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4" r:id="rId10"/>
    <p:sldId id="266" r:id="rId11"/>
    <p:sldId id="263" r:id="rId12"/>
    <p:sldId id="265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Pravokut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Pravokut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Pravokut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Pravokut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Jednakokračni trokut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Pravokut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Jednakokračni trokut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Jednakokračni trokut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Jednakokračni trokut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zervirano mjesto sadržaja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Jednakokračni trokut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Pravokut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F49A78-2CDF-477B-A619-2872AD63C054}" type="datetimeFigureOut">
              <a:rPr lang="sr-Latn-CS" smtClean="0"/>
              <a:pPr/>
              <a:t>3.11.2013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9AABCD-DAEB-4532-A51D-666C0F40A96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8" name="Ravni poveznik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Ravni poveznik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Jednakokračni trokut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214283" y="1928802"/>
            <a:ext cx="835824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Nakit i tehnike ukrašavanja u doba kasne antike i seobe naroda</a:t>
            </a:r>
            <a:endParaRPr lang="hr-HR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Pravokutnik 4"/>
          <p:cNvSpPr/>
          <p:nvPr/>
        </p:nvSpPr>
        <p:spPr>
          <a:xfrm>
            <a:off x="2357422" y="3857628"/>
            <a:ext cx="6535571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hr-HR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Akade</a:t>
            </a:r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mska godina: 2013/14.</a:t>
            </a:r>
          </a:p>
          <a:p>
            <a:pPr algn="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Kolegij: Uvod u srednjovjekovnu arheologiju</a:t>
            </a:r>
          </a:p>
          <a:p>
            <a:pPr algn="r"/>
            <a:r>
              <a:rPr lang="hr-HR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Mentor: Jure </a:t>
            </a:r>
            <a:r>
              <a:rPr lang="hr-HR" sz="2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Šućur</a:t>
            </a:r>
            <a:r>
              <a:rPr lang="hr-HR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hr-HR" sz="2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prof</a:t>
            </a:r>
            <a:r>
              <a:rPr lang="hr-HR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algn="r"/>
            <a:r>
              <a:rPr lang="hr-H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Studenti: Bruno Živković i Ivan Anić</a:t>
            </a:r>
            <a:endParaRPr lang="hr-HR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71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>
                <a:solidFill>
                  <a:schemeClr val="bg1"/>
                </a:solidFill>
              </a:rPr>
              <a:t>Iskucavanje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toplo i hladno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hladni je zahtijevnije postupak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alati: lim, matrica, drveni i metalni čeić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Avari koristili tehniku za izradu pojasnih garnitura</a:t>
            </a:r>
          </a:p>
          <a:p>
            <a:pPr>
              <a:buNone/>
            </a:pPr>
            <a:r>
              <a:rPr lang="hr-HR" dirty="0" smtClean="0">
                <a:solidFill>
                  <a:schemeClr val="bg1"/>
                </a:solidFill>
              </a:rPr>
              <a:t>Rovašeni ukras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  koristio se od 350. do 550. godine 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motivi bili su vitičasto – spiralnog te uglato geometrijskog oblika. 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prvo je korišten u zapadnorimskim provincijama a kasnije je ukrašavao barbarsko – kasnoantički i barbarski nakit</a:t>
            </a:r>
          </a:p>
          <a:p>
            <a:pPr>
              <a:buNone/>
            </a:pPr>
            <a:endParaRPr lang="hr-H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jasna garnitura 8st ava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523846"/>
            <a:ext cx="4857784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71520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Literatura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hr-HR" sz="2000" dirty="0" smtClean="0">
                <a:solidFill>
                  <a:schemeClr val="bg1"/>
                </a:solidFill>
              </a:rPr>
              <a:t>PETROVIĆ R., 1980 - Priručnik za zlatarstvo Avara (567 – 800), Beograd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hr-HR" sz="2000" dirty="0" smtClean="0">
                <a:solidFill>
                  <a:schemeClr val="bg1"/>
                </a:solidFill>
              </a:rPr>
              <a:t>VINSKI, Z., 1986 – Epoha seobe naroda, Rani srednji vijek (Umjetnost na tlu Jugoslavije), Beograd – Zagreb – Mostar.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hr-HR" sz="2000" dirty="0" smtClean="0">
                <a:solidFill>
                  <a:schemeClr val="bg1"/>
                </a:solidFill>
              </a:rPr>
              <a:t> 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hr-HR" sz="2000" u="sng" dirty="0" smtClean="0">
                <a:solidFill>
                  <a:schemeClr val="bg1"/>
                </a:solidFill>
              </a:rPr>
              <a:t>http://web.ceu.hu</a:t>
            </a:r>
            <a:r>
              <a:rPr lang="hr-HR" sz="2000" dirty="0" smtClean="0">
                <a:solidFill>
                  <a:schemeClr val="bg1"/>
                </a:solidFill>
              </a:rPr>
              <a:t> – 25.10.2013.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hr-HR" sz="2000" u="sng" dirty="0" smtClean="0">
                <a:solidFill>
                  <a:schemeClr val="bg1"/>
                </a:solidFill>
              </a:rPr>
              <a:t>http://www.bastina-slavonija.info/</a:t>
            </a:r>
            <a:r>
              <a:rPr lang="hr-HR" sz="2000" dirty="0" smtClean="0">
                <a:solidFill>
                  <a:schemeClr val="bg1"/>
                </a:solidFill>
              </a:rPr>
              <a:t> - 25.10.2013.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hr-HR" sz="2000" u="sng" dirty="0" smtClean="0">
                <a:solidFill>
                  <a:schemeClr val="bg1"/>
                </a:solidFill>
              </a:rPr>
              <a:t>http://en.wikipedia.org</a:t>
            </a:r>
            <a:r>
              <a:rPr lang="hr-HR" sz="2000" dirty="0" smtClean="0">
                <a:solidFill>
                  <a:schemeClr val="bg1"/>
                </a:solidFill>
              </a:rPr>
              <a:t> – 25.10.2013.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96"/>
          </a:xfrm>
        </p:spPr>
        <p:txBody>
          <a:bodyPr>
            <a:normAutofit/>
          </a:bodyPr>
          <a:lstStyle/>
          <a:p>
            <a:pPr algn="just"/>
            <a:r>
              <a:rPr lang="hr-HR" dirty="0" smtClean="0">
                <a:solidFill>
                  <a:schemeClr val="bg1"/>
                </a:solidFill>
              </a:rPr>
              <a:t>                          Uvod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nakit spada u sitni arheološki materijal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u razdoblju kasne antike i seobe naroda dolazi do većeg razvitka i usavršavanja tehnika ukrašavanja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izrađuje se od najskupocjenijih i najfinijih materijala tada dostupnih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daje nam uvid u kulturu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često bio dokaz moći i ugleda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pokazuje dodire barbara s kasnoantičkim civilizacijama  </a:t>
            </a:r>
            <a:endParaRPr lang="hr-H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71520"/>
          </a:xfrm>
        </p:spPr>
        <p:txBody>
          <a:bodyPr>
            <a:noAutofit/>
          </a:bodyPr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Vrste nakita 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Fibule</a:t>
            </a:r>
            <a:r>
              <a:rPr lang="hr-HR" dirty="0" smtClean="0"/>
              <a:t> </a:t>
            </a:r>
            <a:endParaRPr lang="hr-HR" dirty="0"/>
          </a:p>
        </p:txBody>
      </p:sp>
      <p:pic>
        <p:nvPicPr>
          <p:cNvPr id="4" name="Slika 3" descr="1454422_651914521496418_1012209407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857628"/>
            <a:ext cx="3857652" cy="2261987"/>
          </a:xfrm>
          <a:prstGeom prst="rect">
            <a:avLst/>
          </a:prstGeom>
        </p:spPr>
      </p:pic>
      <p:pic>
        <p:nvPicPr>
          <p:cNvPr id="5" name="Slika 4" descr="1456809_651914508163086_1708773680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786190"/>
            <a:ext cx="2476500" cy="2476500"/>
          </a:xfrm>
          <a:prstGeom prst="rect">
            <a:avLst/>
          </a:prstGeom>
        </p:spPr>
      </p:pic>
      <p:pic>
        <p:nvPicPr>
          <p:cNvPr id="6" name="Slika 5" descr="1418177_651914478163089_965705909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071546"/>
            <a:ext cx="245745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712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Naušnice</a:t>
            </a:r>
            <a:r>
              <a:rPr lang="hr-HR" dirty="0" smtClean="0"/>
              <a:t> </a:t>
            </a:r>
            <a:endParaRPr lang="hr-HR" dirty="0"/>
          </a:p>
        </p:txBody>
      </p:sp>
      <p:pic>
        <p:nvPicPr>
          <p:cNvPr id="4" name="Slika 3" descr="1388108_651914501496420_330785729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0"/>
            <a:ext cx="2667000" cy="2619375"/>
          </a:xfrm>
          <a:prstGeom prst="rect">
            <a:avLst/>
          </a:prstGeom>
        </p:spPr>
      </p:pic>
      <p:pic>
        <p:nvPicPr>
          <p:cNvPr id="6" name="Slika 5" descr="1420060_651914464829757_693304865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3786190"/>
            <a:ext cx="2476500" cy="2476500"/>
          </a:xfrm>
          <a:prstGeom prst="rect">
            <a:avLst/>
          </a:prstGeom>
        </p:spPr>
      </p:pic>
      <p:pic>
        <p:nvPicPr>
          <p:cNvPr id="7" name="Slika 6" descr="1454453_651914481496422_496928479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143116"/>
            <a:ext cx="24765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4267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Narukvice</a:t>
            </a:r>
            <a:r>
              <a:rPr lang="hr-HR" dirty="0" smtClean="0"/>
              <a:t> </a:t>
            </a:r>
            <a:endParaRPr lang="hr-HR" dirty="0"/>
          </a:p>
        </p:txBody>
      </p:sp>
      <p:pic>
        <p:nvPicPr>
          <p:cNvPr id="4" name="Slika 3" descr="1420420_651914471496423_123862460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2476500" cy="2476500"/>
          </a:xfrm>
          <a:prstGeom prst="rect">
            <a:avLst/>
          </a:prstGeom>
        </p:spPr>
      </p:pic>
      <p:pic>
        <p:nvPicPr>
          <p:cNvPr id="5" name="Slika 4" descr="1414827_651914488163088_773451787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571480"/>
            <a:ext cx="2476500" cy="2476500"/>
          </a:xfrm>
          <a:prstGeom prst="rect">
            <a:avLst/>
          </a:prstGeom>
        </p:spPr>
      </p:pic>
      <p:pic>
        <p:nvPicPr>
          <p:cNvPr id="6" name="Picture 5" descr="Inventar kneževskoga dvojnoga groba martinovska kult 6 do 7 st torkv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3786190"/>
            <a:ext cx="3500462" cy="2321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4267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Ogrlice</a:t>
            </a:r>
            <a:r>
              <a:rPr lang="hr-HR" dirty="0" smtClean="0"/>
              <a:t> </a:t>
            </a:r>
            <a:endParaRPr lang="en-US" dirty="0"/>
          </a:p>
        </p:txBody>
      </p:sp>
      <p:pic>
        <p:nvPicPr>
          <p:cNvPr id="4" name="Picture 3" descr="6. st staklena pasta ogrl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0"/>
            <a:ext cx="3357586" cy="3357586"/>
          </a:xfrm>
          <a:prstGeom prst="rect">
            <a:avLst/>
          </a:prstGeom>
        </p:spPr>
      </p:pic>
      <p:pic>
        <p:nvPicPr>
          <p:cNvPr id="5" name="Picture 4" descr="6st ogrlica bron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428736"/>
            <a:ext cx="3857652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712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Ukrasni predmeti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4" name="Slika 3" descr="1420452_651914494829754_1660550937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14422"/>
            <a:ext cx="3429024" cy="2571768"/>
          </a:xfrm>
          <a:prstGeom prst="rect">
            <a:avLst/>
          </a:prstGeom>
        </p:spPr>
      </p:pic>
      <p:pic>
        <p:nvPicPr>
          <p:cNvPr id="5" name="Slika 4" descr="1388734_651914491496421_116750754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142852"/>
            <a:ext cx="2476500" cy="2476500"/>
          </a:xfrm>
          <a:prstGeom prst="rect">
            <a:avLst/>
          </a:prstGeom>
        </p:spPr>
      </p:pic>
      <p:pic>
        <p:nvPicPr>
          <p:cNvPr id="6" name="Picture 5" descr="avari 7 do 8st perle od staklene past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3929066"/>
            <a:ext cx="2476500" cy="2476500"/>
          </a:xfrm>
          <a:prstGeom prst="rect">
            <a:avLst/>
          </a:prstGeom>
        </p:spPr>
      </p:pic>
      <p:pic>
        <p:nvPicPr>
          <p:cNvPr id="7" name="Picture 6" descr="Perla 6st od kredaste mas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3643314"/>
            <a:ext cx="24765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34"/>
          </a:xfrm>
        </p:spPr>
        <p:txBody>
          <a:bodyPr/>
          <a:lstStyle/>
          <a:p>
            <a:r>
              <a:rPr lang="hr-HR" dirty="0" smtClean="0"/>
              <a:t>              </a:t>
            </a:r>
            <a:r>
              <a:rPr lang="hr-HR" dirty="0" smtClean="0">
                <a:solidFill>
                  <a:schemeClr val="bg1"/>
                </a:solidFill>
              </a:rPr>
              <a:t>Tehnike ukrašavanja   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530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hr-HR" sz="1600" dirty="0" smtClean="0">
                <a:solidFill>
                  <a:schemeClr val="bg1"/>
                </a:solidFill>
              </a:rPr>
              <a:t>Filigran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ukrašavanje plemenite kovine žicom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od 4. stoljeća se u tom procesu uportebljavao proces iskucavanja srebrnog lima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alati: kalibar, metalni sic, kliješta</a:t>
            </a:r>
          </a:p>
          <a:p>
            <a:pPr>
              <a:lnSpc>
                <a:spcPct val="150000"/>
              </a:lnSpc>
              <a:buNone/>
            </a:pPr>
            <a:r>
              <a:rPr lang="hr-HR" sz="1600" dirty="0" smtClean="0">
                <a:solidFill>
                  <a:schemeClr val="bg1"/>
                </a:solidFill>
              </a:rPr>
              <a:t>Granulacija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Potječe još iz prapovijesti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Za izradu bogatijih ukrasa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Za viši društveni stalež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Alati: Peć, lonac za lijevanje, posudas vodom za hlađenje, metal u obliku žice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hr-HR" sz="1600" dirty="0" smtClean="0">
                <a:solidFill>
                  <a:schemeClr val="bg1"/>
                </a:solidFill>
              </a:rPr>
              <a:t>O toku izrade postoje mnoge teorija, ali nijedna još nije opće prihvaćena</a:t>
            </a:r>
          </a:p>
          <a:p>
            <a:pPr>
              <a:lnSpc>
                <a:spcPct val="150000"/>
              </a:lnSpc>
              <a:buNone/>
            </a:pPr>
            <a:r>
              <a:rPr lang="hr-HR" sz="1600" dirty="0" smtClean="0"/>
              <a:t> </a:t>
            </a:r>
            <a:endParaRPr lang="hr-H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42670"/>
          </a:xfrm>
        </p:spPr>
        <p:txBody>
          <a:bodyPr/>
          <a:lstStyle/>
          <a:p>
            <a:pPr lvl="0">
              <a:buNone/>
            </a:pPr>
            <a:r>
              <a:rPr lang="hr-HR" dirty="0" smtClean="0">
                <a:solidFill>
                  <a:schemeClr val="bg1"/>
                </a:solidFill>
              </a:rPr>
              <a:t>Lijevanje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3 metode lijevanja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alati: pijesak, kalup, mijeh, lonac, kliješta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za brončane, srebrne i zlatne predmete</a:t>
            </a:r>
          </a:p>
          <a:p>
            <a:pPr lvl="0">
              <a:buNone/>
            </a:pPr>
            <a:r>
              <a:rPr lang="hr-HR" dirty="0" smtClean="0">
                <a:solidFill>
                  <a:schemeClr val="bg1"/>
                </a:solidFill>
              </a:rPr>
              <a:t>Pozlaćivanje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relativno česta za vrijeme Avara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dva osnovna postupka: toplo i hladno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polaćivanje uglavnom na brončanim i srebrnim predmetima</a:t>
            </a:r>
          </a:p>
          <a:p>
            <a:pPr lvl="0">
              <a:buFont typeface="Wingdings" pitchFamily="2" charset="2"/>
              <a:buChar char="Ø"/>
            </a:pPr>
            <a:r>
              <a:rPr lang="hr-HR" dirty="0" smtClean="0">
                <a:solidFill>
                  <a:schemeClr val="bg1"/>
                </a:solidFill>
              </a:rPr>
              <a:t>zlatari su često prodavali takve predmete kao prave zlatne </a:t>
            </a:r>
          </a:p>
          <a:p>
            <a:pPr>
              <a:buFont typeface="Wingdings" pitchFamily="2" charset="2"/>
              <a:buChar char="Ø"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zvorni">
  <a:themeElements>
    <a:clrScheme name="Izvorni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Izvorni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zvorni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130</TotalTime>
  <Words>322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Izvorni</vt:lpstr>
      <vt:lpstr>Slide 1</vt:lpstr>
      <vt:lpstr>                          Uvod</vt:lpstr>
      <vt:lpstr>Vrste nakita </vt:lpstr>
      <vt:lpstr>Slide 4</vt:lpstr>
      <vt:lpstr>Slide 5</vt:lpstr>
      <vt:lpstr>Slide 6</vt:lpstr>
      <vt:lpstr>Slide 7</vt:lpstr>
      <vt:lpstr>              Tehnike ukrašavanja   </vt:lpstr>
      <vt:lpstr>Slide 9</vt:lpstr>
      <vt:lpstr>Slide 10</vt:lpstr>
      <vt:lpstr>Slide 11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Korisnik</dc:creator>
  <cp:lastModifiedBy>MZOS</cp:lastModifiedBy>
  <cp:revision>18</cp:revision>
  <dcterms:created xsi:type="dcterms:W3CDTF">2013-11-04T00:03:28Z</dcterms:created>
  <dcterms:modified xsi:type="dcterms:W3CDTF">2013-11-03T13:28:37Z</dcterms:modified>
</cp:coreProperties>
</file>