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1" r:id="rId1"/>
  </p:sldMasterIdLst>
  <p:sldIdLst>
    <p:sldId id="256" r:id="rId2"/>
    <p:sldId id="263" r:id="rId3"/>
    <p:sldId id="257" r:id="rId4"/>
    <p:sldId id="261" r:id="rId5"/>
    <p:sldId id="258" r:id="rId6"/>
    <p:sldId id="259" r:id="rId7"/>
    <p:sldId id="260" r:id="rId8"/>
    <p:sldId id="262" r:id="rId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14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hr-HR"/>
  <c:style val="3"/>
  <c:chart>
    <c:title>
      <c:tx>
        <c:rich>
          <a:bodyPr/>
          <a:lstStyle/>
          <a:p>
            <a:pPr>
              <a:defRPr sz="2800">
                <a:solidFill>
                  <a:schemeClr val="tx2"/>
                </a:solidFill>
              </a:defRPr>
            </a:pPr>
            <a:r>
              <a:rPr lang="hr-HR" sz="2800" dirty="0">
                <a:solidFill>
                  <a:schemeClr val="tx2"/>
                </a:solidFill>
              </a:rPr>
              <a:t>Sustav bodovanja </a:t>
            </a:r>
            <a:r>
              <a:rPr lang="hr-HR" sz="2800" dirty="0" smtClean="0">
                <a:solidFill>
                  <a:schemeClr val="tx2"/>
                </a:solidFill>
              </a:rPr>
              <a:t>uspjeha </a:t>
            </a:r>
            <a:r>
              <a:rPr lang="hr-HR" sz="2800" dirty="0">
                <a:solidFill>
                  <a:schemeClr val="tx2"/>
                </a:solidFill>
              </a:rPr>
              <a:t>na </a:t>
            </a:r>
            <a:r>
              <a:rPr lang="hr-HR" sz="2800" dirty="0" smtClean="0">
                <a:solidFill>
                  <a:schemeClr val="tx2"/>
                </a:solidFill>
              </a:rPr>
              <a:t>kolegiju</a:t>
            </a:r>
            <a:endParaRPr lang="hr-HR" sz="2800" dirty="0">
              <a:solidFill>
                <a:schemeClr val="tx2"/>
              </a:solidFill>
            </a:endParaRPr>
          </a:p>
        </c:rich>
      </c:tx>
      <c:layout>
        <c:manualLayout>
          <c:xMode val="edge"/>
          <c:yMode val="edge"/>
          <c:x val="0.16347374590816599"/>
          <c:y val="2.2474295568425885E-2"/>
        </c:manualLayout>
      </c:layout>
    </c:title>
    <c:plotArea>
      <c:layout>
        <c:manualLayout>
          <c:layoutTarget val="inner"/>
          <c:xMode val="edge"/>
          <c:yMode val="edge"/>
          <c:x val="0.34630872483221536"/>
          <c:y val="0.35621521335807071"/>
          <c:w val="0.31006711409395982"/>
          <c:h val="0.42857142857142855"/>
        </c:manualLayout>
      </c:layout>
      <c:pieChart>
        <c:varyColors val="1"/>
        <c:ser>
          <c:idx val="0"/>
          <c:order val="0"/>
          <c:dLbls>
            <c:numFmt formatCode="0%" sourceLinked="0"/>
            <c:showCatName val="1"/>
            <c:showPercent val="1"/>
            <c:showLeaderLines val="1"/>
          </c:dLbls>
          <c:cat>
            <c:strRef>
              <c:f>Sheet1!$B$3:$B$9</c:f>
              <c:strCache>
                <c:ptCount val="7"/>
                <c:pt idx="0">
                  <c:v>aktivnost na nastavi</c:v>
                </c:pt>
                <c:pt idx="1">
                  <c:v>domaće zadaće</c:v>
                </c:pt>
                <c:pt idx="2">
                  <c:v>seminar 1</c:v>
                </c:pt>
                <c:pt idx="3">
                  <c:v>seminar 2</c:v>
                </c:pt>
                <c:pt idx="4">
                  <c:v>seminar 3</c:v>
                </c:pt>
                <c:pt idx="5">
                  <c:v>pismeni ispit</c:v>
                </c:pt>
                <c:pt idx="6">
                  <c:v>usmeni ispit</c:v>
                </c:pt>
              </c:strCache>
            </c:strRef>
          </c:cat>
          <c:val>
            <c:numRef>
              <c:f>Sheet1!$C$3:$C$9</c:f>
              <c:numCache>
                <c:formatCode>General</c:formatCode>
                <c:ptCount val="7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20</c:v>
                </c:pt>
                <c:pt idx="6">
                  <c:v>30</c:v>
                </c:pt>
              </c:numCache>
            </c:numRef>
          </c:val>
        </c:ser>
        <c:firstSliceAng val="198"/>
      </c:pieChart>
    </c:plotArea>
    <c:plotVisOnly val="1"/>
    <c:dispBlanksAs val="zero"/>
  </c:chart>
  <c:txPr>
    <a:bodyPr/>
    <a:lstStyle/>
    <a:p>
      <a:pPr>
        <a:defRPr sz="1800"/>
      </a:pPr>
      <a:endParaRPr lang="sr-Latn-CS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3AE1604-8544-43CA-AED5-5FEDE03F3CF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5744CB-A644-4566-93A6-23E1BB84F1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3D48E7-1D97-4F89-BA2D-CCACD21463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6E1242-BAE9-42D4-A1AA-96FA7B28BE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4FD313-6B11-4954-B12D-390C987CD6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2A1B52-338F-41F2-81C6-4C710AB9880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7D822F0-0DDE-4673-8376-29A6E3C045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CD5B301-4CE8-470C-8931-F4AC75DC14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C07D9F-2310-447B-B610-CE0CB875F16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114153-F068-4EC2-83C1-588177655C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08EA9A3-7019-4573-8381-38EE2D3317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20F0CD76-669A-451C-AD59-567199F5BC9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2" r:id="rId1"/>
    <p:sldLayoutId id="2147484023" r:id="rId2"/>
    <p:sldLayoutId id="2147484024" r:id="rId3"/>
    <p:sldLayoutId id="2147484025" r:id="rId4"/>
    <p:sldLayoutId id="2147484026" r:id="rId5"/>
    <p:sldLayoutId id="2147484027" r:id="rId6"/>
    <p:sldLayoutId id="2147484028" r:id="rId7"/>
    <p:sldLayoutId id="2147484029" r:id="rId8"/>
    <p:sldLayoutId id="2147484030" r:id="rId9"/>
    <p:sldLayoutId id="2147484031" r:id="rId10"/>
    <p:sldLayoutId id="2147484032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toni.babarovic@pilar.hr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15616" y="1341439"/>
            <a:ext cx="7483872" cy="863426"/>
          </a:xfrm>
        </p:spPr>
        <p:txBody>
          <a:bodyPr/>
          <a:lstStyle/>
          <a:p>
            <a:r>
              <a:rPr lang="hr-HR" dirty="0"/>
              <a:t>Regresijska analiza</a:t>
            </a:r>
            <a:endParaRPr 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27784" y="3573016"/>
            <a:ext cx="5976664" cy="2592834"/>
          </a:xfrm>
        </p:spPr>
        <p:txBody>
          <a:bodyPr>
            <a:normAutofit/>
          </a:bodyPr>
          <a:lstStyle/>
          <a:p>
            <a:r>
              <a:rPr lang="hr-HR" sz="2800" dirty="0" err="1" smtClean="0"/>
              <a:t>Dr.sc</a:t>
            </a:r>
            <a:r>
              <a:rPr lang="hr-HR" sz="2800" dirty="0"/>
              <a:t>. Toni Babarović</a:t>
            </a:r>
          </a:p>
          <a:p>
            <a:r>
              <a:rPr lang="hr-HR" sz="2800" dirty="0" err="1">
                <a:hlinkClick r:id="rId2"/>
              </a:rPr>
              <a:t>toni.babarovic</a:t>
            </a:r>
            <a:r>
              <a:rPr lang="hr-HR" sz="2800" dirty="0">
                <a:hlinkClick r:id="rId2"/>
              </a:rPr>
              <a:t>@</a:t>
            </a:r>
            <a:r>
              <a:rPr lang="hr-HR" sz="2800" dirty="0" err="1">
                <a:hlinkClick r:id="rId2"/>
              </a:rPr>
              <a:t>pilar.hr</a:t>
            </a:r>
            <a:endParaRPr lang="hr-HR" sz="2800" dirty="0"/>
          </a:p>
          <a:p>
            <a:r>
              <a:rPr lang="hr-HR" sz="2800" dirty="0"/>
              <a:t>Institut društvenih znanosti Ivo Pilar</a:t>
            </a:r>
          </a:p>
          <a:p>
            <a:r>
              <a:rPr lang="hr-HR" sz="2800" dirty="0"/>
              <a:t>Marulićev trg 19</a:t>
            </a:r>
          </a:p>
          <a:p>
            <a:r>
              <a:rPr lang="hr-HR" sz="2800" dirty="0"/>
              <a:t>Soba 2/II kat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Cilj kolegija</a:t>
            </a:r>
            <a:endParaRPr lang="en-US"/>
          </a:p>
        </p:txBody>
      </p:sp>
      <p:sp>
        <p:nvSpPr>
          <p:cNvPr id="491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hr-HR"/>
              <a:t>Stjecanje znanja i sposobnosti upotrebe metoda regresijske analize na razini razumijevanja podataka, planiranja istraživanja i provedbe analize.</a:t>
            </a:r>
          </a:p>
          <a:p>
            <a:r>
              <a:rPr lang="hr-HR"/>
              <a:t>Stjecanje specifičnih znanja uporabe programskog paketa SPSS za analizu podataka regresijskom analizom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971600" y="277813"/>
            <a:ext cx="7715200" cy="703262"/>
          </a:xfrm>
        </p:spPr>
        <p:txBody>
          <a:bodyPr/>
          <a:lstStyle/>
          <a:p>
            <a:r>
              <a:rPr lang="hr-HR" sz="3200"/>
              <a:t>Nastavni sadržaji</a:t>
            </a:r>
            <a:endParaRPr lang="en-US" sz="3200"/>
          </a:p>
        </p:txBody>
      </p:sp>
      <p:sp>
        <p:nvSpPr>
          <p:cNvPr id="43011" name="Rectangle 3"/>
          <p:cNvSpPr>
            <a:spLocks noGrp="1" noChangeArrowheads="1"/>
          </p:cNvSpPr>
          <p:nvPr>
            <p:ph idx="1"/>
          </p:nvPr>
        </p:nvSpPr>
        <p:spPr>
          <a:xfrm>
            <a:off x="1043608" y="1268413"/>
            <a:ext cx="7921005" cy="5329237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hr-HR" sz="2400" dirty="0"/>
              <a:t>•	Statističko-matematičke osnove regresijskih računa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hr-HR" sz="2400" dirty="0"/>
              <a:t>•	Logika </a:t>
            </a:r>
            <a:r>
              <a:rPr lang="hr-HR" sz="2400" dirty="0" err="1"/>
              <a:t>multiple</a:t>
            </a:r>
            <a:r>
              <a:rPr lang="hr-HR" sz="2400" dirty="0"/>
              <a:t> regresije i osnovni pojmovi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hr-HR" sz="2400" dirty="0"/>
              <a:t>•	Osnovni model regresijske jednadžbe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hr-HR" sz="2400" dirty="0"/>
              <a:t>•	Odnos uzorka i populacije – testiranje značajnosti regresijskih parametara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hr-HR" sz="2400" dirty="0"/>
              <a:t>•	Parcijalna i </a:t>
            </a:r>
            <a:r>
              <a:rPr lang="hr-HR" sz="2400" dirty="0" err="1"/>
              <a:t>semiparcijalna</a:t>
            </a:r>
            <a:r>
              <a:rPr lang="hr-HR" sz="2400" dirty="0"/>
              <a:t> korelacija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hr-HR" sz="2400" dirty="0"/>
              <a:t>•	</a:t>
            </a:r>
            <a:r>
              <a:rPr lang="hr-HR" sz="2400" dirty="0" err="1"/>
              <a:t>Supresor</a:t>
            </a:r>
            <a:r>
              <a:rPr lang="hr-HR" sz="2400" dirty="0"/>
              <a:t> varijable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hr-HR" sz="2400" dirty="0"/>
              <a:t>•	Stupnjevite metode formiranja regresijske jednadžbe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hr-HR" sz="2400" dirty="0"/>
              <a:t>•	Preduvjeti za korištenje regresijske analize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hr-HR" sz="2400" dirty="0"/>
              <a:t>•	Validacija regresijskih rezultata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hr-HR" sz="2400" dirty="0"/>
              <a:t>•	Logistička regresija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hr-HR" sz="2400" dirty="0"/>
              <a:t>•	Logika generalnih linearnih modela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hr-HR" sz="2400" dirty="0"/>
              <a:t>•	Jednosmjerna i višesmjerna ANOVA kao GLM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hr-HR" sz="2400" dirty="0"/>
              <a:t>•	Jednosmjerna i višesmjerna ANCOVA kao GLM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Literatura</a:t>
            </a:r>
            <a:endParaRPr lang="en-US"/>
          </a:p>
        </p:txBody>
      </p:sp>
      <p:sp>
        <p:nvSpPr>
          <p:cNvPr id="47107" name="Rectangle 3"/>
          <p:cNvSpPr>
            <a:spLocks noGrp="1" noChangeArrowheads="1"/>
          </p:cNvSpPr>
          <p:nvPr>
            <p:ph idx="1"/>
          </p:nvPr>
        </p:nvSpPr>
        <p:spPr>
          <a:xfrm>
            <a:off x="1115616" y="1484784"/>
            <a:ext cx="7848872" cy="492442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hr-HR" dirty="0"/>
              <a:t>Bilješke s nastave</a:t>
            </a:r>
          </a:p>
          <a:p>
            <a:pPr>
              <a:lnSpc>
                <a:spcPct val="80000"/>
              </a:lnSpc>
            </a:pPr>
            <a:r>
              <a:rPr lang="hr-HR" dirty="0"/>
              <a:t>Slajdovi s predavanja</a:t>
            </a:r>
          </a:p>
          <a:p>
            <a:pPr>
              <a:lnSpc>
                <a:spcPct val="80000"/>
              </a:lnSpc>
            </a:pPr>
            <a:r>
              <a:rPr lang="hr-HR" dirty="0"/>
              <a:t>Knjige:</a:t>
            </a:r>
          </a:p>
          <a:p>
            <a:pPr lvl="1">
              <a:lnSpc>
                <a:spcPct val="80000"/>
              </a:lnSpc>
            </a:pPr>
            <a:r>
              <a:rPr lang="en-US" sz="2400" dirty="0"/>
              <a:t>Howell, D.C. </a:t>
            </a:r>
            <a:r>
              <a:rPr lang="hr-HR" sz="2400" dirty="0"/>
              <a:t>(</a:t>
            </a:r>
            <a:r>
              <a:rPr lang="en-US" sz="2400" dirty="0"/>
              <a:t>1997</a:t>
            </a:r>
            <a:r>
              <a:rPr lang="hr-HR" sz="2400" dirty="0"/>
              <a:t>)</a:t>
            </a:r>
            <a:r>
              <a:rPr lang="en-US" sz="2400" dirty="0"/>
              <a:t>. </a:t>
            </a:r>
            <a:r>
              <a:rPr lang="en-US" sz="2400" i="1" dirty="0"/>
              <a:t>Statistical Methods for Psychology</a:t>
            </a:r>
            <a:r>
              <a:rPr lang="en-US" sz="2400" dirty="0"/>
              <a:t>, Duxbury Press, Belmont CA.</a:t>
            </a:r>
            <a:endParaRPr lang="hr-HR" sz="2400" dirty="0"/>
          </a:p>
          <a:p>
            <a:pPr lvl="1">
              <a:lnSpc>
                <a:spcPct val="80000"/>
              </a:lnSpc>
            </a:pPr>
            <a:r>
              <a:rPr lang="hr-HR" sz="2400" dirty="0" err="1"/>
              <a:t>Harris</a:t>
            </a:r>
            <a:r>
              <a:rPr lang="hr-HR" sz="2400" dirty="0"/>
              <a:t>, </a:t>
            </a:r>
            <a:r>
              <a:rPr lang="hr-HR" sz="2400" dirty="0" err="1"/>
              <a:t>R.J</a:t>
            </a:r>
            <a:r>
              <a:rPr lang="hr-HR" sz="2400" dirty="0"/>
              <a:t>. (1975) </a:t>
            </a:r>
            <a:r>
              <a:rPr lang="hr-HR" sz="2400" i="1" dirty="0"/>
              <a:t>A </a:t>
            </a:r>
            <a:r>
              <a:rPr lang="hr-HR" sz="2400" i="1" dirty="0" err="1"/>
              <a:t>Primer</a:t>
            </a:r>
            <a:r>
              <a:rPr lang="hr-HR" sz="2400" i="1" dirty="0"/>
              <a:t> </a:t>
            </a:r>
            <a:r>
              <a:rPr lang="hr-HR" sz="2400" i="1" dirty="0" err="1"/>
              <a:t>of</a:t>
            </a:r>
            <a:r>
              <a:rPr lang="hr-HR" sz="2400" i="1" dirty="0"/>
              <a:t> </a:t>
            </a:r>
            <a:r>
              <a:rPr lang="hr-HR" sz="2400" i="1" dirty="0" err="1"/>
              <a:t>Multivariate</a:t>
            </a:r>
            <a:r>
              <a:rPr lang="hr-HR" sz="2400" i="1" dirty="0"/>
              <a:t> </a:t>
            </a:r>
            <a:r>
              <a:rPr lang="hr-HR" sz="2400" i="1" dirty="0" err="1"/>
              <a:t>Analysis</a:t>
            </a:r>
            <a:r>
              <a:rPr lang="hr-HR" sz="2400" dirty="0"/>
              <a:t>, </a:t>
            </a:r>
            <a:r>
              <a:rPr lang="hr-HR" sz="2400" dirty="0" err="1"/>
              <a:t>Academic</a:t>
            </a:r>
            <a:r>
              <a:rPr lang="hr-HR" sz="2400" dirty="0"/>
              <a:t> </a:t>
            </a:r>
            <a:r>
              <a:rPr lang="hr-HR" sz="2400" dirty="0" err="1"/>
              <a:t>Press</a:t>
            </a:r>
            <a:r>
              <a:rPr lang="hr-HR" sz="2400" dirty="0"/>
              <a:t>, New York.</a:t>
            </a:r>
          </a:p>
          <a:p>
            <a:pPr lvl="1">
              <a:lnSpc>
                <a:spcPct val="80000"/>
              </a:lnSpc>
            </a:pPr>
            <a:r>
              <a:rPr lang="hr-HR" sz="2400" dirty="0"/>
              <a:t>Cohen, J. &amp; Cohen, P. (1983) </a:t>
            </a:r>
            <a:r>
              <a:rPr lang="hr-HR" sz="2400" i="1" dirty="0"/>
              <a:t>Applied </a:t>
            </a:r>
            <a:r>
              <a:rPr lang="hr-HR" sz="2400" i="1" dirty="0" err="1"/>
              <a:t>Multiple</a:t>
            </a:r>
            <a:r>
              <a:rPr lang="hr-HR" sz="2400" i="1" dirty="0"/>
              <a:t> </a:t>
            </a:r>
            <a:r>
              <a:rPr lang="hr-HR" sz="2400" i="1" dirty="0" err="1"/>
              <a:t>Regression</a:t>
            </a:r>
            <a:r>
              <a:rPr lang="hr-HR" sz="2400" i="1" dirty="0"/>
              <a:t>/</a:t>
            </a:r>
            <a:r>
              <a:rPr lang="hr-HR" sz="2400" i="1" dirty="0" err="1"/>
              <a:t>Correlation</a:t>
            </a:r>
            <a:r>
              <a:rPr lang="hr-HR" sz="2400" i="1" dirty="0"/>
              <a:t> </a:t>
            </a:r>
            <a:r>
              <a:rPr lang="hr-HR" sz="2400" i="1" dirty="0" err="1"/>
              <a:t>Analysis</a:t>
            </a:r>
            <a:r>
              <a:rPr lang="hr-HR" sz="2400" i="1" dirty="0"/>
              <a:t> for </a:t>
            </a:r>
            <a:r>
              <a:rPr lang="hr-HR" sz="2400" i="1" dirty="0" err="1"/>
              <a:t>the</a:t>
            </a:r>
            <a:r>
              <a:rPr lang="hr-HR" sz="2400" i="1" dirty="0"/>
              <a:t> </a:t>
            </a:r>
            <a:r>
              <a:rPr lang="hr-HR" sz="2400" i="1" dirty="0" err="1"/>
              <a:t>Behavioral</a:t>
            </a:r>
            <a:r>
              <a:rPr lang="hr-HR" sz="2400" i="1" dirty="0"/>
              <a:t> </a:t>
            </a:r>
            <a:r>
              <a:rPr lang="hr-HR" sz="2400" i="1" dirty="0" err="1"/>
              <a:t>Sciences</a:t>
            </a:r>
            <a:r>
              <a:rPr lang="hr-HR" sz="2400" dirty="0"/>
              <a:t>, Lawrence </a:t>
            </a:r>
            <a:r>
              <a:rPr lang="hr-HR" sz="2400" dirty="0" err="1"/>
              <a:t>Erlbaum</a:t>
            </a:r>
            <a:r>
              <a:rPr lang="hr-HR" sz="2400" dirty="0"/>
              <a:t>, </a:t>
            </a:r>
            <a:r>
              <a:rPr lang="hr-HR" sz="2400" dirty="0" err="1"/>
              <a:t>Hillsdale</a:t>
            </a:r>
            <a:r>
              <a:rPr lang="hr-HR" sz="2400" dirty="0"/>
              <a:t> NJ.</a:t>
            </a:r>
          </a:p>
          <a:p>
            <a:pPr>
              <a:lnSpc>
                <a:spcPct val="80000"/>
              </a:lnSpc>
            </a:pPr>
            <a:r>
              <a:rPr lang="hr-HR" sz="2800" dirty="0"/>
              <a:t>Većina udžbenika iz statistike ima dosta o modelima regresijske analize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Organizacija nastave</a:t>
            </a:r>
            <a:endParaRPr lang="en-US"/>
          </a:p>
        </p:txBody>
      </p:sp>
      <p:sp>
        <p:nvSpPr>
          <p:cNvPr id="440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hr-HR" sz="2400" dirty="0"/>
              <a:t>Oko 15 termina u semestru</a:t>
            </a:r>
          </a:p>
          <a:p>
            <a:pPr>
              <a:lnSpc>
                <a:spcPct val="90000"/>
              </a:lnSpc>
            </a:pPr>
            <a:r>
              <a:rPr lang="hr-HR" sz="2400" dirty="0"/>
              <a:t>Nastava </a:t>
            </a:r>
            <a:r>
              <a:rPr lang="hr-HR" sz="2400" dirty="0" smtClean="0"/>
              <a:t>utorkom na </a:t>
            </a:r>
            <a:r>
              <a:rPr lang="hr-HR" sz="2400" dirty="0"/>
              <a:t>HS</a:t>
            </a:r>
          </a:p>
          <a:p>
            <a:pPr>
              <a:lnSpc>
                <a:spcPct val="90000"/>
              </a:lnSpc>
            </a:pPr>
            <a:r>
              <a:rPr lang="hr-HR" sz="2400" dirty="0"/>
              <a:t>Predavanja od </a:t>
            </a:r>
            <a:r>
              <a:rPr lang="hr-HR" sz="2400" dirty="0" smtClean="0"/>
              <a:t>09:35 </a:t>
            </a:r>
            <a:r>
              <a:rPr lang="hr-HR" sz="2400" dirty="0"/>
              <a:t>u dvorani </a:t>
            </a:r>
            <a:r>
              <a:rPr lang="hr-HR" sz="2400" dirty="0" smtClean="0"/>
              <a:t>??</a:t>
            </a:r>
            <a:endParaRPr lang="hr-HR" sz="2400" dirty="0"/>
          </a:p>
          <a:p>
            <a:pPr>
              <a:lnSpc>
                <a:spcPct val="90000"/>
              </a:lnSpc>
            </a:pPr>
            <a:r>
              <a:rPr lang="hr-HR" sz="2400" dirty="0"/>
              <a:t>Vježbe nakon predavanja u dvorani Rijeka – računala</a:t>
            </a:r>
          </a:p>
          <a:p>
            <a:pPr>
              <a:lnSpc>
                <a:spcPct val="90000"/>
              </a:lnSpc>
            </a:pPr>
            <a:r>
              <a:rPr lang="hr-HR" sz="2400" dirty="0"/>
              <a:t>Vježbe se izvode u dvije grupe jedna za drugom</a:t>
            </a:r>
          </a:p>
          <a:p>
            <a:pPr>
              <a:lnSpc>
                <a:spcPct val="90000"/>
              </a:lnSpc>
            </a:pPr>
            <a:r>
              <a:rPr lang="hr-HR" sz="2400" dirty="0"/>
              <a:t>Zamjena termina grupa na pola semestra</a:t>
            </a:r>
          </a:p>
          <a:p>
            <a:pPr>
              <a:lnSpc>
                <a:spcPct val="90000"/>
              </a:lnSpc>
            </a:pPr>
            <a:r>
              <a:rPr lang="hr-HR" sz="2400" dirty="0"/>
              <a:t>Vrednuje se aktivnost na nastavi, domaće zadaće i seminari</a:t>
            </a:r>
          </a:p>
          <a:p>
            <a:pPr>
              <a:lnSpc>
                <a:spcPct val="90000"/>
              </a:lnSpc>
            </a:pPr>
            <a:r>
              <a:rPr lang="hr-HR" sz="2400" dirty="0"/>
              <a:t>Biti će možda i nešto vannastavnih aktivnosti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6"/>
          <p:cNvGraphicFramePr>
            <a:graphicFrameLocks noChangeAspect="1"/>
          </p:cNvGraphicFramePr>
          <p:nvPr/>
        </p:nvGraphicFramePr>
        <p:xfrm>
          <a:off x="0" y="332656"/>
          <a:ext cx="9042400" cy="614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Ocjenjivanje</a:t>
            </a:r>
            <a:endParaRPr lang="en-US"/>
          </a:p>
        </p:txBody>
      </p:sp>
      <p:graphicFrame>
        <p:nvGraphicFramePr>
          <p:cNvPr id="46154" name="Group 74"/>
          <p:cNvGraphicFramePr>
            <a:graphicFrameLocks noGrp="1"/>
          </p:cNvGraphicFramePr>
          <p:nvPr/>
        </p:nvGraphicFramePr>
        <p:xfrm>
          <a:off x="1403350" y="1557338"/>
          <a:ext cx="6577013" cy="4876800"/>
        </p:xfrm>
        <a:graphic>
          <a:graphicData uri="http://schemas.openxmlformats.org/drawingml/2006/table">
            <a:tbl>
              <a:tblPr/>
              <a:tblGrid>
                <a:gridCol w="2032000"/>
                <a:gridCol w="2032000"/>
                <a:gridCol w="2513013"/>
              </a:tblGrid>
              <a:tr h="81280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Skupljeni bodovi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ocjene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0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50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nedovoljan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51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60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2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61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75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3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76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85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4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86</a:t>
                      </a: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100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5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Prva domaća zadaća</a:t>
            </a:r>
            <a:endParaRPr lang="en-US"/>
          </a:p>
        </p:txBody>
      </p:sp>
      <p:sp>
        <p:nvSpPr>
          <p:cNvPr id="48131" name="Rectangle 3"/>
          <p:cNvSpPr>
            <a:spLocks noGrp="1" noChangeArrowheads="1"/>
          </p:cNvSpPr>
          <p:nvPr>
            <p:ph idx="1"/>
          </p:nvPr>
        </p:nvSpPr>
        <p:spPr>
          <a:xfrm>
            <a:off x="971600" y="1600200"/>
            <a:ext cx="7921575" cy="4997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hr-HR" sz="2400" u="sng" dirty="0"/>
              <a:t>Što je korelacija?</a:t>
            </a:r>
          </a:p>
          <a:p>
            <a:pPr lvl="1">
              <a:lnSpc>
                <a:spcPct val="80000"/>
              </a:lnSpc>
            </a:pPr>
            <a:r>
              <a:rPr lang="hr-HR" sz="2000" dirty="0"/>
              <a:t>Kada se koristi izračun korelacije</a:t>
            </a:r>
          </a:p>
          <a:p>
            <a:pPr lvl="1">
              <a:lnSpc>
                <a:spcPct val="80000"/>
              </a:lnSpc>
            </a:pPr>
            <a:r>
              <a:rPr lang="hr-HR" sz="2000" dirty="0"/>
              <a:t>Koje vrste koeficijenata korelacije postoje</a:t>
            </a:r>
          </a:p>
          <a:p>
            <a:pPr lvl="1">
              <a:lnSpc>
                <a:spcPct val="80000"/>
              </a:lnSpc>
            </a:pPr>
            <a:r>
              <a:rPr lang="hr-HR" sz="2000" dirty="0"/>
              <a:t>Statističko/matematička logika računa </a:t>
            </a:r>
            <a:r>
              <a:rPr lang="hr-HR" sz="2000" dirty="0" err="1"/>
              <a:t>Pearsonovog</a:t>
            </a:r>
            <a:r>
              <a:rPr lang="hr-HR" sz="2000" dirty="0"/>
              <a:t> koeficijenta korelacije</a:t>
            </a:r>
          </a:p>
          <a:p>
            <a:pPr lvl="1">
              <a:lnSpc>
                <a:spcPct val="80000"/>
              </a:lnSpc>
            </a:pPr>
            <a:r>
              <a:rPr lang="hr-HR" sz="2000" dirty="0"/>
              <a:t>Test značajnosti </a:t>
            </a:r>
            <a:r>
              <a:rPr lang="hr-HR" sz="2000" dirty="0" err="1"/>
              <a:t>Pearsonovog</a:t>
            </a:r>
            <a:r>
              <a:rPr lang="hr-HR" sz="2000" dirty="0"/>
              <a:t> r – o kojim parametrima ovisi značajnost?</a:t>
            </a:r>
          </a:p>
          <a:p>
            <a:pPr lvl="1">
              <a:lnSpc>
                <a:spcPct val="80000"/>
              </a:lnSpc>
            </a:pPr>
            <a:r>
              <a:rPr lang="hr-HR" sz="2000" dirty="0"/>
              <a:t>Interpretacija korelacije i interpretacija ovisno o veličini koeficijenta korelacije</a:t>
            </a:r>
          </a:p>
          <a:p>
            <a:pPr lvl="1">
              <a:lnSpc>
                <a:spcPct val="80000"/>
              </a:lnSpc>
            </a:pPr>
            <a:r>
              <a:rPr lang="hr-HR" sz="2000" dirty="0"/>
              <a:t>Interpretacija r</a:t>
            </a:r>
            <a:r>
              <a:rPr lang="hr-HR" sz="2000" baseline="30000" dirty="0"/>
              <a:t>2</a:t>
            </a:r>
            <a:endParaRPr lang="hr-HR" sz="2000" dirty="0"/>
          </a:p>
          <a:p>
            <a:pPr lvl="1">
              <a:lnSpc>
                <a:spcPct val="80000"/>
              </a:lnSpc>
            </a:pPr>
            <a:r>
              <a:rPr lang="hr-HR" sz="2000" dirty="0"/>
              <a:t>Uvjeti za izračunavanje </a:t>
            </a:r>
            <a:r>
              <a:rPr lang="hr-HR" sz="2000" dirty="0" err="1"/>
              <a:t>Pearsonovog</a:t>
            </a:r>
            <a:r>
              <a:rPr lang="hr-HR" sz="2000" dirty="0"/>
              <a:t> r</a:t>
            </a:r>
          </a:p>
          <a:p>
            <a:pPr>
              <a:lnSpc>
                <a:spcPct val="80000"/>
              </a:lnSpc>
            </a:pPr>
            <a:r>
              <a:rPr lang="hr-HR" sz="2400" dirty="0"/>
              <a:t>Duljina zadaće maksimalno do dvije stranice teksta (font 12 TNR, prored </a:t>
            </a:r>
            <a:r>
              <a:rPr lang="hr-HR" sz="2400" dirty="0" smtClean="0"/>
              <a:t>1.5</a:t>
            </a:r>
            <a:r>
              <a:rPr lang="hr-HR" sz="2400" dirty="0"/>
              <a:t>, margine 2 cm)</a:t>
            </a:r>
          </a:p>
          <a:p>
            <a:pPr>
              <a:lnSpc>
                <a:spcPct val="80000"/>
              </a:lnSpc>
            </a:pPr>
            <a:r>
              <a:rPr lang="hr-HR" sz="2400" dirty="0"/>
              <a:t>U zaglavlju navesti ime i prezime studenta i naslov</a:t>
            </a:r>
          </a:p>
          <a:p>
            <a:pPr>
              <a:lnSpc>
                <a:spcPct val="80000"/>
              </a:lnSpc>
            </a:pPr>
            <a:r>
              <a:rPr lang="hr-HR" sz="2400" dirty="0"/>
              <a:t>Na kraju navesti korištenu literaturu 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166</TotalTime>
  <Words>302</Words>
  <Application>Microsoft Office PowerPoint</Application>
  <PresentationFormat>Prikaz na zaslonu (4:3)</PresentationFormat>
  <Paragraphs>71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Naslovi slajdova</vt:lpstr>
      </vt:variant>
      <vt:variant>
        <vt:i4>8</vt:i4>
      </vt:variant>
    </vt:vector>
  </HeadingPairs>
  <TitlesOfParts>
    <vt:vector size="9" baseType="lpstr">
      <vt:lpstr>Solstice</vt:lpstr>
      <vt:lpstr>Regresijska analiza</vt:lpstr>
      <vt:lpstr>Cilj kolegija</vt:lpstr>
      <vt:lpstr>Nastavni sadržaji</vt:lpstr>
      <vt:lpstr>Literatura</vt:lpstr>
      <vt:lpstr>Organizacija nastave</vt:lpstr>
      <vt:lpstr>Slajd 6</vt:lpstr>
      <vt:lpstr>Ocjenjivanje</vt:lpstr>
      <vt:lpstr>Prva domaća zadaća</vt:lpstr>
    </vt:vector>
  </TitlesOfParts>
  <Company>Ivo Pilar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Modeli analize varijance</dc:title>
  <dc:creator>toni babarovic</dc:creator>
  <cp:lastModifiedBy>nom</cp:lastModifiedBy>
  <cp:revision>11</cp:revision>
  <dcterms:created xsi:type="dcterms:W3CDTF">2007-03-01T11:10:02Z</dcterms:created>
  <dcterms:modified xsi:type="dcterms:W3CDTF">2011-10-08T18:04:28Z</dcterms:modified>
</cp:coreProperties>
</file>