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6387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6388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6389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0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1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2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3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4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5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6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7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8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399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0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1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2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3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4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5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6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7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8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09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0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1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2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13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14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6415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6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7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8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9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0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1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2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3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4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5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6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7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8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9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30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6431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2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33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6434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5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6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7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8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9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0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1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2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43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4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5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6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7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8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9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0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6451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16452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6453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16454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16455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875C6A6-301A-42A5-AB2F-B5FCE47364C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57087-A6FC-4C9E-9A87-55E1B94E834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C7BDF3-E3C7-4D94-BAD8-B985B6B7E9D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779A3-A9E0-4004-AC76-57B71A1BD13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97472-E08E-4DC3-BB62-1A329B37401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7CBCB-1B20-4D55-BBD5-6DB7A5AD2CA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70A876-2482-44AB-A994-88371B721BC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D36E3-5B44-4B96-BF15-ABA73271B81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8628C-515A-4BE1-9545-417BD22F9AC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BC8E3-1D67-4BE8-AB9B-314B8F1D7D5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52A961-9029-4A4C-A827-CBB2001C95C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5363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364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5365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66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67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68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69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0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1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2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3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4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5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6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7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8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79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0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1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2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3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4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5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6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7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8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389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5390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5391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2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3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4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5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6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7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8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399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0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1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2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3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4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5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406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5407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08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5409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5410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1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2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3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4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5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6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7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418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419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0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1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2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3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4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5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26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542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5428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GB"/>
          </a:p>
        </p:txBody>
      </p:sp>
      <p:sp>
        <p:nvSpPr>
          <p:cNvPr id="15429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GB"/>
          </a:p>
        </p:txBody>
      </p:sp>
      <p:sp>
        <p:nvSpPr>
          <p:cNvPr id="15430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C772310-35E8-4DE7-85D5-ACA9E2D43667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5431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1557338"/>
            <a:ext cx="8293100" cy="2663825"/>
          </a:xfrm>
        </p:spPr>
        <p:txBody>
          <a:bodyPr/>
          <a:lstStyle/>
          <a:p>
            <a:r>
              <a:rPr lang="hr-HR" sz="7200" dirty="0"/>
              <a:t>Hijerarhijska regresijska </a:t>
            </a:r>
            <a:r>
              <a:rPr lang="hr-HR" sz="7200" dirty="0" smtClean="0"/>
              <a:t>analiza</a:t>
            </a:r>
            <a:br>
              <a:rPr lang="hr-HR" sz="7200" dirty="0" smtClean="0"/>
            </a:br>
            <a:r>
              <a:rPr lang="hr-HR" sz="7200" dirty="0" smtClean="0"/>
              <a:t/>
            </a:r>
            <a:br>
              <a:rPr lang="hr-HR" sz="7200" dirty="0" smtClean="0"/>
            </a:br>
            <a:r>
              <a:rPr lang="hr-HR" sz="4000" dirty="0" smtClean="0"/>
              <a:t>Toni Babarović</a:t>
            </a:r>
            <a:endParaRPr lang="en-GB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29" name="Group 329"/>
          <p:cNvGraphicFramePr>
            <a:graphicFrameLocks noGrp="1"/>
          </p:cNvGraphicFramePr>
          <p:nvPr/>
        </p:nvGraphicFramePr>
        <p:xfrm>
          <a:off x="250825" y="188913"/>
          <a:ext cx="8642350" cy="6410644"/>
        </p:xfrm>
        <a:graphic>
          <a:graphicData uri="http://schemas.openxmlformats.org/drawingml/2006/table">
            <a:tbl>
              <a:tblPr/>
              <a:tblGrid>
                <a:gridCol w="742950"/>
                <a:gridCol w="2273300"/>
                <a:gridCol w="1049338"/>
                <a:gridCol w="903287"/>
                <a:gridCol w="1570038"/>
                <a:gridCol w="1050925"/>
                <a:gridCol w="1052512"/>
              </a:tblGrid>
              <a:tr h="5508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349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Std. Error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Beta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2925">
                <a:tc row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(Kostanta)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5,355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,141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37,911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19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trenutnim ekonomskim stanjem</a:t>
                      </a: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,240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,264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17,525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13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vladom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,037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,040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2,402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,016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57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demokracijom u zemlji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,079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,084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5,485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413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Sudjelovanje u drustvenim aktivnostima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,198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,028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,083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7,053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03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Subjektivno opce zdravlje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-,540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,030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-,215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-17,970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238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Povjerenje u policiju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,120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,131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8,991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Povjerenje u politicare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-,002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-,002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-,154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,877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508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Povjerenje u pravni sustav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-,019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-,022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-1,380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,168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6425" cy="504057"/>
          </a:xfrm>
        </p:spPr>
        <p:txBody>
          <a:bodyPr/>
          <a:lstStyle/>
          <a:p>
            <a:r>
              <a:rPr lang="hr-HR" sz="4000" dirty="0"/>
              <a:t>Domaća zadaća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36712"/>
            <a:ext cx="8640960" cy="61926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400" dirty="0"/>
              <a:t>Pronaći jedan rad iz područja psihologije u kojem je primijenjen neki od </a:t>
            </a:r>
            <a:r>
              <a:rPr lang="hr-HR" sz="2400" dirty="0" smtClean="0"/>
              <a:t>stupnjevitih ili hijerarhijskih </a:t>
            </a:r>
            <a:r>
              <a:rPr lang="hr-HR" sz="2400" dirty="0"/>
              <a:t>modela regresijske analize.</a:t>
            </a:r>
          </a:p>
          <a:p>
            <a:pPr>
              <a:lnSpc>
                <a:spcPct val="80000"/>
              </a:lnSpc>
            </a:pPr>
            <a:r>
              <a:rPr lang="hr-HR" sz="2400" dirty="0"/>
              <a:t>Pročitati ga, </a:t>
            </a:r>
            <a:r>
              <a:rPr lang="hr-HR" sz="2400" dirty="0" err="1"/>
              <a:t>isprinatati</a:t>
            </a:r>
            <a:r>
              <a:rPr lang="hr-HR" sz="2400" dirty="0"/>
              <a:t> (ili kopirati) i priložiti uz DZ.</a:t>
            </a:r>
          </a:p>
          <a:p>
            <a:pPr>
              <a:lnSpc>
                <a:spcPct val="80000"/>
              </a:lnSpc>
            </a:pPr>
            <a:r>
              <a:rPr lang="hr-HR" sz="2400" dirty="0"/>
              <a:t>Napisati:</a:t>
            </a:r>
          </a:p>
          <a:p>
            <a:pPr lvl="1">
              <a:lnSpc>
                <a:spcPct val="80000"/>
              </a:lnSpc>
            </a:pPr>
            <a:r>
              <a:rPr lang="hr-HR" sz="2400" dirty="0"/>
              <a:t>Koji je stupnjeviti model </a:t>
            </a:r>
            <a:r>
              <a:rPr lang="hr-HR" sz="2400" dirty="0" smtClean="0"/>
              <a:t>korišten ili kako formiran hijerarhijski model?</a:t>
            </a:r>
            <a:endParaRPr lang="hr-HR" sz="2400" dirty="0"/>
          </a:p>
          <a:p>
            <a:pPr lvl="1">
              <a:lnSpc>
                <a:spcPct val="80000"/>
              </a:lnSpc>
            </a:pPr>
            <a:r>
              <a:rPr lang="hr-HR" sz="2400" dirty="0"/>
              <a:t>Što je kriterijska varijabla i kako je operacionalizirana?</a:t>
            </a:r>
          </a:p>
          <a:p>
            <a:pPr lvl="1">
              <a:lnSpc>
                <a:spcPct val="80000"/>
              </a:lnSpc>
            </a:pPr>
            <a:r>
              <a:rPr lang="hr-HR" sz="2400" dirty="0"/>
              <a:t>Koji su prediktori korišteni u istraživanju i kako su operacionalizirani?</a:t>
            </a:r>
          </a:p>
          <a:p>
            <a:pPr lvl="1">
              <a:lnSpc>
                <a:spcPct val="80000"/>
              </a:lnSpc>
            </a:pPr>
            <a:r>
              <a:rPr lang="hr-HR" sz="2400" dirty="0"/>
              <a:t>Kolika je </a:t>
            </a:r>
            <a:r>
              <a:rPr lang="hr-HR" sz="2400" dirty="0" smtClean="0"/>
              <a:t>ukupna uspješnost prognoze ili uspješnost prognoze u pojedinim “koracima”? </a:t>
            </a:r>
            <a:r>
              <a:rPr lang="hr-HR" sz="2400" dirty="0"/>
              <a:t>R, R</a:t>
            </a:r>
            <a:r>
              <a:rPr lang="hr-HR" sz="2400" baseline="30000" dirty="0"/>
              <a:t>2</a:t>
            </a:r>
            <a:r>
              <a:rPr lang="hr-HR" sz="2400" dirty="0"/>
              <a:t>, prilagođeni </a:t>
            </a:r>
            <a:r>
              <a:rPr lang="hr-HR" sz="2400" dirty="0" smtClean="0"/>
              <a:t>R</a:t>
            </a:r>
            <a:r>
              <a:rPr lang="hr-HR" sz="2400" baseline="30000" dirty="0" smtClean="0"/>
              <a:t>2</a:t>
            </a:r>
            <a:r>
              <a:rPr lang="hr-HR" sz="2400" dirty="0" smtClean="0"/>
              <a:t>, </a:t>
            </a:r>
            <a:r>
              <a:rPr lang="el-GR" sz="2400" dirty="0" smtClean="0"/>
              <a:t>Δ</a:t>
            </a:r>
            <a:r>
              <a:rPr lang="hr-HR" sz="2400" dirty="0" smtClean="0"/>
              <a:t>R</a:t>
            </a:r>
            <a:r>
              <a:rPr lang="hr-HR" sz="2400" baseline="30000" dirty="0" smtClean="0"/>
              <a:t>2  </a:t>
            </a:r>
            <a:r>
              <a:rPr lang="hr-HR" sz="2400" dirty="0" smtClean="0"/>
              <a:t>i značajnost modela ili koraka </a:t>
            </a:r>
            <a:r>
              <a:rPr lang="hr-HR" sz="2400" dirty="0"/>
              <a:t>– F?</a:t>
            </a:r>
          </a:p>
          <a:p>
            <a:pPr lvl="1">
              <a:lnSpc>
                <a:spcPct val="80000"/>
              </a:lnSpc>
            </a:pPr>
            <a:r>
              <a:rPr lang="hr-HR" sz="2400" dirty="0"/>
              <a:t>Koji su se prediktori pokazali značajnim i koliki su njihovi regresijski koeficijenti </a:t>
            </a:r>
            <a:r>
              <a:rPr lang="el-GR" sz="2400" dirty="0">
                <a:cs typeface="Arial" charset="0"/>
              </a:rPr>
              <a:t>β</a:t>
            </a:r>
            <a:r>
              <a:rPr lang="hr-HR" sz="2400" dirty="0">
                <a:cs typeface="Arial" charset="0"/>
              </a:rPr>
              <a:t> – u zadnjem </a:t>
            </a:r>
            <a:r>
              <a:rPr lang="hr-HR" sz="2400" dirty="0" smtClean="0">
                <a:cs typeface="Arial" charset="0"/>
              </a:rPr>
              <a:t>koraku ili ako su navedeni i ranije?</a:t>
            </a:r>
            <a:endParaRPr lang="hr-HR" sz="2400" dirty="0">
              <a:cs typeface="Arial" charset="0"/>
            </a:endParaRPr>
          </a:p>
          <a:p>
            <a:pPr lvl="1">
              <a:lnSpc>
                <a:spcPct val="80000"/>
              </a:lnSpc>
            </a:pPr>
            <a:r>
              <a:rPr lang="hr-HR" sz="2400" dirty="0">
                <a:cs typeface="Arial" charset="0"/>
              </a:rPr>
              <a:t>Ako je navedeno u radu i vi navedite kojim su redoslijedom prediktori ulazili ili izlazili iz modela.</a:t>
            </a:r>
            <a:endParaRPr lang="el-GR" sz="2400" dirty="0">
              <a:cs typeface="Arial" charset="0"/>
            </a:endParaRPr>
          </a:p>
          <a:p>
            <a:pPr lvl="1">
              <a:lnSpc>
                <a:spcPct val="80000"/>
              </a:lnSpc>
            </a:pPr>
            <a:endParaRPr lang="hr-H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Hijerarhijska regresijska analiza</a:t>
            </a:r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98613"/>
            <a:ext cx="8286750" cy="4710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 dirty="0"/>
              <a:t>Prediktori </a:t>
            </a:r>
            <a:r>
              <a:rPr lang="hr-HR" sz="2800" dirty="0" smtClean="0"/>
              <a:t>ne </a:t>
            </a:r>
            <a:r>
              <a:rPr lang="hr-HR" sz="2800" dirty="0"/>
              <a:t>ulaze istovremeno u analizu, već u koracima.</a:t>
            </a:r>
          </a:p>
          <a:p>
            <a:pPr>
              <a:lnSpc>
                <a:spcPct val="90000"/>
              </a:lnSpc>
            </a:pPr>
            <a:r>
              <a:rPr lang="hr-HR" sz="2800" dirty="0"/>
              <a:t>U pojedinom koraku u analizu može ući jedan prediktor ili više njih.</a:t>
            </a:r>
          </a:p>
          <a:p>
            <a:pPr>
              <a:lnSpc>
                <a:spcPct val="90000"/>
              </a:lnSpc>
            </a:pPr>
            <a:r>
              <a:rPr lang="hr-HR" sz="2800" dirty="0"/>
              <a:t>Suštinski podsjeća na stupnjeviti postupak (forward), ali ulazak prediktora u model nije uvjetovan njihovom korisnosti za predikciju, već teorijskim očekivanjima tj. očekivanjima istraživača.</a:t>
            </a:r>
          </a:p>
          <a:p>
            <a:pPr>
              <a:lnSpc>
                <a:spcPct val="90000"/>
              </a:lnSpc>
            </a:pPr>
            <a:r>
              <a:rPr lang="hr-HR" sz="2800" dirty="0"/>
              <a:t>Varijabla/varijable ulaze u analizu u tzv. </a:t>
            </a:r>
            <a:r>
              <a:rPr lang="hr-HR" sz="2800" b="1" dirty="0"/>
              <a:t>blokovima</a:t>
            </a:r>
            <a:r>
              <a:rPr lang="hr-HR" sz="2800" dirty="0"/>
              <a:t> koje formira istraživač.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358188" cy="5475287"/>
          </a:xfrm>
        </p:spPr>
        <p:txBody>
          <a:bodyPr/>
          <a:lstStyle/>
          <a:p>
            <a:r>
              <a:rPr lang="hr-HR" dirty="0"/>
              <a:t>Svaki blok varijabli koji ulazi u jednadžbu nadodaje se postojećim varijablama.</a:t>
            </a:r>
          </a:p>
          <a:p>
            <a:r>
              <a:rPr lang="hr-HR" dirty="0"/>
              <a:t>Unutar svakog bloka varijabli može se definirati metoda ulaska pojedinih varijabli kao enter ili stupnjevita metoda.</a:t>
            </a:r>
          </a:p>
          <a:p>
            <a:r>
              <a:rPr lang="hr-HR" dirty="0"/>
              <a:t>Hijerarhijskim modelom može </a:t>
            </a:r>
            <a:r>
              <a:rPr lang="hr-HR" dirty="0" smtClean="0"/>
              <a:t>se jasno </a:t>
            </a:r>
            <a:r>
              <a:rPr lang="hr-HR" dirty="0"/>
              <a:t>vidjeti doprinos pojedinog seta varijabli objašnjenju kriterija tj. </a:t>
            </a:r>
            <a:r>
              <a:rPr lang="el-GR" dirty="0"/>
              <a:t>Δ</a:t>
            </a:r>
            <a:r>
              <a:rPr lang="hr-HR" dirty="0"/>
              <a:t> R</a:t>
            </a:r>
            <a:r>
              <a:rPr lang="hr-HR" baseline="30000" dirty="0"/>
              <a:t>2</a:t>
            </a:r>
            <a:r>
              <a:rPr lang="hr-HR" dirty="0"/>
              <a:t> </a:t>
            </a:r>
          </a:p>
          <a:p>
            <a:pPr>
              <a:buFont typeface="Wingdings" pitchFamily="2" charset="2"/>
              <a:buNone/>
            </a:pPr>
            <a:r>
              <a:rPr lang="hr-HR" dirty="0"/>
              <a:t>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Primjer hijerarhijske regresijske analize</a:t>
            </a:r>
            <a:endParaRPr lang="en-GB" sz="400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598613"/>
            <a:ext cx="8437562" cy="50704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800"/>
              <a:t>Kriterij – zadovoljstvo životom</a:t>
            </a:r>
          </a:p>
          <a:p>
            <a:pPr>
              <a:lnSpc>
                <a:spcPct val="80000"/>
              </a:lnSpc>
            </a:pPr>
            <a:r>
              <a:rPr lang="hr-HR" sz="2800"/>
              <a:t>Prediktori:</a:t>
            </a:r>
          </a:p>
          <a:p>
            <a:pPr lvl="1">
              <a:lnSpc>
                <a:spcPct val="80000"/>
              </a:lnSpc>
            </a:pPr>
            <a:r>
              <a:rPr lang="hr-HR" sz="2400"/>
              <a:t>Blok1: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Zadovoljstvo ekonomskim stanjem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Zadovoljstvo vladom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Zadovoljstvo demokracijom u zemlji</a:t>
            </a:r>
          </a:p>
          <a:p>
            <a:pPr lvl="1">
              <a:lnSpc>
                <a:spcPct val="80000"/>
              </a:lnSpc>
            </a:pPr>
            <a:r>
              <a:rPr lang="hr-HR" sz="2400"/>
              <a:t>Blok 2: 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Sudjelovanje u društvenim aktivnostima</a:t>
            </a:r>
          </a:p>
          <a:p>
            <a:pPr lvl="1">
              <a:lnSpc>
                <a:spcPct val="80000"/>
              </a:lnSpc>
            </a:pPr>
            <a:r>
              <a:rPr lang="hr-HR" sz="2400"/>
              <a:t>Blok 3: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Procjena subjektivnog zdravlja</a:t>
            </a:r>
          </a:p>
          <a:p>
            <a:pPr lvl="1">
              <a:lnSpc>
                <a:spcPct val="80000"/>
              </a:lnSpc>
            </a:pPr>
            <a:r>
              <a:rPr lang="hr-HR" sz="2400"/>
              <a:t>Blok 4: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Povjerenje u policiju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Povjerenje u političare</a:t>
            </a:r>
          </a:p>
          <a:p>
            <a:pPr lvl="2">
              <a:lnSpc>
                <a:spcPct val="80000"/>
              </a:lnSpc>
            </a:pPr>
            <a:r>
              <a:rPr lang="hr-HR" sz="2000"/>
              <a:t>Povjerenje u pravni sustav</a:t>
            </a:r>
            <a:endParaRPr lang="en-GB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549275"/>
            <a:ext cx="8208962" cy="1800225"/>
          </a:xfrm>
        </p:spPr>
        <p:txBody>
          <a:bodyPr/>
          <a:lstStyle/>
          <a:p>
            <a:r>
              <a:rPr lang="hr-HR"/>
              <a:t>Unutar svakog bloka, metoda ulaska varijabli u analizu je “Enter”</a:t>
            </a:r>
          </a:p>
          <a:p>
            <a:r>
              <a:rPr lang="hr-HR"/>
              <a:t>Rezultati:</a:t>
            </a:r>
            <a:endParaRPr lang="en-GB"/>
          </a:p>
        </p:txBody>
      </p:sp>
      <p:graphicFrame>
        <p:nvGraphicFramePr>
          <p:cNvPr id="20616" name="Group 136"/>
          <p:cNvGraphicFramePr>
            <a:graphicFrameLocks noGrp="1"/>
          </p:cNvGraphicFramePr>
          <p:nvPr/>
        </p:nvGraphicFramePr>
        <p:xfrm>
          <a:off x="827088" y="2565400"/>
          <a:ext cx="7345362" cy="3600452"/>
        </p:xfrm>
        <a:graphic>
          <a:graphicData uri="http://schemas.openxmlformats.org/drawingml/2006/table">
            <a:tbl>
              <a:tblPr/>
              <a:tblGrid>
                <a:gridCol w="1198562"/>
                <a:gridCol w="1250950"/>
                <a:gridCol w="1252538"/>
                <a:gridCol w="1905000"/>
                <a:gridCol w="1738312"/>
              </a:tblGrid>
              <a:tr h="1020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GB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Prilagođeni R</a:t>
                      </a:r>
                      <a:r>
                        <a:rPr kumimoji="0" lang="en-GB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sd. pogreška pro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gnoze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,420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,177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,176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2,023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,439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,193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,192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2,003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,488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,238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,237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1,947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,500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,250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,249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1,931</a:t>
                      </a:r>
                      <a:endParaRPr kumimoji="0" lang="en-GB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83" name="Group 479"/>
          <p:cNvGraphicFramePr>
            <a:graphicFrameLocks noGrp="1"/>
          </p:cNvGraphicFramePr>
          <p:nvPr/>
        </p:nvGraphicFramePr>
        <p:xfrm>
          <a:off x="395288" y="549275"/>
          <a:ext cx="8497887" cy="5715319"/>
        </p:xfrm>
        <a:graphic>
          <a:graphicData uri="http://schemas.openxmlformats.org/drawingml/2006/table">
            <a:tbl>
              <a:tblPr/>
              <a:tblGrid>
                <a:gridCol w="839787"/>
                <a:gridCol w="1379538"/>
                <a:gridCol w="1454150"/>
                <a:gridCol w="1150937"/>
                <a:gridCol w="1296988"/>
                <a:gridCol w="1227137"/>
                <a:gridCol w="1149350"/>
              </a:tblGrid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SS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df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MS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021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Regresija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4982,682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1660,894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405,774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&lt;,01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0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Rezidual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23244,977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5679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4,093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Ukupno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28227,659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5682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021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Regresija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5440,204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1360,051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338,887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&lt;,01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Rezidual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22787,454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5678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4,013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6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Ukupno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28227,659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5682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18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Regresija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6709,356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1341,871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354,015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&lt;,01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0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Rezidual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21518,302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5677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3,790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Ukupno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28227,659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5682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021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Regresija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7062,713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882,839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236,676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&lt;,01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30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Rezidual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21164,945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5674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3,730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Ukupno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28227,659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5682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26" name="Group 198"/>
          <p:cNvGraphicFramePr>
            <a:graphicFrameLocks noGrp="1"/>
          </p:cNvGraphicFramePr>
          <p:nvPr/>
        </p:nvGraphicFramePr>
        <p:xfrm>
          <a:off x="755650" y="765175"/>
          <a:ext cx="7848600" cy="4679952"/>
        </p:xfrm>
        <a:graphic>
          <a:graphicData uri="http://schemas.openxmlformats.org/drawingml/2006/table">
            <a:tbl>
              <a:tblPr/>
              <a:tblGrid>
                <a:gridCol w="1100138"/>
                <a:gridCol w="1638300"/>
                <a:gridCol w="955675"/>
                <a:gridCol w="854075"/>
                <a:gridCol w="1541462"/>
                <a:gridCol w="952500"/>
                <a:gridCol w="806450"/>
              </a:tblGrid>
              <a:tr h="6651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207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Std. Error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Beta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49300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(Konstanta)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4,922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,071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68,960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810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ekonomskim stanjem </a:t>
                      </a: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,278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,305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19,588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82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nacionalnom vladom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,038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,040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2,418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,016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810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demokracijom u zemlji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,131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,139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9,245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85" name="Group 333"/>
          <p:cNvGraphicFramePr>
            <a:graphicFrameLocks noGrp="1"/>
          </p:cNvGraphicFramePr>
          <p:nvPr/>
        </p:nvGraphicFramePr>
        <p:xfrm>
          <a:off x="468313" y="404813"/>
          <a:ext cx="8351837" cy="4770439"/>
        </p:xfrm>
        <a:graphic>
          <a:graphicData uri="http://schemas.openxmlformats.org/drawingml/2006/table">
            <a:tbl>
              <a:tblPr/>
              <a:tblGrid>
                <a:gridCol w="744537"/>
                <a:gridCol w="2238375"/>
                <a:gridCol w="947738"/>
                <a:gridCol w="965200"/>
                <a:gridCol w="1592262"/>
                <a:gridCol w="846138"/>
                <a:gridCol w="1017587"/>
              </a:tblGrid>
              <a:tr h="50006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11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Std. Error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Beta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117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(Konstanta)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4,153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,101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41,136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50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ekonomskim stanjem </a:t>
                      </a: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,269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,296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19,178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15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vladom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,042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,045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2,730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,006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27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demokracijom u zemlji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,123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,130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8,720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540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Sudjelovanje u drustvenim aktivnostima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,304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,028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,128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10,677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28" name="Group 252"/>
          <p:cNvGraphicFramePr>
            <a:graphicFrameLocks noGrp="1"/>
          </p:cNvGraphicFramePr>
          <p:nvPr/>
        </p:nvGraphicFramePr>
        <p:xfrm>
          <a:off x="611188" y="692150"/>
          <a:ext cx="8064500" cy="5379085"/>
        </p:xfrm>
        <a:graphic>
          <a:graphicData uri="http://schemas.openxmlformats.org/drawingml/2006/table">
            <a:tbl>
              <a:tblPr/>
              <a:tblGrid>
                <a:gridCol w="806450"/>
                <a:gridCol w="2000250"/>
                <a:gridCol w="866775"/>
                <a:gridCol w="935037"/>
                <a:gridCol w="1584325"/>
                <a:gridCol w="889000"/>
                <a:gridCol w="982663"/>
              </a:tblGrid>
              <a:tr h="6604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nestandardizirani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standardizirani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t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 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Std. Error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Beta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3225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(Konstanta)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5,803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,133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43,546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667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ekonomskim stanjem </a:t>
                      </a:r>
                      <a:endParaRPr kumimoji="0" lang="pl-PL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,249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,274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18,206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15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vladom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,045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,049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3,029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,002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44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Zadovoljstvo demokracijom u zemlji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,104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,014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,110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7,585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8445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Sudjelovanje u drustvenim aktivnostima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,196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,028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,083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6,930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 </a:t>
                      </a: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937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Subjektivno opce zdravlje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-,552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,030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-,220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-18,298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,000</a:t>
                      </a:r>
                      <a:endParaRPr kumimoji="0" lang="en-GB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231</TotalTime>
  <Words>789</Words>
  <Application>Microsoft Office PowerPoint</Application>
  <PresentationFormat>Prikaz na zaslonu (4:3)</PresentationFormat>
  <Paragraphs>334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11</vt:i4>
      </vt:variant>
    </vt:vector>
  </HeadingPairs>
  <TitlesOfParts>
    <vt:vector size="12" baseType="lpstr">
      <vt:lpstr>Fading Grid</vt:lpstr>
      <vt:lpstr>Hijerarhijska regresijska analiza  Toni Babarović</vt:lpstr>
      <vt:lpstr>Hijerarhijska regresijska analiza</vt:lpstr>
      <vt:lpstr>Slajd 3</vt:lpstr>
      <vt:lpstr>Primjer hijerarhijske regresijske analize</vt:lpstr>
      <vt:lpstr>Slajd 5</vt:lpstr>
      <vt:lpstr>Slajd 6</vt:lpstr>
      <vt:lpstr>Slajd 7</vt:lpstr>
      <vt:lpstr>Slajd 8</vt:lpstr>
      <vt:lpstr>Slajd 9</vt:lpstr>
      <vt:lpstr>Slajd 10</vt:lpstr>
      <vt:lpstr>Domaća zadaća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Hijerarhijska regresijska analiza</dc:title>
  <dc:creator>Toni Babarovic</dc:creator>
  <cp:lastModifiedBy>nom</cp:lastModifiedBy>
  <cp:revision>8</cp:revision>
  <dcterms:created xsi:type="dcterms:W3CDTF">2008-12-08T10:05:32Z</dcterms:created>
  <dcterms:modified xsi:type="dcterms:W3CDTF">2013-05-29T08:33:25Z</dcterms:modified>
</cp:coreProperties>
</file>