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257" r:id="rId3"/>
    <p:sldId id="281" r:id="rId4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7411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grpSp>
          <p:nvGrpSpPr>
            <p:cNvPr id="17412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7413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4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5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6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7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8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9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0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1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2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3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4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5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6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7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8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9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0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1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2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3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4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5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6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7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grpSp>
            <p:nvGrpSpPr>
              <p:cNvPr id="17438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7439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0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1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2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3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4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5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6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7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8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9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0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1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2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3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17454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7455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6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17457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7458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9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2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3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4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5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6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sp>
            <p:nvSpPr>
              <p:cNvPr id="17467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68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69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70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71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72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73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74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</p:grpSp>
      </p:grpSp>
      <p:sp>
        <p:nvSpPr>
          <p:cNvPr id="17475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hr-HR"/>
              <a:t>Click to edit Master title style</a:t>
            </a:r>
          </a:p>
        </p:txBody>
      </p:sp>
      <p:sp>
        <p:nvSpPr>
          <p:cNvPr id="17476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hr-HR"/>
              <a:t>Click to edit Master subtitle style</a:t>
            </a:r>
          </a:p>
        </p:txBody>
      </p:sp>
      <p:sp>
        <p:nvSpPr>
          <p:cNvPr id="17477" name="Rectangle 6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17478" name="Rectangle 7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17479" name="Rectangle 7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2001396-DF40-4DAB-87EB-99F553BB02B2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E075B-E9AC-4C0B-AAE7-B9E37C2418B8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792942-0E76-4DA5-A75B-340B2821A495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8C2C8-00F2-41FB-A8D6-8EDC6CE11F58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BE24AF-0EF9-45A2-BB05-57972D29C67D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49E53-4F40-4EE1-9058-057A37D776E8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4B587-46D4-4C87-9A4E-918CA1BD3029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8251BF-4C3E-489A-96C6-22F6F51FE069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F9967-0E69-4B4A-9053-B85A60DC3E82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FF4806-F0D1-4CCC-B52E-D8AA15601A22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007FB-58D0-4A19-A3FF-0D2D7A33F07E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6387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grpSp>
          <p:nvGrpSpPr>
            <p:cNvPr id="16388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6389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0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1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2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3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4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5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6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7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8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9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0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1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2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3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4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5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6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7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8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9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10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11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12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13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grpSp>
            <p:nvGrpSpPr>
              <p:cNvPr id="16414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6415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16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17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18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19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0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1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2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3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4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5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6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7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8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9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1643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6431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2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16433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6434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5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6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7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8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9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40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41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42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sp>
            <p:nvSpPr>
              <p:cNvPr id="16443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4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5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6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7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8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9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50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</p:grpSp>
      </p:grpSp>
      <p:sp>
        <p:nvSpPr>
          <p:cNvPr id="1645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title style</a:t>
            </a:r>
          </a:p>
        </p:txBody>
      </p:sp>
      <p:sp>
        <p:nvSpPr>
          <p:cNvPr id="16452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hr-HR"/>
          </a:p>
        </p:txBody>
      </p:sp>
      <p:sp>
        <p:nvSpPr>
          <p:cNvPr id="16453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hr-HR"/>
          </a:p>
        </p:txBody>
      </p:sp>
      <p:sp>
        <p:nvSpPr>
          <p:cNvPr id="16454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1C036C51-8332-42EB-8D2B-81D0F9EE0171}" type="slidenum">
              <a:rPr lang="hr-HR"/>
              <a:pPr/>
              <a:t>‹#›</a:t>
            </a:fld>
            <a:endParaRPr lang="hr-HR"/>
          </a:p>
        </p:txBody>
      </p:sp>
      <p:sp>
        <p:nvSpPr>
          <p:cNvPr id="16455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hr-HR" sz="6600"/>
              <a:t>Logistička regresija</a:t>
            </a:r>
            <a:br>
              <a:rPr lang="hr-HR" sz="6600"/>
            </a:br>
            <a:r>
              <a:rPr lang="hr-HR" sz="6600"/>
              <a:t>- uvjeti provedbe</a:t>
            </a:r>
          </a:p>
        </p:txBody>
      </p:sp>
      <p:sp>
        <p:nvSpPr>
          <p:cNvPr id="3" name="TekstniOkvir 2"/>
          <p:cNvSpPr txBox="1"/>
          <p:nvPr/>
        </p:nvSpPr>
        <p:spPr>
          <a:xfrm>
            <a:off x="2714612" y="4786322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hr-H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hr-HR" sz="3600" dirty="0" smtClean="0"/>
              <a:t>Toni Babarović</a:t>
            </a:r>
            <a:endParaRPr lang="hr-HR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Uvjeti provedbe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sz="2800" dirty="0"/>
              <a:t>U usporedbi s klasičnom regresijskom analizom, Logistička regresija ne zahtjeva toliko stroge uvjete provedbe:</a:t>
            </a:r>
          </a:p>
          <a:p>
            <a:pPr lvl="1">
              <a:lnSpc>
                <a:spcPct val="90000"/>
              </a:lnSpc>
            </a:pPr>
            <a:r>
              <a:rPr lang="hr-HR" sz="2400" dirty="0"/>
              <a:t>Nije potreban linearan odnos prediktora i kriterija</a:t>
            </a:r>
          </a:p>
          <a:p>
            <a:pPr lvl="1">
              <a:lnSpc>
                <a:spcPct val="90000"/>
              </a:lnSpc>
            </a:pPr>
            <a:r>
              <a:rPr lang="hr-HR" sz="2400" dirty="0"/>
              <a:t>Kriterij ne treba </a:t>
            </a:r>
            <a:r>
              <a:rPr lang="hr-HR" sz="2400" dirty="0" smtClean="0"/>
              <a:t>(niti ne može </a:t>
            </a:r>
            <a:r>
              <a:rPr lang="hr-HR" sz="2400" dirty="0" smtClean="0">
                <a:sym typeface="Wingdings" pitchFamily="2" charset="2"/>
              </a:rPr>
              <a:t>) </a:t>
            </a:r>
            <a:r>
              <a:rPr lang="hr-HR" sz="2400" dirty="0" smtClean="0"/>
              <a:t>biti </a:t>
            </a:r>
            <a:r>
              <a:rPr lang="hr-HR" sz="2400" dirty="0"/>
              <a:t>normalno </a:t>
            </a:r>
            <a:r>
              <a:rPr lang="hr-HR" sz="2400" dirty="0" smtClean="0"/>
              <a:t>distribuiran</a:t>
            </a:r>
            <a:endParaRPr lang="hr-HR" sz="2400" dirty="0"/>
          </a:p>
          <a:p>
            <a:pPr lvl="1">
              <a:lnSpc>
                <a:spcPct val="90000"/>
              </a:lnSpc>
            </a:pPr>
            <a:r>
              <a:rPr lang="hr-HR" sz="2400" dirty="0"/>
              <a:t>Nije potrebna homogenost varijanci nezavisnih varijabli po kategorijama ZV</a:t>
            </a:r>
          </a:p>
          <a:p>
            <a:pPr lvl="1">
              <a:lnSpc>
                <a:spcPct val="90000"/>
              </a:lnSpc>
            </a:pPr>
            <a:r>
              <a:rPr lang="hr-HR" sz="2400" dirty="0"/>
              <a:t>NV čak ne trebaju biti niti intervalne – moguće je napraviti logističku regresiju i s </a:t>
            </a:r>
            <a:r>
              <a:rPr lang="hr-HR" sz="2400" dirty="0" err="1"/>
              <a:t>ordinalnim</a:t>
            </a:r>
            <a:r>
              <a:rPr lang="hr-HR" sz="2400" dirty="0"/>
              <a:t> i nominalnim prediktorima (SPSS ih sam </a:t>
            </a:r>
            <a:r>
              <a:rPr lang="hr-HR" sz="2400" dirty="0" err="1"/>
              <a:t>rekodira</a:t>
            </a:r>
            <a:r>
              <a:rPr lang="hr-HR" sz="2400" dirty="0"/>
              <a:t> u </a:t>
            </a:r>
            <a:r>
              <a:rPr lang="hr-HR" sz="2400" dirty="0" err="1"/>
              <a:t>dummy</a:t>
            </a:r>
            <a:r>
              <a:rPr lang="hr-HR" sz="2400" dirty="0"/>
              <a:t> </a:t>
            </a:r>
            <a:r>
              <a:rPr lang="hr-HR" sz="2400" dirty="0" err="1"/>
              <a:t>varijate</a:t>
            </a:r>
            <a:r>
              <a:rPr lang="hr-HR" sz="2400" dirty="0"/>
              <a:t>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Uvjeti provedbe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598613"/>
            <a:ext cx="8358188" cy="4926012"/>
          </a:xfrm>
        </p:spPr>
        <p:txBody>
          <a:bodyPr/>
          <a:lstStyle/>
          <a:p>
            <a:r>
              <a:rPr lang="hr-HR" sz="2800" dirty="0"/>
              <a:t>Ipak, postoje neka ograničenja:</a:t>
            </a:r>
          </a:p>
          <a:p>
            <a:pPr lvl="1"/>
            <a:r>
              <a:rPr lang="hr-HR" sz="2400" dirty="0"/>
              <a:t>Potrebna je </a:t>
            </a:r>
            <a:r>
              <a:rPr lang="hr-HR" sz="2400" dirty="0" err="1"/>
              <a:t>multivarijatna</a:t>
            </a:r>
            <a:r>
              <a:rPr lang="hr-HR" sz="2400" dirty="0"/>
              <a:t> normalna distribucija prediktora </a:t>
            </a:r>
          </a:p>
          <a:p>
            <a:pPr lvl="1"/>
            <a:r>
              <a:rPr lang="hr-HR" sz="2400" dirty="0"/>
              <a:t>Ako pak imamo kategorijalne NV </a:t>
            </a:r>
            <a:r>
              <a:rPr lang="hr-HR" sz="2400" dirty="0" smtClean="0"/>
              <a:t>treba </a:t>
            </a:r>
            <a:r>
              <a:rPr lang="hr-HR" sz="2400" dirty="0"/>
              <a:t>paziti prilikom kodiranja da dobijemo </a:t>
            </a:r>
            <a:r>
              <a:rPr lang="hr-HR" sz="2400" dirty="0" err="1"/>
              <a:t>intepretabilne</a:t>
            </a:r>
            <a:r>
              <a:rPr lang="hr-HR" sz="2400" dirty="0"/>
              <a:t> b pondere</a:t>
            </a:r>
          </a:p>
          <a:p>
            <a:pPr lvl="1"/>
            <a:r>
              <a:rPr lang="hr-HR" sz="2400" dirty="0"/>
              <a:t>Među prediktorima ne smije biti visoke </a:t>
            </a:r>
            <a:r>
              <a:rPr lang="hr-HR" sz="2400" dirty="0" err="1"/>
              <a:t>multikolinearnosti</a:t>
            </a:r>
            <a:endParaRPr lang="hr-HR" sz="2400" dirty="0"/>
          </a:p>
          <a:p>
            <a:pPr lvl="1"/>
            <a:r>
              <a:rPr lang="hr-HR" sz="2400" dirty="0"/>
              <a:t>Ne smije biti izrazito aberantnih rezultata</a:t>
            </a:r>
          </a:p>
          <a:p>
            <a:pPr lvl="1"/>
            <a:r>
              <a:rPr lang="hr-HR" sz="2400" dirty="0"/>
              <a:t>Uzorak mora biti dosta velik,  a u manjoj kategoriji ZV ne smije biti nikako manje od 10 ispitanika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ading Grid">
  <a:themeElements>
    <a:clrScheme name="Fading Grid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Fading Gr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ading Grid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346</TotalTime>
  <Words>138</Words>
  <Application>Microsoft Office PowerPoint</Application>
  <PresentationFormat>Prikaz na zaslonu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3</vt:i4>
      </vt:variant>
    </vt:vector>
  </HeadingPairs>
  <TitlesOfParts>
    <vt:vector size="4" baseType="lpstr">
      <vt:lpstr>Fading Grid</vt:lpstr>
      <vt:lpstr>Logistička regresija - uvjeti provedbe</vt:lpstr>
      <vt:lpstr>Uvjeti provedbe</vt:lpstr>
      <vt:lpstr>Uvjeti provedbe</vt:lpstr>
    </vt:vector>
  </TitlesOfParts>
  <Company>Ivo Pilar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Logistička regresija</dc:title>
  <dc:creator>toni</dc:creator>
  <cp:lastModifiedBy>nom</cp:lastModifiedBy>
  <cp:revision>16</cp:revision>
  <dcterms:created xsi:type="dcterms:W3CDTF">2009-01-08T10:42:17Z</dcterms:created>
  <dcterms:modified xsi:type="dcterms:W3CDTF">2013-05-29T08:34:30Z</dcterms:modified>
</cp:coreProperties>
</file>