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hr-H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  <a:srgbClr val="FF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0"/>
              <a:ext cx="5758" cy="1043"/>
            </a:xfrm>
            <a:custGeom>
              <a:avLst/>
              <a:gdLst/>
              <a:ahLst/>
              <a:cxnLst>
                <a:cxn ang="0">
                  <a:pos x="5740" y="1043"/>
                </a:cxn>
                <a:cxn ang="0">
                  <a:pos x="0" y="1043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1043"/>
                </a:cxn>
                <a:cxn ang="0">
                  <a:pos x="5740" y="1043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hr-HR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7" name="Freeform 5"/>
              <p:cNvSpPr>
                <a:spLocks/>
              </p:cNvSpPr>
              <p:nvPr/>
            </p:nvSpPr>
            <p:spPr bwMode="hidden">
              <a:xfrm>
                <a:off x="1" y="104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hidden">
              <a:xfrm>
                <a:off x="0" y="3988"/>
                <a:ext cx="5758" cy="42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740" y="42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42"/>
                  </a:cxn>
                  <a:cxn ang="0">
                    <a:pos x="0" y="42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hidden">
              <a:xfrm>
                <a:off x="0" y="3665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hidden">
              <a:xfrm>
                <a:off x="0" y="3364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hidden">
              <a:xfrm>
                <a:off x="0" y="3105"/>
                <a:ext cx="5758" cy="31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hidden">
              <a:xfrm>
                <a:off x="0" y="2859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hidden">
              <a:xfrm>
                <a:off x="0" y="264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hidden">
              <a:xfrm>
                <a:off x="0" y="2433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hidden">
              <a:xfrm>
                <a:off x="0" y="2259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hidden">
              <a:xfrm>
                <a:off x="0" y="209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hidden">
              <a:xfrm>
                <a:off x="0" y="192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hidden">
              <a:xfrm>
                <a:off x="0" y="1645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hidden">
              <a:xfrm>
                <a:off x="0" y="177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hidden">
              <a:xfrm>
                <a:off x="0" y="1520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hidden">
              <a:xfrm>
                <a:off x="0" y="1394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hidden">
              <a:xfrm>
                <a:off x="0" y="128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hidden">
              <a:xfrm>
                <a:off x="0" y="117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hidden">
              <a:xfrm>
                <a:off x="0" y="2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hidden">
              <a:xfrm>
                <a:off x="0" y="186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hidden">
              <a:xfrm>
                <a:off x="0" y="475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hidden">
              <a:xfrm>
                <a:off x="0" y="337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hidden">
              <a:xfrm>
                <a:off x="0" y="60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hidden">
              <a:xfrm>
                <a:off x="0" y="72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hidden">
              <a:xfrm>
                <a:off x="0" y="841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hidden">
              <a:xfrm>
                <a:off x="0" y="943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grpSp>
            <p:nvGrpSpPr>
              <p:cNvPr id="32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54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55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31" y="1043"/>
                    </a:cxn>
                    <a:cxn ang="0">
                      <a:pos x="155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113" y="1043"/>
                    </a:cxn>
                    <a:cxn ang="0">
                      <a:pos x="131" y="1043"/>
                    </a:cxn>
                    <a:cxn ang="0">
                      <a:pos x="131" y="104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56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221" y="1043"/>
                    </a:cxn>
                    <a:cxn ang="0">
                      <a:pos x="239" y="1043"/>
                    </a:cxn>
                    <a:cxn ang="0">
                      <a:pos x="36" y="0"/>
                    </a:cxn>
                    <a:cxn ang="0">
                      <a:pos x="0" y="0"/>
                    </a:cxn>
                    <a:cxn ang="0">
                      <a:pos x="203" y="1043"/>
                    </a:cxn>
                    <a:cxn ang="0">
                      <a:pos x="221" y="1043"/>
                    </a:cxn>
                    <a:cxn ang="0">
                      <a:pos x="221" y="104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57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/>
                  <a:ahLst/>
                  <a:cxnLst>
                    <a:cxn ang="0">
                      <a:pos x="334" y="1043"/>
                    </a:cxn>
                    <a:cxn ang="0">
                      <a:pos x="352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311" y="1043"/>
                    </a:cxn>
                    <a:cxn ang="0">
                      <a:pos x="334" y="1043"/>
                    </a:cxn>
                    <a:cxn ang="0">
                      <a:pos x="334" y="104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58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/>
                  <a:ahLst/>
                  <a:cxnLst>
                    <a:cxn ang="0">
                      <a:pos x="425" y="1043"/>
                    </a:cxn>
                    <a:cxn ang="0">
                      <a:pos x="449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407" y="1043"/>
                    </a:cxn>
                    <a:cxn ang="0">
                      <a:pos x="425" y="1043"/>
                    </a:cxn>
                    <a:cxn ang="0">
                      <a:pos x="425" y="104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59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/>
                  <a:ahLst/>
                  <a:cxnLst>
                    <a:cxn ang="0">
                      <a:pos x="520" y="1043"/>
                    </a:cxn>
                    <a:cxn ang="0">
                      <a:pos x="538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496" y="1043"/>
                    </a:cxn>
                    <a:cxn ang="0">
                      <a:pos x="520" y="1043"/>
                    </a:cxn>
                    <a:cxn ang="0">
                      <a:pos x="520" y="104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0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622" y="1043"/>
                    </a:cxn>
                    <a:cxn ang="0">
                      <a:pos x="640" y="1043"/>
                    </a:cxn>
                    <a:cxn ang="0">
                      <a:pos x="48" y="0"/>
                    </a:cxn>
                    <a:cxn ang="0">
                      <a:pos x="0" y="0"/>
                    </a:cxn>
                    <a:cxn ang="0">
                      <a:pos x="598" y="1043"/>
                    </a:cxn>
                    <a:cxn ang="0">
                      <a:pos x="622" y="1043"/>
                    </a:cxn>
                    <a:cxn ang="0">
                      <a:pos x="622" y="104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1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/>
                  <a:ahLst/>
                  <a:cxnLst>
                    <a:cxn ang="0">
                      <a:pos x="604" y="935"/>
                    </a:cxn>
                    <a:cxn ang="0">
                      <a:pos x="628" y="935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580" y="935"/>
                    </a:cxn>
                    <a:cxn ang="0">
                      <a:pos x="604" y="935"/>
                    </a:cxn>
                    <a:cxn ang="0">
                      <a:pos x="604" y="935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2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155" y="0"/>
                    </a:cxn>
                    <a:cxn ang="0">
                      <a:pos x="114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3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36" y="1043"/>
                    </a:cxn>
                    <a:cxn ang="0">
                      <a:pos x="239" y="0"/>
                    </a:cxn>
                    <a:cxn ang="0">
                      <a:pos x="203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4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/>
                  <a:ahLst/>
                  <a:cxnLst>
                    <a:cxn ang="0">
                      <a:pos x="24" y="1043"/>
                    </a:cxn>
                    <a:cxn ang="0">
                      <a:pos x="42" y="1043"/>
                    </a:cxn>
                    <a:cxn ang="0">
                      <a:pos x="358" y="0"/>
                    </a:cxn>
                    <a:cxn ang="0">
                      <a:pos x="317" y="0"/>
                    </a:cxn>
                    <a:cxn ang="0">
                      <a:pos x="0" y="1043"/>
                    </a:cxn>
                    <a:cxn ang="0">
                      <a:pos x="24" y="1043"/>
                    </a:cxn>
                    <a:cxn ang="0">
                      <a:pos x="24" y="104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5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1" y="1043"/>
                    </a:cxn>
                    <a:cxn ang="0">
                      <a:pos x="448" y="0"/>
                    </a:cxn>
                    <a:cxn ang="0">
                      <a:pos x="406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6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539" y="0"/>
                    </a:cxn>
                    <a:cxn ang="0">
                      <a:pos x="497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7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640" y="0"/>
                    </a:cxn>
                    <a:cxn ang="0">
                      <a:pos x="592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68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/>
                  <a:ahLst/>
                  <a:cxnLst>
                    <a:cxn ang="0">
                      <a:pos x="24" y="995"/>
                    </a:cxn>
                    <a:cxn ang="0">
                      <a:pos x="48" y="995"/>
                    </a:cxn>
                    <a:cxn ang="0">
                      <a:pos x="670" y="72"/>
                    </a:cxn>
                    <a:cxn ang="0">
                      <a:pos x="670" y="0"/>
                    </a:cxn>
                    <a:cxn ang="0">
                      <a:pos x="0" y="995"/>
                    </a:cxn>
                    <a:cxn ang="0">
                      <a:pos x="24" y="995"/>
                    </a:cxn>
                    <a:cxn ang="0">
                      <a:pos x="24" y="995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</p:grpSp>
          <p:grpSp>
            <p:nvGrpSpPr>
              <p:cNvPr id="33" name="Group 46"/>
              <p:cNvGrpSpPr>
                <a:grpSpLocks/>
              </p:cNvGrpSpPr>
              <p:nvPr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52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/>
                  <a:ahLst/>
                  <a:cxnLst>
                    <a:cxn ang="0">
                      <a:pos x="281" y="426"/>
                    </a:cxn>
                    <a:cxn ang="0">
                      <a:pos x="305" y="426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251" y="426"/>
                    </a:cxn>
                    <a:cxn ang="0">
                      <a:pos x="281" y="426"/>
                    </a:cxn>
                    <a:cxn ang="0">
                      <a:pos x="281" y="426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53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/>
                  <a:ahLst/>
                  <a:cxnLst>
                    <a:cxn ang="0">
                      <a:pos x="24" y="486"/>
                    </a:cxn>
                    <a:cxn ang="0">
                      <a:pos x="48" y="486"/>
                    </a:cxn>
                    <a:cxn ang="0">
                      <a:pos x="347" y="72"/>
                    </a:cxn>
                    <a:cxn ang="0">
                      <a:pos x="347" y="0"/>
                    </a:cxn>
                    <a:cxn ang="0">
                      <a:pos x="0" y="486"/>
                    </a:cxn>
                    <a:cxn ang="0">
                      <a:pos x="24" y="486"/>
                    </a:cxn>
                    <a:cxn ang="0">
                      <a:pos x="24" y="486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</p:grpSp>
          <p:grpSp>
            <p:nvGrpSpPr>
              <p:cNvPr id="34" name="Group 49"/>
              <p:cNvGrpSpPr>
                <a:grpSpLocks/>
              </p:cNvGrpSpPr>
              <p:nvPr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43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4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/>
                  <a:ahLst/>
                  <a:cxnLst>
                    <a:cxn ang="0">
                      <a:pos x="376" y="0"/>
                    </a:cxn>
                    <a:cxn ang="0">
                      <a:pos x="358" y="0"/>
                    </a:cxn>
                    <a:cxn ang="0">
                      <a:pos x="0" y="3273"/>
                    </a:cxn>
                    <a:cxn ang="0">
                      <a:pos x="41" y="3273"/>
                    </a:cxn>
                    <a:cxn ang="0">
                      <a:pos x="400" y="0"/>
                    </a:cxn>
                    <a:cxn ang="0">
                      <a:pos x="376" y="0"/>
                    </a:cxn>
                    <a:cxn ang="0">
                      <a:pos x="376" y="0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5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657" y="0"/>
                    </a:cxn>
                    <a:cxn ang="0">
                      <a:pos x="639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675" y="0"/>
                    </a:cxn>
                    <a:cxn ang="0">
                      <a:pos x="657" y="0"/>
                    </a:cxn>
                    <a:cxn ang="0">
                      <a:pos x="657" y="0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6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/>
                  <a:ahLst/>
                  <a:cxnLst>
                    <a:cxn ang="0">
                      <a:pos x="1013" y="0"/>
                    </a:cxn>
                    <a:cxn ang="0">
                      <a:pos x="990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031" y="4"/>
                    </a:cxn>
                    <a:cxn ang="0">
                      <a:pos x="1013" y="0"/>
                    </a:cxn>
                    <a:cxn ang="0">
                      <a:pos x="1013" y="0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7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/>
                  <a:ahLst/>
                  <a:cxnLst>
                    <a:cxn ang="0">
                      <a:pos x="1296" y="0"/>
                    </a:cxn>
                    <a:cxn ang="0">
                      <a:pos x="1278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319" y="5"/>
                    </a:cxn>
                    <a:cxn ang="0">
                      <a:pos x="1296" y="0"/>
                    </a:cxn>
                    <a:cxn ang="0">
                      <a:pos x="1296" y="0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8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359" y="3273"/>
                    </a:cxn>
                    <a:cxn ang="0">
                      <a:pos x="401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49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640" y="3273"/>
                    </a:cxn>
                    <a:cxn ang="0">
                      <a:pos x="675" y="3273"/>
                    </a:cxn>
                    <a:cxn ang="0">
                      <a:pos x="36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50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5"/>
                    </a:cxn>
                    <a:cxn ang="0">
                      <a:pos x="994" y="3280"/>
                    </a:cxn>
                    <a:cxn ang="0">
                      <a:pos x="1036" y="3280"/>
                    </a:cxn>
                    <a:cxn ang="0">
                      <a:pos x="41" y="0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51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0" y="7"/>
                    </a:cxn>
                    <a:cxn ang="0">
                      <a:pos x="1285" y="3280"/>
                    </a:cxn>
                    <a:cxn ang="0">
                      <a:pos x="1327" y="3280"/>
                    </a:cxn>
                    <a:cxn ang="0">
                      <a:pos x="43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</p:grpSp>
          <p:sp>
            <p:nvSpPr>
              <p:cNvPr id="35" name="Freeform 59"/>
              <p:cNvSpPr>
                <a:spLocks/>
              </p:cNvSpPr>
              <p:nvPr/>
            </p:nvSpPr>
            <p:spPr bwMode="hidden">
              <a:xfrm>
                <a:off x="0" y="1039"/>
                <a:ext cx="1254" cy="2632"/>
              </a:xfrm>
              <a:custGeom>
                <a:avLst/>
                <a:gdLst/>
                <a:ahLst/>
                <a:cxnLst>
                  <a:cxn ang="0">
                    <a:pos x="1236" y="0"/>
                  </a:cxn>
                  <a:cxn ang="0">
                    <a:pos x="1212" y="0"/>
                  </a:cxn>
                  <a:cxn ang="0">
                    <a:pos x="0" y="2542"/>
                  </a:cxn>
                  <a:cxn ang="0">
                    <a:pos x="0" y="2632"/>
                  </a:cxn>
                  <a:cxn ang="0">
                    <a:pos x="1254" y="7"/>
                  </a:cxn>
                  <a:cxn ang="0">
                    <a:pos x="1236" y="0"/>
                  </a:cxn>
                  <a:cxn ang="0">
                    <a:pos x="1236" y="0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36" name="Freeform 60"/>
              <p:cNvSpPr>
                <a:spLocks/>
              </p:cNvSpPr>
              <p:nvPr/>
            </p:nvSpPr>
            <p:spPr bwMode="hidden">
              <a:xfrm>
                <a:off x="0" y="1039"/>
                <a:ext cx="948" cy="1676"/>
              </a:xfrm>
              <a:custGeom>
                <a:avLst/>
                <a:gdLst/>
                <a:ahLst/>
                <a:cxnLst>
                  <a:cxn ang="0">
                    <a:pos x="930" y="0"/>
                  </a:cxn>
                  <a:cxn ang="0">
                    <a:pos x="906" y="0"/>
                  </a:cxn>
                  <a:cxn ang="0">
                    <a:pos x="0" y="1593"/>
                  </a:cxn>
                  <a:cxn ang="0">
                    <a:pos x="0" y="1676"/>
                  </a:cxn>
                  <a:cxn ang="0">
                    <a:pos x="948" y="5"/>
                  </a:cxn>
                  <a:cxn ang="0">
                    <a:pos x="930" y="0"/>
                  </a:cxn>
                  <a:cxn ang="0">
                    <a:pos x="930" y="0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37" name="Freeform 61"/>
              <p:cNvSpPr>
                <a:spLocks/>
              </p:cNvSpPr>
              <p:nvPr/>
            </p:nvSpPr>
            <p:spPr bwMode="hidden">
              <a:xfrm>
                <a:off x="0" y="1039"/>
                <a:ext cx="629" cy="937"/>
              </a:xfrm>
              <a:custGeom>
                <a:avLst/>
                <a:gdLst/>
                <a:ahLst/>
                <a:cxnLst>
                  <a:cxn ang="0">
                    <a:pos x="606" y="0"/>
                  </a:cxn>
                  <a:cxn ang="0">
                    <a:pos x="582" y="0"/>
                  </a:cxn>
                  <a:cxn ang="0">
                    <a:pos x="0" y="871"/>
                  </a:cxn>
                  <a:cxn ang="0">
                    <a:pos x="0" y="937"/>
                  </a:cxn>
                  <a:cxn ang="0">
                    <a:pos x="629" y="4"/>
                  </a:cxn>
                  <a:cxn ang="0">
                    <a:pos x="606" y="0"/>
                  </a:cxn>
                  <a:cxn ang="0">
                    <a:pos x="606" y="0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38" name="Freeform 62"/>
              <p:cNvSpPr>
                <a:spLocks/>
              </p:cNvSpPr>
              <p:nvPr/>
            </p:nvSpPr>
            <p:spPr bwMode="hidden">
              <a:xfrm>
                <a:off x="0" y="1039"/>
                <a:ext cx="305" cy="427"/>
              </a:xfrm>
              <a:custGeom>
                <a:avLst/>
                <a:gdLst/>
                <a:ahLst/>
                <a:cxnLst>
                  <a:cxn ang="0">
                    <a:pos x="282" y="0"/>
                  </a:cxn>
                  <a:cxn ang="0">
                    <a:pos x="252" y="0"/>
                  </a:cxn>
                  <a:cxn ang="0">
                    <a:pos x="0" y="361"/>
                  </a:cxn>
                  <a:cxn ang="0">
                    <a:pos x="0" y="427"/>
                  </a:cxn>
                  <a:cxn ang="0">
                    <a:pos x="305" y="5"/>
                  </a:cxn>
                  <a:cxn ang="0">
                    <a:pos x="282" y="0"/>
                  </a:cxn>
                  <a:cxn ang="0">
                    <a:pos x="282" y="0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39" name="Freeform 63"/>
              <p:cNvSpPr>
                <a:spLocks/>
              </p:cNvSpPr>
              <p:nvPr/>
            </p:nvSpPr>
            <p:spPr bwMode="hidden">
              <a:xfrm>
                <a:off x="4481" y="1039"/>
                <a:ext cx="1277" cy="2686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17" y="0"/>
                  </a:cxn>
                  <a:cxn ang="0">
                    <a:pos x="0" y="4"/>
                  </a:cxn>
                  <a:cxn ang="0">
                    <a:pos x="1277" y="2686"/>
                  </a:cxn>
                  <a:cxn ang="0">
                    <a:pos x="1277" y="2596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0" name="Freeform 64"/>
              <p:cNvSpPr>
                <a:spLocks/>
              </p:cNvSpPr>
              <p:nvPr/>
            </p:nvSpPr>
            <p:spPr bwMode="hidden">
              <a:xfrm>
                <a:off x="4770" y="1039"/>
                <a:ext cx="988" cy="173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7"/>
                  </a:cxn>
                  <a:cxn ang="0">
                    <a:pos x="988" y="1730"/>
                  </a:cxn>
                  <a:cxn ang="0">
                    <a:pos x="988" y="1653"/>
                  </a:cxn>
                  <a:cxn ang="0">
                    <a:pos x="40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1" name="Freeform 65"/>
              <p:cNvSpPr>
                <a:spLocks/>
              </p:cNvSpPr>
              <p:nvPr/>
            </p:nvSpPr>
            <p:spPr bwMode="hidden">
              <a:xfrm>
                <a:off x="5088" y="1039"/>
                <a:ext cx="670" cy="99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4"/>
                  </a:cxn>
                  <a:cxn ang="0">
                    <a:pos x="670" y="997"/>
                  </a:cxn>
                  <a:cxn ang="0">
                    <a:pos x="670" y="92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42" name="Freeform 66"/>
              <p:cNvSpPr>
                <a:spLocks/>
              </p:cNvSpPr>
              <p:nvPr/>
            </p:nvSpPr>
            <p:spPr bwMode="hidden">
              <a:xfrm>
                <a:off x="5412" y="1039"/>
                <a:ext cx="346" cy="48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7"/>
                  </a:cxn>
                  <a:cxn ang="0">
                    <a:pos x="346" y="487"/>
                  </a:cxn>
                  <a:cxn ang="0">
                    <a:pos x="346" y="41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</p:grpSp>
      </p:grpSp>
      <p:sp>
        <p:nvSpPr>
          <p:cNvPr id="17475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455613" y="1920875"/>
            <a:ext cx="8226425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hr-HR"/>
              <a:t>Click to edit Master title style</a:t>
            </a:r>
          </a:p>
        </p:txBody>
      </p:sp>
      <p:sp>
        <p:nvSpPr>
          <p:cNvPr id="17476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hr-HR"/>
              <a:t>Click to edit Master subtitle style</a:t>
            </a: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1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12509C-0E98-4FF0-A349-15EF30EFA193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C92E5C-B99D-407F-AEF6-104DC9D1EF25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6225" y="273050"/>
            <a:ext cx="2055813" cy="58229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5613" y="273050"/>
            <a:ext cx="6018212" cy="58229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E3310E-30A5-4D38-BA1B-A63390FE34CD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9CFD8E-4250-46EB-A3D9-0A4847EC3CA5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4438CF-88D8-4D8A-96B4-280C3FA1DD11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BEF9A-A764-4FA4-82D4-B0CEE3DBBCAA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8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9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4F08D7-221B-4EE6-958C-C8D19570D91E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CFDDBD-E020-4FAE-B809-26556AFCAF1D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295170-CF3F-4074-95FA-4A30C097C1FE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000A2-0A1E-4EEF-B31C-D80FCF8CFFF5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hr-H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FE6BB-4F25-44BB-AC47-E8C111D1086F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63529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16387" name="Freeform 3"/>
            <p:cNvSpPr>
              <a:spLocks/>
            </p:cNvSpPr>
            <p:nvPr userDrawn="1"/>
          </p:nvSpPr>
          <p:spPr bwMode="hidden">
            <a:xfrm>
              <a:off x="0" y="0"/>
              <a:ext cx="5758" cy="1043"/>
            </a:xfrm>
            <a:custGeom>
              <a:avLst/>
              <a:gdLst/>
              <a:ahLst/>
              <a:cxnLst>
                <a:cxn ang="0">
                  <a:pos x="5740" y="1043"/>
                </a:cxn>
                <a:cxn ang="0">
                  <a:pos x="0" y="1043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1043"/>
                </a:cxn>
                <a:cxn ang="0">
                  <a:pos x="5740" y="1043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hr-HR"/>
            </a:p>
          </p:txBody>
        </p:sp>
        <p:grpSp>
          <p:nvGrpSpPr>
            <p:cNvPr id="1033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16389" name="Freeform 5"/>
              <p:cNvSpPr>
                <a:spLocks/>
              </p:cNvSpPr>
              <p:nvPr userDrawn="1"/>
            </p:nvSpPr>
            <p:spPr bwMode="hidden">
              <a:xfrm>
                <a:off x="1" y="104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390" name="Freeform 6"/>
              <p:cNvSpPr>
                <a:spLocks/>
              </p:cNvSpPr>
              <p:nvPr userDrawn="1"/>
            </p:nvSpPr>
            <p:spPr bwMode="hidden">
              <a:xfrm>
                <a:off x="0" y="3988"/>
                <a:ext cx="5758" cy="42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740" y="42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42"/>
                  </a:cxn>
                  <a:cxn ang="0">
                    <a:pos x="0" y="42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391" name="Freeform 7"/>
              <p:cNvSpPr>
                <a:spLocks/>
              </p:cNvSpPr>
              <p:nvPr userDrawn="1"/>
            </p:nvSpPr>
            <p:spPr bwMode="hidden">
              <a:xfrm>
                <a:off x="0" y="3665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392" name="Freeform 8"/>
              <p:cNvSpPr>
                <a:spLocks/>
              </p:cNvSpPr>
              <p:nvPr userDrawn="1"/>
            </p:nvSpPr>
            <p:spPr bwMode="hidden">
              <a:xfrm>
                <a:off x="0" y="3364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393" name="Freeform 9"/>
              <p:cNvSpPr>
                <a:spLocks/>
              </p:cNvSpPr>
              <p:nvPr userDrawn="1"/>
            </p:nvSpPr>
            <p:spPr bwMode="hidden">
              <a:xfrm>
                <a:off x="0" y="3105"/>
                <a:ext cx="5758" cy="31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394" name="Freeform 10"/>
              <p:cNvSpPr>
                <a:spLocks/>
              </p:cNvSpPr>
              <p:nvPr userDrawn="1"/>
            </p:nvSpPr>
            <p:spPr bwMode="hidden">
              <a:xfrm>
                <a:off x="0" y="2859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395" name="Freeform 11"/>
              <p:cNvSpPr>
                <a:spLocks/>
              </p:cNvSpPr>
              <p:nvPr userDrawn="1"/>
            </p:nvSpPr>
            <p:spPr bwMode="hidden">
              <a:xfrm>
                <a:off x="0" y="264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396" name="Freeform 12"/>
              <p:cNvSpPr>
                <a:spLocks/>
              </p:cNvSpPr>
              <p:nvPr userDrawn="1"/>
            </p:nvSpPr>
            <p:spPr bwMode="hidden">
              <a:xfrm>
                <a:off x="0" y="2433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397" name="Freeform 13"/>
              <p:cNvSpPr>
                <a:spLocks/>
              </p:cNvSpPr>
              <p:nvPr userDrawn="1"/>
            </p:nvSpPr>
            <p:spPr bwMode="hidden">
              <a:xfrm>
                <a:off x="0" y="2259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398" name="Freeform 14"/>
              <p:cNvSpPr>
                <a:spLocks/>
              </p:cNvSpPr>
              <p:nvPr userDrawn="1"/>
            </p:nvSpPr>
            <p:spPr bwMode="hidden">
              <a:xfrm>
                <a:off x="0" y="209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399" name="Freeform 15"/>
              <p:cNvSpPr>
                <a:spLocks/>
              </p:cNvSpPr>
              <p:nvPr userDrawn="1"/>
            </p:nvSpPr>
            <p:spPr bwMode="hidden">
              <a:xfrm>
                <a:off x="0" y="192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400" name="Freeform 16"/>
              <p:cNvSpPr>
                <a:spLocks/>
              </p:cNvSpPr>
              <p:nvPr userDrawn="1"/>
            </p:nvSpPr>
            <p:spPr bwMode="hidden">
              <a:xfrm>
                <a:off x="0" y="1645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401" name="Freeform 17"/>
              <p:cNvSpPr>
                <a:spLocks/>
              </p:cNvSpPr>
              <p:nvPr userDrawn="1"/>
            </p:nvSpPr>
            <p:spPr bwMode="hidden">
              <a:xfrm>
                <a:off x="0" y="177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402" name="Freeform 18"/>
              <p:cNvSpPr>
                <a:spLocks/>
              </p:cNvSpPr>
              <p:nvPr userDrawn="1"/>
            </p:nvSpPr>
            <p:spPr bwMode="hidden">
              <a:xfrm>
                <a:off x="0" y="1520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403" name="Freeform 19"/>
              <p:cNvSpPr>
                <a:spLocks/>
              </p:cNvSpPr>
              <p:nvPr userDrawn="1"/>
            </p:nvSpPr>
            <p:spPr bwMode="hidden">
              <a:xfrm>
                <a:off x="0" y="1394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404" name="Freeform 20"/>
              <p:cNvSpPr>
                <a:spLocks/>
              </p:cNvSpPr>
              <p:nvPr userDrawn="1"/>
            </p:nvSpPr>
            <p:spPr bwMode="hidden">
              <a:xfrm>
                <a:off x="0" y="128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405" name="Freeform 21"/>
              <p:cNvSpPr>
                <a:spLocks/>
              </p:cNvSpPr>
              <p:nvPr userDrawn="1"/>
            </p:nvSpPr>
            <p:spPr bwMode="hidden">
              <a:xfrm>
                <a:off x="0" y="117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406" name="Freeform 22"/>
              <p:cNvSpPr>
                <a:spLocks/>
              </p:cNvSpPr>
              <p:nvPr userDrawn="1"/>
            </p:nvSpPr>
            <p:spPr bwMode="hidden">
              <a:xfrm>
                <a:off x="0" y="2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407" name="Freeform 23"/>
              <p:cNvSpPr>
                <a:spLocks/>
              </p:cNvSpPr>
              <p:nvPr userDrawn="1"/>
            </p:nvSpPr>
            <p:spPr bwMode="hidden">
              <a:xfrm>
                <a:off x="0" y="186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408" name="Freeform 24"/>
              <p:cNvSpPr>
                <a:spLocks/>
              </p:cNvSpPr>
              <p:nvPr userDrawn="1"/>
            </p:nvSpPr>
            <p:spPr bwMode="hidden">
              <a:xfrm>
                <a:off x="0" y="475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409" name="Freeform 25"/>
              <p:cNvSpPr>
                <a:spLocks/>
              </p:cNvSpPr>
              <p:nvPr userDrawn="1"/>
            </p:nvSpPr>
            <p:spPr bwMode="hidden">
              <a:xfrm>
                <a:off x="0" y="337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410" name="Freeform 26"/>
              <p:cNvSpPr>
                <a:spLocks/>
              </p:cNvSpPr>
              <p:nvPr userDrawn="1"/>
            </p:nvSpPr>
            <p:spPr bwMode="hidden">
              <a:xfrm>
                <a:off x="0" y="60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411" name="Freeform 27"/>
              <p:cNvSpPr>
                <a:spLocks/>
              </p:cNvSpPr>
              <p:nvPr userDrawn="1"/>
            </p:nvSpPr>
            <p:spPr bwMode="hidden">
              <a:xfrm>
                <a:off x="0" y="72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412" name="Freeform 28"/>
              <p:cNvSpPr>
                <a:spLocks/>
              </p:cNvSpPr>
              <p:nvPr userDrawn="1"/>
            </p:nvSpPr>
            <p:spPr bwMode="hidden">
              <a:xfrm>
                <a:off x="0" y="841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413" name="Freeform 29"/>
              <p:cNvSpPr>
                <a:spLocks/>
              </p:cNvSpPr>
              <p:nvPr userDrawn="1"/>
            </p:nvSpPr>
            <p:spPr bwMode="hidden">
              <a:xfrm>
                <a:off x="0" y="943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grpSp>
            <p:nvGrpSpPr>
              <p:cNvPr id="1059" name="Group 30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16415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16416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31" y="1043"/>
                    </a:cxn>
                    <a:cxn ang="0">
                      <a:pos x="155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113" y="1043"/>
                    </a:cxn>
                    <a:cxn ang="0">
                      <a:pos x="131" y="1043"/>
                    </a:cxn>
                    <a:cxn ang="0">
                      <a:pos x="131" y="104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16417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221" y="1043"/>
                    </a:cxn>
                    <a:cxn ang="0">
                      <a:pos x="239" y="1043"/>
                    </a:cxn>
                    <a:cxn ang="0">
                      <a:pos x="36" y="0"/>
                    </a:cxn>
                    <a:cxn ang="0">
                      <a:pos x="0" y="0"/>
                    </a:cxn>
                    <a:cxn ang="0">
                      <a:pos x="203" y="1043"/>
                    </a:cxn>
                    <a:cxn ang="0">
                      <a:pos x="221" y="1043"/>
                    </a:cxn>
                    <a:cxn ang="0">
                      <a:pos x="221" y="104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16418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/>
                  <a:ahLst/>
                  <a:cxnLst>
                    <a:cxn ang="0">
                      <a:pos x="334" y="1043"/>
                    </a:cxn>
                    <a:cxn ang="0">
                      <a:pos x="352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311" y="1043"/>
                    </a:cxn>
                    <a:cxn ang="0">
                      <a:pos x="334" y="1043"/>
                    </a:cxn>
                    <a:cxn ang="0">
                      <a:pos x="334" y="104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16419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/>
                  <a:ahLst/>
                  <a:cxnLst>
                    <a:cxn ang="0">
                      <a:pos x="425" y="1043"/>
                    </a:cxn>
                    <a:cxn ang="0">
                      <a:pos x="449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407" y="1043"/>
                    </a:cxn>
                    <a:cxn ang="0">
                      <a:pos x="425" y="1043"/>
                    </a:cxn>
                    <a:cxn ang="0">
                      <a:pos x="425" y="104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16420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/>
                  <a:ahLst/>
                  <a:cxnLst>
                    <a:cxn ang="0">
                      <a:pos x="520" y="1043"/>
                    </a:cxn>
                    <a:cxn ang="0">
                      <a:pos x="538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496" y="1043"/>
                    </a:cxn>
                    <a:cxn ang="0">
                      <a:pos x="520" y="1043"/>
                    </a:cxn>
                    <a:cxn ang="0">
                      <a:pos x="520" y="104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16421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622" y="1043"/>
                    </a:cxn>
                    <a:cxn ang="0">
                      <a:pos x="640" y="1043"/>
                    </a:cxn>
                    <a:cxn ang="0">
                      <a:pos x="48" y="0"/>
                    </a:cxn>
                    <a:cxn ang="0">
                      <a:pos x="0" y="0"/>
                    </a:cxn>
                    <a:cxn ang="0">
                      <a:pos x="598" y="1043"/>
                    </a:cxn>
                    <a:cxn ang="0">
                      <a:pos x="622" y="1043"/>
                    </a:cxn>
                    <a:cxn ang="0">
                      <a:pos x="622" y="104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16422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/>
                  <a:ahLst/>
                  <a:cxnLst>
                    <a:cxn ang="0">
                      <a:pos x="604" y="935"/>
                    </a:cxn>
                    <a:cxn ang="0">
                      <a:pos x="628" y="935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580" y="935"/>
                    </a:cxn>
                    <a:cxn ang="0">
                      <a:pos x="604" y="935"/>
                    </a:cxn>
                    <a:cxn ang="0">
                      <a:pos x="604" y="935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16423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155" y="0"/>
                    </a:cxn>
                    <a:cxn ang="0">
                      <a:pos x="114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16424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36" y="1043"/>
                    </a:cxn>
                    <a:cxn ang="0">
                      <a:pos x="239" y="0"/>
                    </a:cxn>
                    <a:cxn ang="0">
                      <a:pos x="203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16425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/>
                  <a:ahLst/>
                  <a:cxnLst>
                    <a:cxn ang="0">
                      <a:pos x="24" y="1043"/>
                    </a:cxn>
                    <a:cxn ang="0">
                      <a:pos x="42" y="1043"/>
                    </a:cxn>
                    <a:cxn ang="0">
                      <a:pos x="358" y="0"/>
                    </a:cxn>
                    <a:cxn ang="0">
                      <a:pos x="317" y="0"/>
                    </a:cxn>
                    <a:cxn ang="0">
                      <a:pos x="0" y="1043"/>
                    </a:cxn>
                    <a:cxn ang="0">
                      <a:pos x="24" y="1043"/>
                    </a:cxn>
                    <a:cxn ang="0">
                      <a:pos x="24" y="104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16426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1" y="1043"/>
                    </a:cxn>
                    <a:cxn ang="0">
                      <a:pos x="448" y="0"/>
                    </a:cxn>
                    <a:cxn ang="0">
                      <a:pos x="406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16427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539" y="0"/>
                    </a:cxn>
                    <a:cxn ang="0">
                      <a:pos x="497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16428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640" y="0"/>
                    </a:cxn>
                    <a:cxn ang="0">
                      <a:pos x="592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16429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/>
                  <a:ahLst/>
                  <a:cxnLst>
                    <a:cxn ang="0">
                      <a:pos x="24" y="995"/>
                    </a:cxn>
                    <a:cxn ang="0">
                      <a:pos x="48" y="995"/>
                    </a:cxn>
                    <a:cxn ang="0">
                      <a:pos x="670" y="72"/>
                    </a:cxn>
                    <a:cxn ang="0">
                      <a:pos x="670" y="0"/>
                    </a:cxn>
                    <a:cxn ang="0">
                      <a:pos x="0" y="995"/>
                    </a:cxn>
                    <a:cxn ang="0">
                      <a:pos x="24" y="995"/>
                    </a:cxn>
                    <a:cxn ang="0">
                      <a:pos x="24" y="995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</p:grpSp>
          <p:grpSp>
            <p:nvGrpSpPr>
              <p:cNvPr id="1060" name="Group 46"/>
              <p:cNvGrpSpPr>
                <a:grpSpLocks/>
              </p:cNvGrpSpPr>
              <p:nvPr userDrawn="1"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16431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/>
                  <a:ahLst/>
                  <a:cxnLst>
                    <a:cxn ang="0">
                      <a:pos x="281" y="426"/>
                    </a:cxn>
                    <a:cxn ang="0">
                      <a:pos x="305" y="426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251" y="426"/>
                    </a:cxn>
                    <a:cxn ang="0">
                      <a:pos x="281" y="426"/>
                    </a:cxn>
                    <a:cxn ang="0">
                      <a:pos x="281" y="426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16432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/>
                  <a:ahLst/>
                  <a:cxnLst>
                    <a:cxn ang="0">
                      <a:pos x="24" y="486"/>
                    </a:cxn>
                    <a:cxn ang="0">
                      <a:pos x="48" y="486"/>
                    </a:cxn>
                    <a:cxn ang="0">
                      <a:pos x="347" y="72"/>
                    </a:cxn>
                    <a:cxn ang="0">
                      <a:pos x="347" y="0"/>
                    </a:cxn>
                    <a:cxn ang="0">
                      <a:pos x="0" y="486"/>
                    </a:cxn>
                    <a:cxn ang="0">
                      <a:pos x="24" y="486"/>
                    </a:cxn>
                    <a:cxn ang="0">
                      <a:pos x="24" y="486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</p:grpSp>
          <p:grpSp>
            <p:nvGrpSpPr>
              <p:cNvPr id="1061" name="Group 49"/>
              <p:cNvGrpSpPr>
                <a:grpSpLocks/>
              </p:cNvGrpSpPr>
              <p:nvPr userDrawn="1"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16434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16435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/>
                  <a:ahLst/>
                  <a:cxnLst>
                    <a:cxn ang="0">
                      <a:pos x="376" y="0"/>
                    </a:cxn>
                    <a:cxn ang="0">
                      <a:pos x="358" y="0"/>
                    </a:cxn>
                    <a:cxn ang="0">
                      <a:pos x="0" y="3273"/>
                    </a:cxn>
                    <a:cxn ang="0">
                      <a:pos x="41" y="3273"/>
                    </a:cxn>
                    <a:cxn ang="0">
                      <a:pos x="400" y="0"/>
                    </a:cxn>
                    <a:cxn ang="0">
                      <a:pos x="376" y="0"/>
                    </a:cxn>
                    <a:cxn ang="0">
                      <a:pos x="376" y="0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16436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657" y="0"/>
                    </a:cxn>
                    <a:cxn ang="0">
                      <a:pos x="639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675" y="0"/>
                    </a:cxn>
                    <a:cxn ang="0">
                      <a:pos x="657" y="0"/>
                    </a:cxn>
                    <a:cxn ang="0">
                      <a:pos x="657" y="0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16437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/>
                  <a:ahLst/>
                  <a:cxnLst>
                    <a:cxn ang="0">
                      <a:pos x="1013" y="0"/>
                    </a:cxn>
                    <a:cxn ang="0">
                      <a:pos x="990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031" y="4"/>
                    </a:cxn>
                    <a:cxn ang="0">
                      <a:pos x="1013" y="0"/>
                    </a:cxn>
                    <a:cxn ang="0">
                      <a:pos x="1013" y="0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16438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/>
                  <a:ahLst/>
                  <a:cxnLst>
                    <a:cxn ang="0">
                      <a:pos x="1296" y="0"/>
                    </a:cxn>
                    <a:cxn ang="0">
                      <a:pos x="1278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319" y="5"/>
                    </a:cxn>
                    <a:cxn ang="0">
                      <a:pos x="1296" y="0"/>
                    </a:cxn>
                    <a:cxn ang="0">
                      <a:pos x="1296" y="0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16439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359" y="3273"/>
                    </a:cxn>
                    <a:cxn ang="0">
                      <a:pos x="401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16440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640" y="3273"/>
                    </a:cxn>
                    <a:cxn ang="0">
                      <a:pos x="675" y="3273"/>
                    </a:cxn>
                    <a:cxn ang="0">
                      <a:pos x="36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16441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5"/>
                    </a:cxn>
                    <a:cxn ang="0">
                      <a:pos x="994" y="3280"/>
                    </a:cxn>
                    <a:cxn ang="0">
                      <a:pos x="1036" y="3280"/>
                    </a:cxn>
                    <a:cxn ang="0">
                      <a:pos x="41" y="0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  <p:sp>
              <p:nvSpPr>
                <p:cNvPr id="16442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0" y="7"/>
                    </a:cxn>
                    <a:cxn ang="0">
                      <a:pos x="1285" y="3280"/>
                    </a:cxn>
                    <a:cxn ang="0">
                      <a:pos x="1327" y="3280"/>
                    </a:cxn>
                    <a:cxn ang="0">
                      <a:pos x="43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hr-HR"/>
                </a:p>
              </p:txBody>
            </p:sp>
          </p:grpSp>
          <p:sp>
            <p:nvSpPr>
              <p:cNvPr id="16443" name="Freeform 59"/>
              <p:cNvSpPr>
                <a:spLocks/>
              </p:cNvSpPr>
              <p:nvPr userDrawn="1"/>
            </p:nvSpPr>
            <p:spPr bwMode="hidden">
              <a:xfrm>
                <a:off x="0" y="1039"/>
                <a:ext cx="1254" cy="2632"/>
              </a:xfrm>
              <a:custGeom>
                <a:avLst/>
                <a:gdLst/>
                <a:ahLst/>
                <a:cxnLst>
                  <a:cxn ang="0">
                    <a:pos x="1236" y="0"/>
                  </a:cxn>
                  <a:cxn ang="0">
                    <a:pos x="1212" y="0"/>
                  </a:cxn>
                  <a:cxn ang="0">
                    <a:pos x="0" y="2542"/>
                  </a:cxn>
                  <a:cxn ang="0">
                    <a:pos x="0" y="2632"/>
                  </a:cxn>
                  <a:cxn ang="0">
                    <a:pos x="1254" y="7"/>
                  </a:cxn>
                  <a:cxn ang="0">
                    <a:pos x="1236" y="0"/>
                  </a:cxn>
                  <a:cxn ang="0">
                    <a:pos x="1236" y="0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444" name="Freeform 60"/>
              <p:cNvSpPr>
                <a:spLocks/>
              </p:cNvSpPr>
              <p:nvPr userDrawn="1"/>
            </p:nvSpPr>
            <p:spPr bwMode="hidden">
              <a:xfrm>
                <a:off x="0" y="1039"/>
                <a:ext cx="948" cy="1676"/>
              </a:xfrm>
              <a:custGeom>
                <a:avLst/>
                <a:gdLst/>
                <a:ahLst/>
                <a:cxnLst>
                  <a:cxn ang="0">
                    <a:pos x="930" y="0"/>
                  </a:cxn>
                  <a:cxn ang="0">
                    <a:pos x="906" y="0"/>
                  </a:cxn>
                  <a:cxn ang="0">
                    <a:pos x="0" y="1593"/>
                  </a:cxn>
                  <a:cxn ang="0">
                    <a:pos x="0" y="1676"/>
                  </a:cxn>
                  <a:cxn ang="0">
                    <a:pos x="948" y="5"/>
                  </a:cxn>
                  <a:cxn ang="0">
                    <a:pos x="930" y="0"/>
                  </a:cxn>
                  <a:cxn ang="0">
                    <a:pos x="930" y="0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445" name="Freeform 61"/>
              <p:cNvSpPr>
                <a:spLocks/>
              </p:cNvSpPr>
              <p:nvPr userDrawn="1"/>
            </p:nvSpPr>
            <p:spPr bwMode="hidden">
              <a:xfrm>
                <a:off x="0" y="1039"/>
                <a:ext cx="629" cy="937"/>
              </a:xfrm>
              <a:custGeom>
                <a:avLst/>
                <a:gdLst/>
                <a:ahLst/>
                <a:cxnLst>
                  <a:cxn ang="0">
                    <a:pos x="606" y="0"/>
                  </a:cxn>
                  <a:cxn ang="0">
                    <a:pos x="582" y="0"/>
                  </a:cxn>
                  <a:cxn ang="0">
                    <a:pos x="0" y="871"/>
                  </a:cxn>
                  <a:cxn ang="0">
                    <a:pos x="0" y="937"/>
                  </a:cxn>
                  <a:cxn ang="0">
                    <a:pos x="629" y="4"/>
                  </a:cxn>
                  <a:cxn ang="0">
                    <a:pos x="606" y="0"/>
                  </a:cxn>
                  <a:cxn ang="0">
                    <a:pos x="606" y="0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446" name="Freeform 62"/>
              <p:cNvSpPr>
                <a:spLocks/>
              </p:cNvSpPr>
              <p:nvPr userDrawn="1"/>
            </p:nvSpPr>
            <p:spPr bwMode="hidden">
              <a:xfrm>
                <a:off x="0" y="1039"/>
                <a:ext cx="305" cy="427"/>
              </a:xfrm>
              <a:custGeom>
                <a:avLst/>
                <a:gdLst/>
                <a:ahLst/>
                <a:cxnLst>
                  <a:cxn ang="0">
                    <a:pos x="282" y="0"/>
                  </a:cxn>
                  <a:cxn ang="0">
                    <a:pos x="252" y="0"/>
                  </a:cxn>
                  <a:cxn ang="0">
                    <a:pos x="0" y="361"/>
                  </a:cxn>
                  <a:cxn ang="0">
                    <a:pos x="0" y="427"/>
                  </a:cxn>
                  <a:cxn ang="0">
                    <a:pos x="305" y="5"/>
                  </a:cxn>
                  <a:cxn ang="0">
                    <a:pos x="282" y="0"/>
                  </a:cxn>
                  <a:cxn ang="0">
                    <a:pos x="282" y="0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447" name="Freeform 63"/>
              <p:cNvSpPr>
                <a:spLocks/>
              </p:cNvSpPr>
              <p:nvPr userDrawn="1"/>
            </p:nvSpPr>
            <p:spPr bwMode="hidden">
              <a:xfrm>
                <a:off x="4481" y="1039"/>
                <a:ext cx="1277" cy="2686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17" y="0"/>
                  </a:cxn>
                  <a:cxn ang="0">
                    <a:pos x="0" y="4"/>
                  </a:cxn>
                  <a:cxn ang="0">
                    <a:pos x="1277" y="2686"/>
                  </a:cxn>
                  <a:cxn ang="0">
                    <a:pos x="1277" y="2596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448" name="Freeform 64"/>
              <p:cNvSpPr>
                <a:spLocks/>
              </p:cNvSpPr>
              <p:nvPr userDrawn="1"/>
            </p:nvSpPr>
            <p:spPr bwMode="hidden">
              <a:xfrm>
                <a:off x="4770" y="1039"/>
                <a:ext cx="988" cy="173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7"/>
                  </a:cxn>
                  <a:cxn ang="0">
                    <a:pos x="988" y="1730"/>
                  </a:cxn>
                  <a:cxn ang="0">
                    <a:pos x="988" y="1653"/>
                  </a:cxn>
                  <a:cxn ang="0">
                    <a:pos x="40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449" name="Freeform 65"/>
              <p:cNvSpPr>
                <a:spLocks/>
              </p:cNvSpPr>
              <p:nvPr userDrawn="1"/>
            </p:nvSpPr>
            <p:spPr bwMode="hidden">
              <a:xfrm>
                <a:off x="5088" y="1039"/>
                <a:ext cx="670" cy="99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4"/>
                  </a:cxn>
                  <a:cxn ang="0">
                    <a:pos x="670" y="997"/>
                  </a:cxn>
                  <a:cxn ang="0">
                    <a:pos x="670" y="92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  <p:sp>
            <p:nvSpPr>
              <p:cNvPr id="16450" name="Freeform 66"/>
              <p:cNvSpPr>
                <a:spLocks/>
              </p:cNvSpPr>
              <p:nvPr userDrawn="1"/>
            </p:nvSpPr>
            <p:spPr bwMode="hidden">
              <a:xfrm>
                <a:off x="5412" y="1039"/>
                <a:ext cx="346" cy="48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7"/>
                  </a:cxn>
                  <a:cxn ang="0">
                    <a:pos x="346" y="487"/>
                  </a:cxn>
                  <a:cxn ang="0">
                    <a:pos x="346" y="41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hr-HR"/>
              </a:p>
            </p:txBody>
          </p:sp>
        </p:grpSp>
      </p:grpSp>
      <p:sp>
        <p:nvSpPr>
          <p:cNvPr id="16451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273050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Click to edit Master title style</a:t>
            </a:r>
          </a:p>
        </p:txBody>
      </p:sp>
      <p:sp>
        <p:nvSpPr>
          <p:cNvPr id="16452" name="Rectangle 6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5613" y="624205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16453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2050"/>
            <a:ext cx="2895600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16454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205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26305869-BF10-42A5-B89A-67E8F8051C6E}" type="slidenum">
              <a:rPr lang="hr-HR"/>
              <a:pPr>
                <a:defRPr/>
              </a:pPr>
              <a:t>‹#›</a:t>
            </a:fld>
            <a:endParaRPr lang="hr-HR"/>
          </a:p>
        </p:txBody>
      </p:sp>
      <p:sp>
        <p:nvSpPr>
          <p:cNvPr id="16455" name="Rectangle 7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598613"/>
            <a:ext cx="8226425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Click to edit Master text styles</a:t>
            </a:r>
          </a:p>
          <a:p>
            <a:pPr lvl="1"/>
            <a:r>
              <a:rPr lang="hr-HR" smtClean="0"/>
              <a:t>Second level</a:t>
            </a:r>
          </a:p>
          <a:p>
            <a:pPr lvl="2"/>
            <a:r>
              <a:rPr lang="hr-HR" smtClean="0"/>
              <a:t>Third level</a:t>
            </a:r>
          </a:p>
          <a:p>
            <a:pPr lvl="3"/>
            <a:r>
              <a:rPr lang="hr-HR" smtClean="0"/>
              <a:t>Fourth level</a:t>
            </a:r>
          </a:p>
          <a:p>
            <a:pPr lvl="4"/>
            <a:r>
              <a:rPr lang="hr-HR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9" r:id="rId1"/>
    <p:sldLayoutId id="2147483668" r:id="rId2"/>
    <p:sldLayoutId id="2147483667" r:id="rId3"/>
    <p:sldLayoutId id="2147483666" r:id="rId4"/>
    <p:sldLayoutId id="2147483665" r:id="rId5"/>
    <p:sldLayoutId id="2147483664" r:id="rId6"/>
    <p:sldLayoutId id="2147483663" r:id="rId7"/>
    <p:sldLayoutId id="2147483662" r:id="rId8"/>
    <p:sldLayoutId id="2147483661" r:id="rId9"/>
    <p:sldLayoutId id="2147483660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5613" y="1628775"/>
            <a:ext cx="8226425" cy="2028825"/>
          </a:xfrm>
        </p:spPr>
        <p:txBody>
          <a:bodyPr/>
          <a:lstStyle/>
          <a:p>
            <a:pPr eaLnBrk="1" hangingPunct="1">
              <a:defRPr/>
            </a:pPr>
            <a:r>
              <a:rPr lang="hr-HR" sz="6000"/>
              <a:t>Stupnjeviti modeli regresijske analize</a:t>
            </a:r>
          </a:p>
        </p:txBody>
      </p:sp>
      <p:sp>
        <p:nvSpPr>
          <p:cNvPr id="3" name="TekstniOkvir 2"/>
          <p:cNvSpPr txBox="1"/>
          <p:nvPr/>
        </p:nvSpPr>
        <p:spPr>
          <a:xfrm>
            <a:off x="2928926" y="4857760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hr-H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hr-HR" sz="3600" dirty="0" smtClean="0"/>
              <a:t>Toni Babarović</a:t>
            </a:r>
            <a:endParaRPr lang="hr-HR" sz="3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 sz="4000"/>
              <a:t>Kada primjenjivati stupnjevite modele?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5613" y="1598613"/>
            <a:ext cx="8437562" cy="4999037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hr-HR" sz="2800"/>
              <a:t>Kada je cilj istraživanja uglavnom praktičan i kada želimo utvrditi koje prediktore koristiti pri npr. selekciji.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hr-HR" sz="2800"/>
              <a:t>Kada imamo velik broj prediktora i želimo smanjiti njihov broj samo na one korisne.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hr-HR" sz="2800"/>
              <a:t>Problem ovakvih metoda je što ponekad ne prepoznaju supresor varijable. Supresori ponekad ne dosežu kriterije za ulazak u model.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hr-HR" sz="2800"/>
              <a:t>Prikazuju model prognoze boljim nego što uistinu jest. Očituje se u relativno visokom F-omjeru.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hr-HR" sz="2800"/>
              <a:t>Ako je cilj analize teorijski ili spoznajni bolje je koristiti Enter metodu. </a:t>
            </a:r>
          </a:p>
          <a:p>
            <a:pPr eaLnBrk="1" hangingPunct="1">
              <a:lnSpc>
                <a:spcPct val="80000"/>
              </a:lnSpc>
              <a:defRPr/>
            </a:pPr>
            <a:endParaRPr lang="hr-HR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620713"/>
            <a:ext cx="8569325" cy="60483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hr-HR" sz="2800" dirty="0"/>
              <a:t>Do sada smo upoznali metodu regresijske analize gdje svi prediktori ulaze istovremeno u regresijski model.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hr-HR" sz="2800" dirty="0" err="1"/>
              <a:t>tzv</a:t>
            </a:r>
            <a:r>
              <a:rPr lang="hr-HR" sz="2800" dirty="0"/>
              <a:t>. “Enter” metoda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hr-HR" sz="2800" dirty="0"/>
              <a:t>Kod “Enter” metode svi prediktori sudjeluju u predikciji, a R</a:t>
            </a:r>
            <a:r>
              <a:rPr lang="hr-HR" sz="2800" baseline="30000" dirty="0"/>
              <a:t>2</a:t>
            </a:r>
            <a:r>
              <a:rPr lang="hr-HR" sz="2800" dirty="0"/>
              <a:t> se izračunava na osnovi doprinosa svih prediktora.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hr-HR" sz="2800" dirty="0"/>
              <a:t>Originalni doprinosi pojedinih prediktora vidljivi su ih njihovih beta koeficijenata. Veličina beta ovisi jednim dijelom o </a:t>
            </a:r>
            <a:r>
              <a:rPr lang="hr-HR" sz="2800" dirty="0" err="1"/>
              <a:t>interkorelaciji</a:t>
            </a:r>
            <a:r>
              <a:rPr lang="hr-HR" sz="2800" dirty="0"/>
              <a:t> </a:t>
            </a:r>
            <a:r>
              <a:rPr lang="hr-HR" sz="2800" u="sng" dirty="0"/>
              <a:t>svih</a:t>
            </a:r>
            <a:r>
              <a:rPr lang="hr-HR" sz="2800" dirty="0"/>
              <a:t> prediktora.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hr-HR" sz="2800" dirty="0">
                <a:solidFill>
                  <a:srgbClr val="FF3300"/>
                </a:solidFill>
              </a:rPr>
              <a:t>Zašto uključivati u regresijsku </a:t>
            </a:r>
            <a:r>
              <a:rPr lang="hr-HR" sz="2800" dirty="0" smtClean="0">
                <a:solidFill>
                  <a:srgbClr val="FF3300"/>
                </a:solidFill>
              </a:rPr>
              <a:t>jednadžbu </a:t>
            </a:r>
            <a:r>
              <a:rPr lang="hr-HR" sz="2800" dirty="0">
                <a:solidFill>
                  <a:srgbClr val="FF3300"/>
                </a:solidFill>
              </a:rPr>
              <a:t>neznačajne prediktore?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hr-HR" sz="2800" dirty="0"/>
              <a:t>U praksi nećemo uzeti te prediktora u istraživanje, a oni u jednadžbi donekle mijenjaju </a:t>
            </a:r>
            <a:r>
              <a:rPr lang="hr-HR" sz="2800" dirty="0" err="1"/>
              <a:t>prediktivnu</a:t>
            </a:r>
            <a:r>
              <a:rPr lang="hr-HR" sz="2800" dirty="0"/>
              <a:t> valjanost “dobrih” prediktora mijenjajući njihove </a:t>
            </a:r>
            <a:r>
              <a:rPr lang="hr-HR" sz="2800" dirty="0" err="1"/>
              <a:t>bete</a:t>
            </a:r>
            <a:r>
              <a:rPr lang="hr-HR" sz="28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/>
              <a:t>Stupnjeviti modeli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hr-HR" sz="2800"/>
              <a:t>Stupnjeviti modeli zadržavaju u konačnoj jednadžbi samo one prediktore koji značajno doprinose predviđanju kriterija.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hr-HR" sz="2800"/>
              <a:t>Osim toga, kod stupnjevitih modela možemo pratiti promjenu R</a:t>
            </a:r>
            <a:r>
              <a:rPr lang="hr-HR" sz="2800" baseline="30000"/>
              <a:t>2 </a:t>
            </a:r>
            <a:r>
              <a:rPr lang="hr-HR" sz="2800"/>
              <a:t>u svakom koraku dodavanja ili oduzimanja prediktora u jednadžbi.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hr-HR" sz="2800"/>
              <a:t>Možemo promatrati i promjene regresijskih koeficijenata pojedinih prediktora tijekom svakog koraka pojedinog modela.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hr-HR" sz="2800"/>
              <a:t>Ovi modeli su praktičniji – manje je više, jednostavnije je bolje – parsimonija  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hr-HR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 sz="4000"/>
              <a:t>Backward model  - “Model unatrag”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98613"/>
            <a:ext cx="8286750" cy="4926012"/>
          </a:xfrm>
        </p:spPr>
        <p:txBody>
          <a:bodyPr/>
          <a:lstStyle/>
          <a:p>
            <a:pPr marL="457200" indent="-457200" eaLnBrk="1" hangingPunct="1">
              <a:defRPr/>
            </a:pPr>
            <a:r>
              <a:rPr lang="hr-HR"/>
              <a:t>Kreće se od svih prediktora i kompletnog (maksimalnog) modela. </a:t>
            </a:r>
          </a:p>
          <a:p>
            <a:pPr marL="457200" indent="-457200" eaLnBrk="1" hangingPunct="1">
              <a:defRPr/>
            </a:pPr>
            <a:r>
              <a:rPr lang="hr-HR"/>
              <a:t>Početni korak odgovara Enter metodi</a:t>
            </a:r>
          </a:p>
          <a:p>
            <a:pPr marL="457200" indent="-457200" eaLnBrk="1" hangingPunct="1">
              <a:defRPr/>
            </a:pPr>
            <a:r>
              <a:rPr lang="hr-HR"/>
              <a:t>Nakon toga se kreće u eliminaciju prediktora, jednog po jednog.</a:t>
            </a:r>
          </a:p>
          <a:p>
            <a:pPr marL="457200" indent="-457200" eaLnBrk="1" hangingPunct="1">
              <a:defRPr/>
            </a:pPr>
            <a:r>
              <a:rPr lang="hr-HR"/>
              <a:t>Kriterij za eliminaciju je značajnost, odnosno neznačajnost prediktora u modelu.</a:t>
            </a:r>
          </a:p>
          <a:p>
            <a:pPr marL="1257300" lvl="2" indent="-342900" eaLnBrk="1" hangingPunct="1">
              <a:buFont typeface="Wingdings" pitchFamily="2" charset="2"/>
              <a:buNone/>
              <a:defRPr/>
            </a:pPr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 sz="4000"/>
              <a:t>Backward model  - “Model unatrag”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98613"/>
            <a:ext cx="8286750" cy="4926012"/>
          </a:xfrm>
        </p:spPr>
        <p:txBody>
          <a:bodyPr/>
          <a:lstStyle/>
          <a:p>
            <a:pPr marL="457200" indent="-457200" eaLnBrk="1" hangingPunct="1">
              <a:defRPr/>
            </a:pPr>
            <a:r>
              <a:rPr lang="hr-HR"/>
              <a:t>Koraci:</a:t>
            </a:r>
          </a:p>
          <a:p>
            <a:pPr marL="1257300" lvl="2" indent="-342900" eaLnBrk="1" hangingPunct="1">
              <a:buFont typeface="Wingdings" pitchFamily="2" charset="2"/>
              <a:buAutoNum type="arabicPeriod"/>
              <a:defRPr/>
            </a:pPr>
            <a:r>
              <a:rPr lang="hr-HR"/>
              <a:t>Iz cjelokupnog modela eliminira se prediktor s najmanjom neznačajnom betom,  odnosno najmanjim t-omjerom, odnosno najvećim p. </a:t>
            </a:r>
          </a:p>
          <a:p>
            <a:pPr marL="1257300" lvl="2" indent="-342900" eaLnBrk="1" hangingPunct="1">
              <a:buFont typeface="Wingdings" pitchFamily="2" charset="2"/>
              <a:buAutoNum type="arabicPeriod"/>
              <a:defRPr/>
            </a:pPr>
            <a:r>
              <a:rPr lang="hr-HR"/>
              <a:t>Provede se ponovo analiza s k-1 prediktorom.</a:t>
            </a:r>
          </a:p>
          <a:p>
            <a:pPr marL="1257300" lvl="2" indent="-342900" eaLnBrk="1" hangingPunct="1">
              <a:buFont typeface="Wingdings" pitchFamily="2" charset="2"/>
              <a:buAutoNum type="arabicPeriod"/>
              <a:defRPr/>
            </a:pPr>
            <a:r>
              <a:rPr lang="hr-HR"/>
              <a:t>Ponovo se ode na korak 1.</a:t>
            </a:r>
          </a:p>
          <a:p>
            <a:pPr marL="1257300" lvl="2" indent="-342900" eaLnBrk="1" hangingPunct="1">
              <a:buFont typeface="Wingdings" pitchFamily="2" charset="2"/>
              <a:buAutoNum type="arabicPeriod"/>
              <a:defRPr/>
            </a:pPr>
            <a:r>
              <a:rPr lang="hr-HR"/>
              <a:t>Procedura staje kada su svi preostali prediktori u modelu značajni.</a:t>
            </a:r>
          </a:p>
          <a:p>
            <a:pPr marL="838200" lvl="1" indent="-381000" eaLnBrk="1" hangingPunct="1">
              <a:defRPr/>
            </a:pPr>
            <a:r>
              <a:rPr lang="hr-HR"/>
              <a:t>Najčešći kriteriji za odbacivanje je p&gt;,10 što je relativno blag kriterij – može se podesiti</a:t>
            </a:r>
          </a:p>
          <a:p>
            <a:pPr marL="1676400" lvl="3" indent="-304800" eaLnBrk="1" hangingPunct="1">
              <a:buFont typeface="Wingdings" pitchFamily="2" charset="2"/>
              <a:buAutoNum type="arabicPeriod"/>
              <a:defRPr/>
            </a:pPr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 sz="4000"/>
              <a:t>Forward model – “Model u naprijed”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/>
              <a:t>Jedan po jedan prediktor ulazi u regresijsku jednadžbu. </a:t>
            </a:r>
          </a:p>
          <a:p>
            <a:pPr eaLnBrk="1" hangingPunct="1">
              <a:defRPr/>
            </a:pPr>
            <a:r>
              <a:rPr lang="hr-HR"/>
              <a:t>Prediktori ulaze u jednadžbu ovisno o tome koliko pridonose povećanju R</a:t>
            </a:r>
            <a:r>
              <a:rPr lang="hr-HR" baseline="30000"/>
              <a:t>2</a:t>
            </a:r>
            <a:endParaRPr lang="hr-HR"/>
          </a:p>
          <a:p>
            <a:pPr eaLnBrk="1" hangingPunct="1">
              <a:defRPr/>
            </a:pPr>
            <a:r>
              <a:rPr lang="hr-HR"/>
              <a:t>Testira se </a:t>
            </a:r>
            <a:r>
              <a:rPr lang="el-GR">
                <a:cs typeface="Arial" charset="0"/>
              </a:rPr>
              <a:t>Δ</a:t>
            </a:r>
            <a:r>
              <a:rPr lang="hr-HR">
                <a:cs typeface="Arial" charset="0"/>
              </a:rPr>
              <a:t> R</a:t>
            </a:r>
            <a:r>
              <a:rPr lang="hr-HR" baseline="30000"/>
              <a:t>2</a:t>
            </a:r>
            <a:r>
              <a:rPr lang="hr-HR">
                <a:cs typeface="Arial" charset="0"/>
              </a:rPr>
              <a:t>, odnosno razlika R</a:t>
            </a:r>
            <a:r>
              <a:rPr lang="hr-HR" baseline="30000"/>
              <a:t>2 </a:t>
            </a:r>
            <a:r>
              <a:rPr lang="hr-HR"/>
              <a:t>u koraku j i j-1. </a:t>
            </a:r>
          </a:p>
          <a:p>
            <a:pPr eaLnBrk="1" hangingPunct="1">
              <a:defRPr/>
            </a:pPr>
            <a:r>
              <a:rPr lang="hr-HR"/>
              <a:t>Ako je povećanje </a:t>
            </a:r>
            <a:r>
              <a:rPr lang="hr-HR">
                <a:cs typeface="Arial" charset="0"/>
              </a:rPr>
              <a:t>R</a:t>
            </a:r>
            <a:r>
              <a:rPr lang="hr-HR" baseline="30000"/>
              <a:t>2 </a:t>
            </a:r>
            <a:r>
              <a:rPr lang="hr-HR"/>
              <a:t>značajno, prediktor ostaje u jednadžbi</a:t>
            </a:r>
            <a:endParaRPr lang="el-GR" baseline="30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 sz="4000"/>
              <a:t>Forward model – “Model u naprijed”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hr-HR" sz="2400"/>
              <a:t>Koraci: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hr-HR" sz="1800"/>
              <a:t>Od svih prediktora odabere se onaj s najvećom korelacijom s kriterijem – on prvi ulazi u analizu.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hr-HR" sz="1800"/>
              <a:t>Izračuna se značajnost </a:t>
            </a:r>
            <a:r>
              <a:rPr lang="el-GR" sz="1800">
                <a:cs typeface="Arial" charset="0"/>
              </a:rPr>
              <a:t>Δ</a:t>
            </a:r>
            <a:r>
              <a:rPr lang="hr-HR" sz="1800">
                <a:cs typeface="Arial" charset="0"/>
              </a:rPr>
              <a:t> R</a:t>
            </a:r>
            <a:r>
              <a:rPr lang="hr-HR" sz="1800" baseline="30000"/>
              <a:t>2</a:t>
            </a:r>
            <a:r>
              <a:rPr lang="hr-HR" sz="1800"/>
              <a:t>. Ako je značajan odabrani se prediktor(i) zadržavaju u analizi i kreće se dalje. Ako nije značajan ostaje se na prethodnom koraku i tom broju prediktora.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hr-HR" sz="1800"/>
              <a:t>Izračunaju se bete (semiparcijalne ili parcijalne korelacije*) za sve ostale prediktore kada bi oni ušli u tom trenutku u analizu. 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hr-HR" sz="1800"/>
              <a:t>Odabere se prediktor s najvećim beta, najvećim t, odnosno najmanjim p i uvrsti u analizu.</a:t>
            </a:r>
          </a:p>
          <a:p>
            <a:pPr lvl="2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hr-HR" sz="1800"/>
              <a:t>Ide se na korak 2. </a:t>
            </a:r>
          </a:p>
          <a:p>
            <a:pPr lvl="1" eaLnBrk="1" hangingPunct="1">
              <a:lnSpc>
                <a:spcPct val="90000"/>
              </a:lnSpc>
              <a:defRPr/>
            </a:pPr>
            <a:endParaRPr lang="hr-HR" sz="2000"/>
          </a:p>
          <a:p>
            <a:pPr lvl="1" eaLnBrk="1" hangingPunct="1">
              <a:lnSpc>
                <a:spcPct val="90000"/>
              </a:lnSpc>
              <a:defRPr/>
            </a:pPr>
            <a:r>
              <a:rPr lang="hr-HR" sz="2000"/>
              <a:t>U pravilu je svejedno testira li se </a:t>
            </a:r>
            <a:r>
              <a:rPr lang="el-GR" sz="2000">
                <a:cs typeface="Arial" charset="0"/>
              </a:rPr>
              <a:t>Δ</a:t>
            </a:r>
            <a:r>
              <a:rPr lang="hr-HR" sz="2000">
                <a:cs typeface="Arial" charset="0"/>
              </a:rPr>
              <a:t> R</a:t>
            </a:r>
            <a:r>
              <a:rPr lang="hr-HR" sz="2000" baseline="30000"/>
              <a:t>2</a:t>
            </a:r>
            <a:r>
              <a:rPr lang="hr-HR" sz="2000"/>
              <a:t>. ili značajnost bete u koraku 3. Doći će se do istog zaključka.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hr-HR" sz="2000"/>
              <a:t>*ovisno o programu koji provodi analizu.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hr-HR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 sz="4000"/>
              <a:t>Stepwise metoda - “Metoda mudrih koraka”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hr-HR" sz="2800" dirty="0"/>
              <a:t>Kombinacija </a:t>
            </a:r>
            <a:r>
              <a:rPr lang="hr-HR" sz="2800" dirty="0" err="1"/>
              <a:t>forward</a:t>
            </a:r>
            <a:r>
              <a:rPr lang="hr-HR" sz="2800" dirty="0"/>
              <a:t> i </a:t>
            </a:r>
            <a:r>
              <a:rPr lang="hr-HR" sz="2800" dirty="0" err="1"/>
              <a:t>backward</a:t>
            </a:r>
            <a:r>
              <a:rPr lang="hr-HR" sz="2800" dirty="0"/>
              <a:t> metode.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hr-HR" sz="2800" dirty="0"/>
              <a:t>Izgleda kao </a:t>
            </a:r>
            <a:r>
              <a:rPr lang="hr-HR" sz="2800" dirty="0" err="1"/>
              <a:t>forward</a:t>
            </a:r>
            <a:r>
              <a:rPr lang="hr-HR" sz="2800" dirty="0"/>
              <a:t> metoda, jer se u analizu unosi jedan po jedan prediktor, no ova metoda istovremeno uklanja neželjene prediktore u svakom od koraka – </a:t>
            </a:r>
            <a:r>
              <a:rPr lang="hr-HR" sz="2800" dirty="0" err="1"/>
              <a:t>backward</a:t>
            </a:r>
            <a:r>
              <a:rPr lang="hr-HR" sz="2800" dirty="0"/>
              <a:t> osobina.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hr-HR" sz="2800" dirty="0"/>
              <a:t>To je moguće jer se s ulaskom bilo kojeg novog prediktora u jednadžbu mijenjaju </a:t>
            </a:r>
            <a:r>
              <a:rPr lang="hr-HR" sz="2800" u="sng" dirty="0"/>
              <a:t>svi</a:t>
            </a:r>
            <a:r>
              <a:rPr lang="hr-HR" sz="2800" dirty="0"/>
              <a:t> regresijski koeficijenti!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hr-HR" sz="2800" dirty="0"/>
              <a:t>U praksi se vrlo se rijetko dešava da se neki od prediktora izbaci iz jednadžbe kada je već jednom ušao.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hr-H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6425" cy="647700"/>
          </a:xfrm>
        </p:spPr>
        <p:txBody>
          <a:bodyPr/>
          <a:lstStyle/>
          <a:p>
            <a:pPr eaLnBrk="1" hangingPunct="1">
              <a:defRPr/>
            </a:pPr>
            <a:r>
              <a:rPr lang="hr-HR" sz="4000"/>
              <a:t>Stepwise metoda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981075"/>
            <a:ext cx="8642350" cy="5688013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defRPr/>
            </a:pPr>
            <a:r>
              <a:rPr lang="hr-HR" sz="2400"/>
              <a:t>Koraci:</a:t>
            </a:r>
          </a:p>
          <a:p>
            <a:pPr marL="1257300" lvl="2" indent="-3429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hr-HR" sz="1800"/>
              <a:t>Od svih prediktora odabere se onaj s najvećom korelacijom s kriterijem – on prvi ulazi u analizu.</a:t>
            </a:r>
          </a:p>
          <a:p>
            <a:pPr marL="1257300" lvl="2" indent="-3429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hr-HR" sz="1800"/>
              <a:t>Izračuna se značajnost </a:t>
            </a:r>
            <a:r>
              <a:rPr lang="el-GR" sz="1800">
                <a:cs typeface="Arial" charset="0"/>
              </a:rPr>
              <a:t>Δ</a:t>
            </a:r>
            <a:r>
              <a:rPr lang="hr-HR" sz="1800">
                <a:cs typeface="Arial" charset="0"/>
              </a:rPr>
              <a:t> R</a:t>
            </a:r>
            <a:r>
              <a:rPr lang="hr-HR" sz="1800" baseline="30000"/>
              <a:t>2</a:t>
            </a:r>
            <a:r>
              <a:rPr lang="hr-HR" sz="1800"/>
              <a:t>. Ako je značajan odabrani se prediktor(i) zadržavaju u analizi i kreće se dalje. Ako nije značajan ostaje se na prethodnom koraku i tom broju prediktora.</a:t>
            </a:r>
          </a:p>
          <a:p>
            <a:pPr marL="1257300" lvl="2" indent="-3429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hr-HR" sz="1800">
                <a:solidFill>
                  <a:schemeClr val="tx2"/>
                </a:solidFill>
              </a:rPr>
              <a:t>Izračunaju se bete za sve prediktore u analizi i ako postoji prediktor s neznačajnom betom,  odnosno najmanjim t-omjerom, odnosno najvećim p - izbaci se.</a:t>
            </a:r>
          </a:p>
          <a:p>
            <a:pPr marL="1257300" lvl="2" indent="-3429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hr-HR" sz="1800">
                <a:solidFill>
                  <a:schemeClr val="tx2"/>
                </a:solidFill>
              </a:rPr>
              <a:t>Provede se ponovo analiza s k-1 prediktorom.</a:t>
            </a:r>
          </a:p>
          <a:p>
            <a:pPr marL="1257300" lvl="2" indent="-3429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hr-HR" sz="1800">
                <a:solidFill>
                  <a:schemeClr val="tx2"/>
                </a:solidFill>
              </a:rPr>
              <a:t>Ponovo se ode na korak 3.</a:t>
            </a:r>
          </a:p>
          <a:p>
            <a:pPr marL="1257300" lvl="2" indent="-3429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hr-HR" sz="1800">
                <a:solidFill>
                  <a:schemeClr val="tx2"/>
                </a:solidFill>
              </a:rPr>
              <a:t>Ova podprocedura staje kada su svi preostali prediktori u modelu značajni i ide se na korak 7.</a:t>
            </a:r>
          </a:p>
          <a:p>
            <a:pPr marL="1257300" lvl="2" indent="-3429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hr-HR" sz="1800"/>
              <a:t>Izračunaju se bete za sve preostale prediktore kada bi oni ušli u tom trenutku u analizu. </a:t>
            </a:r>
          </a:p>
          <a:p>
            <a:pPr marL="1257300" lvl="2" indent="-3429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hr-HR" sz="1800"/>
              <a:t>Odabere se prediktor s najvećim beta, najvećim t, odnosno najmanjim p i uvrsti u analizu.</a:t>
            </a:r>
          </a:p>
          <a:p>
            <a:pPr marL="1257300" lvl="2" indent="-3429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hr-HR" sz="1800"/>
              <a:t>Ide se na korak 2. </a:t>
            </a:r>
          </a:p>
          <a:p>
            <a:pPr marL="1257300" lvl="2" indent="-342900" eaLnBrk="1" hangingPunct="1">
              <a:lnSpc>
                <a:spcPct val="90000"/>
              </a:lnSpc>
              <a:buFont typeface="Wingdings" pitchFamily="2" charset="2"/>
              <a:buAutoNum type="arabicPeriod"/>
              <a:defRPr/>
            </a:pPr>
            <a:r>
              <a:rPr lang="hr-HR" sz="1800"/>
              <a:t> Stepwise Procedura završava kada nema više prediktora koji bi se trebali iz jednadžbe izbaciti, niti onih koji bi u jednadžbu mogli ući.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ding Grid">
  <a:themeElements>
    <a:clrScheme name="Fading Grid 4">
      <a:dk1>
        <a:srgbClr val="6B6B99"/>
      </a:dk1>
      <a:lt1>
        <a:srgbClr val="EAEAEA"/>
      </a:lt1>
      <a:dk2>
        <a:srgbClr val="666699"/>
      </a:dk2>
      <a:lt2>
        <a:srgbClr val="CCECFF"/>
      </a:lt2>
      <a:accent1>
        <a:srgbClr val="00CC66"/>
      </a:accent1>
      <a:accent2>
        <a:srgbClr val="54547A"/>
      </a:accent2>
      <a:accent3>
        <a:srgbClr val="B8B8CA"/>
      </a:accent3>
      <a:accent4>
        <a:srgbClr val="C8C8C8"/>
      </a:accent4>
      <a:accent5>
        <a:srgbClr val="AAE2B8"/>
      </a:accent5>
      <a:accent6>
        <a:srgbClr val="4B4B6E"/>
      </a:accent6>
      <a:hlink>
        <a:srgbClr val="65B2FF"/>
      </a:hlink>
      <a:folHlink>
        <a:srgbClr val="9900FF"/>
      </a:folHlink>
    </a:clrScheme>
    <a:fontScheme name="Fading Gri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ading Grid 1">
        <a:dk1>
          <a:srgbClr val="7E0000"/>
        </a:dk1>
        <a:lt1>
          <a:srgbClr val="FFFFFF"/>
        </a:lt1>
        <a:dk2>
          <a:srgbClr val="800000"/>
        </a:dk2>
        <a:lt2>
          <a:srgbClr val="FCF0B2"/>
        </a:lt2>
        <a:accent1>
          <a:srgbClr val="C5543D"/>
        </a:accent1>
        <a:accent2>
          <a:srgbClr val="660000"/>
        </a:accent2>
        <a:accent3>
          <a:srgbClr val="C0AAAA"/>
        </a:accent3>
        <a:accent4>
          <a:srgbClr val="DADADA"/>
        </a:accent4>
        <a:accent5>
          <a:srgbClr val="DFB3AF"/>
        </a:accent5>
        <a:accent6>
          <a:srgbClr val="5C0000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2">
        <a:dk1>
          <a:srgbClr val="000066"/>
        </a:dk1>
        <a:lt1>
          <a:srgbClr val="FFFFFF"/>
        </a:lt1>
        <a:dk2>
          <a:srgbClr val="000066"/>
        </a:dk2>
        <a:lt2>
          <a:srgbClr val="B2B8C8"/>
        </a:lt2>
        <a:accent1>
          <a:srgbClr val="008080"/>
        </a:accent1>
        <a:accent2>
          <a:srgbClr val="00004E"/>
        </a:accent2>
        <a:accent3>
          <a:srgbClr val="AAAAB8"/>
        </a:accent3>
        <a:accent4>
          <a:srgbClr val="DADADA"/>
        </a:accent4>
        <a:accent5>
          <a:srgbClr val="AAC0C0"/>
        </a:accent5>
        <a:accent6>
          <a:srgbClr val="000046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3">
        <a:dk1>
          <a:srgbClr val="010199"/>
        </a:dk1>
        <a:lt1>
          <a:srgbClr val="FFFFFF"/>
        </a:lt1>
        <a:dk2>
          <a:srgbClr val="000099"/>
        </a:dk2>
        <a:lt2>
          <a:srgbClr val="CCFFFF"/>
        </a:lt2>
        <a:accent1>
          <a:srgbClr val="00C600"/>
        </a:accent1>
        <a:accent2>
          <a:srgbClr val="01017D"/>
        </a:accent2>
        <a:accent3>
          <a:srgbClr val="AAAACA"/>
        </a:accent3>
        <a:accent4>
          <a:srgbClr val="DADADA"/>
        </a:accent4>
        <a:accent5>
          <a:srgbClr val="AADFAA"/>
        </a:accent5>
        <a:accent6>
          <a:srgbClr val="010171"/>
        </a:accent6>
        <a:hlink>
          <a:srgbClr val="FFE701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4">
        <a:dk1>
          <a:srgbClr val="6B6B99"/>
        </a:dk1>
        <a:lt1>
          <a:srgbClr val="EAEAEA"/>
        </a:lt1>
        <a:dk2>
          <a:srgbClr val="666699"/>
        </a:dk2>
        <a:lt2>
          <a:srgbClr val="CCECFF"/>
        </a:lt2>
        <a:accent1>
          <a:srgbClr val="00CC66"/>
        </a:accent1>
        <a:accent2>
          <a:srgbClr val="54547A"/>
        </a:accent2>
        <a:accent3>
          <a:srgbClr val="B8B8CA"/>
        </a:accent3>
        <a:accent4>
          <a:srgbClr val="C8C8C8"/>
        </a:accent4>
        <a:accent5>
          <a:srgbClr val="AAE2B8"/>
        </a:accent5>
        <a:accent6>
          <a:srgbClr val="4B4B6E"/>
        </a:accent6>
        <a:hlink>
          <a:srgbClr val="65B2FF"/>
        </a:hlink>
        <a:folHlink>
          <a:srgbClr val="99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5">
        <a:dk1>
          <a:srgbClr val="00827F"/>
        </a:dk1>
        <a:lt1>
          <a:srgbClr val="FFFFFF"/>
        </a:lt1>
        <a:dk2>
          <a:srgbClr val="008080"/>
        </a:dk2>
        <a:lt2>
          <a:srgbClr val="FFFFCC"/>
        </a:lt2>
        <a:accent1>
          <a:srgbClr val="6D6FC7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BABBE0"/>
        </a:accent5>
        <a:accent6>
          <a:srgbClr val="005A58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6">
        <a:dk1>
          <a:srgbClr val="4D4D4D"/>
        </a:dk1>
        <a:lt1>
          <a:srgbClr val="FFFFFF"/>
        </a:lt1>
        <a:dk2>
          <a:srgbClr val="525252"/>
        </a:dk2>
        <a:lt2>
          <a:srgbClr val="C0C0C0"/>
        </a:lt2>
        <a:accent1>
          <a:srgbClr val="527C3A"/>
        </a:accent1>
        <a:accent2>
          <a:srgbClr val="444444"/>
        </a:accent2>
        <a:accent3>
          <a:srgbClr val="B3B3B3"/>
        </a:accent3>
        <a:accent4>
          <a:srgbClr val="DADADA"/>
        </a:accent4>
        <a:accent5>
          <a:srgbClr val="B3BFAE"/>
        </a:accent5>
        <a:accent6>
          <a:srgbClr val="3D3D3D"/>
        </a:accent6>
        <a:hlink>
          <a:srgbClr val="FAC458"/>
        </a:hlink>
        <a:folHlink>
          <a:srgbClr val="C7780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7">
        <a:dk1>
          <a:srgbClr val="516032"/>
        </a:dk1>
        <a:lt1>
          <a:srgbClr val="FFFFFF"/>
        </a:lt1>
        <a:dk2>
          <a:srgbClr val="546434"/>
        </a:dk2>
        <a:lt2>
          <a:srgbClr val="B2B68A"/>
        </a:lt2>
        <a:accent1>
          <a:srgbClr val="7D8C70"/>
        </a:accent1>
        <a:accent2>
          <a:srgbClr val="414E28"/>
        </a:accent2>
        <a:accent3>
          <a:srgbClr val="B3B8AE"/>
        </a:accent3>
        <a:accent4>
          <a:srgbClr val="DADADA"/>
        </a:accent4>
        <a:accent5>
          <a:srgbClr val="BFC5BB"/>
        </a:accent5>
        <a:accent6>
          <a:srgbClr val="3A4623"/>
        </a:accent6>
        <a:hlink>
          <a:srgbClr val="80C579"/>
        </a:hlink>
        <a:folHlink>
          <a:srgbClr val="7FADA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8">
        <a:dk1>
          <a:srgbClr val="D1CC00"/>
        </a:dk1>
        <a:lt1>
          <a:srgbClr val="FFFFFF"/>
        </a:lt1>
        <a:dk2>
          <a:srgbClr val="CCCC00"/>
        </a:dk2>
        <a:lt2>
          <a:srgbClr val="F3F5B1"/>
        </a:lt2>
        <a:accent1>
          <a:srgbClr val="808000"/>
        </a:accent1>
        <a:accent2>
          <a:srgbClr val="AEAA00"/>
        </a:accent2>
        <a:accent3>
          <a:srgbClr val="E2E2AA"/>
        </a:accent3>
        <a:accent4>
          <a:srgbClr val="DADADA"/>
        </a:accent4>
        <a:accent5>
          <a:srgbClr val="C0C0AA"/>
        </a:accent5>
        <a:accent6>
          <a:srgbClr val="9D9A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ading Grid 9">
        <a:dk1>
          <a:srgbClr val="000000"/>
        </a:dk1>
        <a:lt1>
          <a:srgbClr val="F8F8F8"/>
        </a:lt1>
        <a:dk2>
          <a:srgbClr val="336600"/>
        </a:dk2>
        <a:lt2>
          <a:srgbClr val="FBFBFB"/>
        </a:lt2>
        <a:accent1>
          <a:srgbClr val="009900"/>
        </a:accent1>
        <a:accent2>
          <a:srgbClr val="C6C6C6"/>
        </a:accent2>
        <a:accent3>
          <a:srgbClr val="FBFBFB"/>
        </a:accent3>
        <a:accent4>
          <a:srgbClr val="000000"/>
        </a:accent4>
        <a:accent5>
          <a:srgbClr val="AACAAA"/>
        </a:accent5>
        <a:accent6>
          <a:srgbClr val="B3B3B3"/>
        </a:accent6>
        <a:hlink>
          <a:srgbClr val="00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Fading Grid</Template>
  <TotalTime>205</TotalTime>
  <Words>833</Words>
  <Application>Microsoft Office PowerPoint</Application>
  <PresentationFormat>Prikaz na zaslonu (4:3)</PresentationFormat>
  <Paragraphs>63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10</vt:i4>
      </vt:variant>
    </vt:vector>
  </HeadingPairs>
  <TitlesOfParts>
    <vt:vector size="11" baseType="lpstr">
      <vt:lpstr>Fading Grid</vt:lpstr>
      <vt:lpstr>Stupnjeviti modeli regresijske analize</vt:lpstr>
      <vt:lpstr>Slajd 2</vt:lpstr>
      <vt:lpstr>Stupnjeviti modeli</vt:lpstr>
      <vt:lpstr>Backward model  - “Model unatrag”</vt:lpstr>
      <vt:lpstr>Backward model  - “Model unatrag”</vt:lpstr>
      <vt:lpstr>Forward model – “Model u naprijed”</vt:lpstr>
      <vt:lpstr>Forward model – “Model u naprijed”</vt:lpstr>
      <vt:lpstr>Stepwise metoda - “Metoda mudrih koraka”</vt:lpstr>
      <vt:lpstr>Stepwise metoda</vt:lpstr>
      <vt:lpstr>Kada primjenjivati stupnjevite modele?</vt:lpstr>
    </vt:vector>
  </TitlesOfParts>
  <Company>Ivo Pilar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Stupnjeviti modeli regresijske analize</dc:title>
  <dc:creator>toni</dc:creator>
  <cp:lastModifiedBy>nom</cp:lastModifiedBy>
  <cp:revision>7</cp:revision>
  <dcterms:created xsi:type="dcterms:W3CDTF">2008-12-01T11:13:18Z</dcterms:created>
  <dcterms:modified xsi:type="dcterms:W3CDTF">2013-05-29T08:35:15Z</dcterms:modified>
</cp:coreProperties>
</file>