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4" r:id="rId3"/>
    <p:sldId id="265" r:id="rId4"/>
    <p:sldId id="267" r:id="rId5"/>
    <p:sldId id="268" r:id="rId6"/>
    <p:sldId id="270" r:id="rId7"/>
    <p:sldId id="269" r:id="rId8"/>
    <p:sldId id="271" r:id="rId9"/>
    <p:sldId id="273" r:id="rId10"/>
    <p:sldId id="272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4" r:id="rId21"/>
    <p:sldId id="285" r:id="rId22"/>
    <p:sldId id="286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007" autoAdjust="0"/>
  </p:normalViewPr>
  <p:slideViewPr>
    <p:cSldViewPr>
      <p:cViewPr varScale="1">
        <p:scale>
          <a:sx n="38" d="100"/>
          <a:sy n="3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4198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98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98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199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199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0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00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0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01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201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201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4201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201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2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20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20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023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2024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2025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2026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2027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3FD6513-B14C-4F3B-8C31-2C5EB47887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CC7D79-9952-43D3-97DB-8946005195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ECA3D-0D71-4CD3-8A6D-863ED67464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AD306C0-80D2-4282-BBB4-6F30003623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4A0F94-59AD-4D4C-872C-1D510F9BAB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1F7B6A-6F59-4DDD-BB53-DA9DA7DDB8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FD923-D2D0-4703-BBE1-DD79A9F0FF4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8D21BA-0C9B-4C67-ABDA-BE526EF2AA9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74D70-1F60-46BA-8EB7-9DA793FCCB1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0F7DEF-7742-449B-ABD3-B1C8FF5EBD9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83E70-9C83-4580-9EC6-1CD04113B9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9A9579-8586-4382-B0C2-AB823EF63A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40963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64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65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0966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0967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68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69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0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1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2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3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4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5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6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7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8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79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0980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1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2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3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4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5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6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7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988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989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990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4099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0992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93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94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95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996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0997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40998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999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00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1001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41002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9A88B32-2166-4CAC-A131-01EFAD7D42C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03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9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1341438"/>
            <a:ext cx="7772400" cy="1470025"/>
          </a:xfrm>
        </p:spPr>
        <p:txBody>
          <a:bodyPr/>
          <a:lstStyle/>
          <a:p>
            <a:r>
              <a:rPr lang="hr-HR" sz="4800"/>
              <a:t>Parcijalna, semiparcijalna korelacija i beta ponderi</a:t>
            </a:r>
            <a:endParaRPr lang="en-US" sz="480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0" y="3284538"/>
            <a:ext cx="7129463" cy="2881312"/>
          </a:xfrm>
        </p:spPr>
        <p:txBody>
          <a:bodyPr/>
          <a:lstStyle/>
          <a:p>
            <a:pPr algn="l"/>
            <a:r>
              <a:rPr lang="hr-HR" sz="2800"/>
              <a:t>Cohen, J. &amp; Cohen, P. (1983) Applied Multiple Regression/Correlation Analysis for the Behavioral Sciences. LEA Publishers, Hillsdale, New Jersey.</a:t>
            </a:r>
            <a:endParaRPr lang="en-US" sz="2800"/>
          </a:p>
        </p:txBody>
      </p:sp>
      <p:sp>
        <p:nvSpPr>
          <p:cNvPr id="4" name="TekstniOkvir 2"/>
          <p:cNvSpPr txBox="1"/>
          <p:nvPr/>
        </p:nvSpPr>
        <p:spPr>
          <a:xfrm>
            <a:off x="2857488" y="564357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637" name="Group 245"/>
          <p:cNvGraphicFramePr>
            <a:graphicFrameLocks noGrp="1"/>
          </p:cNvGraphicFramePr>
          <p:nvPr/>
        </p:nvGraphicFramePr>
        <p:xfrm>
          <a:off x="539750" y="130175"/>
          <a:ext cx="7993063" cy="6745927"/>
        </p:xfrm>
        <a:graphic>
          <a:graphicData uri="http://schemas.openxmlformats.org/drawingml/2006/table">
            <a:tbl>
              <a:tblPr/>
              <a:tblGrid>
                <a:gridCol w="881063"/>
                <a:gridCol w="1463675"/>
                <a:gridCol w="1100137"/>
                <a:gridCol w="1308100"/>
                <a:gridCol w="3240088"/>
              </a:tblGrid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Plaća(y)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Staž(x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Radovi(x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Predviđen staž </a:t>
                      </a:r>
                    </a:p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na osnovi radova – x</a:t>
                      </a: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’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4,1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5,3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7,5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88000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3,5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73000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9,3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8,7</a:t>
                      </a:r>
                      <a:endParaRPr kumimoji="0" lang="en-US" sz="4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98100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8,4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19677,68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3,94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4,33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689" name="Group 249"/>
          <p:cNvGraphicFramePr>
            <a:graphicFrameLocks noGrp="1"/>
          </p:cNvGraphicFramePr>
          <p:nvPr/>
        </p:nvGraphicFramePr>
        <p:xfrm>
          <a:off x="539750" y="130175"/>
          <a:ext cx="7704138" cy="6426205"/>
        </p:xfrm>
        <a:graphic>
          <a:graphicData uri="http://schemas.openxmlformats.org/drawingml/2006/table">
            <a:tbl>
              <a:tblPr/>
              <a:tblGrid>
                <a:gridCol w="881063"/>
                <a:gridCol w="1463675"/>
                <a:gridCol w="1100137"/>
                <a:gridCol w="1379538"/>
                <a:gridCol w="1223962"/>
                <a:gridCol w="1655763"/>
              </a:tblGrid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Plaća(y)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Staž(x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Radovi(x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’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rez. x</a:t>
                      </a: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-x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’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-1,1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5,3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-3,3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7,5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88000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73000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9,3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-4,3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98100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8,4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19677,68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3,94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4,33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2,47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3,07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362950" cy="5365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/>
              <a:t>Korelacija rezidualnog dijela varijable X</a:t>
            </a:r>
            <a:r>
              <a:rPr lang="hr-HR" baseline="-25000"/>
              <a:t>1</a:t>
            </a:r>
            <a:r>
              <a:rPr lang="hr-HR"/>
              <a:t> (dijela varijabiliteta X</a:t>
            </a:r>
            <a:r>
              <a:rPr lang="hr-HR" baseline="-25000"/>
              <a:t>1</a:t>
            </a:r>
            <a:r>
              <a:rPr lang="hr-HR"/>
              <a:t> iz kojeg je uklonjen varijabilitet objašnjen s X</a:t>
            </a:r>
            <a:r>
              <a:rPr lang="hr-HR" baseline="-25000"/>
              <a:t>2</a:t>
            </a:r>
            <a:r>
              <a:rPr lang="hr-HR"/>
              <a:t>) s kriterijem Y je semiparcijalna korelacija</a:t>
            </a:r>
          </a:p>
          <a:p>
            <a:pPr>
              <a:lnSpc>
                <a:spcPct val="90000"/>
              </a:lnSpc>
            </a:pPr>
            <a:r>
              <a:rPr lang="hr-HR"/>
              <a:t>r=0,47</a:t>
            </a:r>
          </a:p>
          <a:p>
            <a:pPr>
              <a:lnSpc>
                <a:spcPct val="90000"/>
              </a:lnSpc>
            </a:pPr>
            <a:r>
              <a:rPr lang="hr-HR"/>
              <a:t>Isto se može izračunati i za X</a:t>
            </a:r>
            <a:r>
              <a:rPr lang="hr-HR" baseline="-25000"/>
              <a:t>2</a:t>
            </a:r>
            <a:r>
              <a:rPr lang="hr-HR"/>
              <a:t> iz kojega uklonimo varijabilitet objašnjen s X</a:t>
            </a:r>
            <a:r>
              <a:rPr lang="hr-HR" baseline="-25000"/>
              <a:t>1</a:t>
            </a:r>
          </a:p>
          <a:p>
            <a:pPr>
              <a:lnSpc>
                <a:spcPct val="90000"/>
              </a:lnSpc>
            </a:pPr>
            <a:r>
              <a:rPr lang="hr-HR"/>
              <a:t>U SPSS-u se semiparcijalna korelacija naziva “part correlation”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Parcijalna korelacija</a:t>
            </a:r>
            <a:endParaRPr lang="en-GB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Udio prediktora X</a:t>
            </a:r>
            <a:r>
              <a:rPr lang="hr-HR" sz="2800" baseline="-25000"/>
              <a:t>1</a:t>
            </a:r>
            <a:r>
              <a:rPr lang="hr-HR" sz="2800"/>
              <a:t> u objašnjenju kriterija Y kada se i iz kriterija i iz prediktora ukloni varijabilitet objašnjen drugim prediktorom (X</a:t>
            </a:r>
            <a:r>
              <a:rPr lang="hr-HR" sz="2800" baseline="-25000"/>
              <a:t>2</a:t>
            </a:r>
            <a:r>
              <a:rPr lang="hr-HR" sz="2800"/>
              <a:t>)</a:t>
            </a:r>
          </a:p>
          <a:p>
            <a:pPr>
              <a:lnSpc>
                <a:spcPct val="90000"/>
              </a:lnSpc>
            </a:pPr>
            <a:r>
              <a:rPr lang="hr-HR" sz="2800"/>
              <a:t>Dakle ovo je </a:t>
            </a:r>
            <a:r>
              <a:rPr lang="hr-HR" sz="2800" u="sng"/>
              <a:t>parcijalna</a:t>
            </a:r>
            <a:r>
              <a:rPr lang="hr-HR" sz="2800"/>
              <a:t> korelacija, a ranije smo govorili o </a:t>
            </a:r>
            <a:r>
              <a:rPr lang="hr-HR" sz="2800" u="sng"/>
              <a:t>semi</a:t>
            </a:r>
            <a:r>
              <a:rPr lang="hr-HR" sz="2800"/>
              <a:t>parcijalnoj korelaciji.</a:t>
            </a:r>
          </a:p>
          <a:p>
            <a:pPr>
              <a:lnSpc>
                <a:spcPct val="90000"/>
              </a:lnSpc>
            </a:pPr>
            <a:r>
              <a:rPr lang="hr-HR" sz="2800"/>
              <a:t>Razlika je što kod parcijalne uklanjamo varijabilitet i iz kriterija i iz prediktora, dok kod semiparcijalne uklanjamo varijabilitet samo iz prediktora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Oval 2"/>
          <p:cNvSpPr>
            <a:spLocks noChangeArrowheads="1"/>
          </p:cNvSpPr>
          <p:nvPr/>
        </p:nvSpPr>
        <p:spPr bwMode="auto">
          <a:xfrm>
            <a:off x="1979613" y="2349500"/>
            <a:ext cx="2663825" cy="259238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5" name="Oval 3"/>
          <p:cNvSpPr>
            <a:spLocks noChangeArrowheads="1"/>
          </p:cNvSpPr>
          <p:nvPr/>
        </p:nvSpPr>
        <p:spPr bwMode="auto">
          <a:xfrm>
            <a:off x="468313" y="2349500"/>
            <a:ext cx="2663825" cy="2592388"/>
          </a:xfrm>
          <a:prstGeom prst="ellipse">
            <a:avLst/>
          </a:prstGeom>
          <a:solidFill>
            <a:schemeClr val="accent2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6" name="Oval 4"/>
          <p:cNvSpPr>
            <a:spLocks noChangeArrowheads="1"/>
          </p:cNvSpPr>
          <p:nvPr/>
        </p:nvSpPr>
        <p:spPr bwMode="auto">
          <a:xfrm>
            <a:off x="1258888" y="765175"/>
            <a:ext cx="2663825" cy="2592388"/>
          </a:xfrm>
          <a:prstGeom prst="ellipse">
            <a:avLst/>
          </a:prstGeom>
          <a:solidFill>
            <a:srgbClr val="99CC0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2411413" y="26035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  <a:endParaRPr lang="en-GB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763713" y="26368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a</a:t>
            </a:r>
            <a:endParaRPr lang="en-GB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2411413" y="28527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c</a:t>
            </a:r>
            <a:endParaRPr lang="en-GB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3059113" y="25654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b</a:t>
            </a:r>
            <a:endParaRPr lang="en-GB"/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2411413" y="148431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e</a:t>
            </a:r>
            <a:endParaRPr lang="en-GB"/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99573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2</a:t>
            </a:r>
            <a:endParaRPr lang="en-GB"/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39528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1</a:t>
            </a:r>
            <a:endParaRPr lang="en-GB"/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4932363" y="5516563"/>
            <a:ext cx="3743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pr – parcijalna korelacija </a:t>
            </a:r>
            <a:endParaRPr lang="en-GB" sz="2400"/>
          </a:p>
        </p:txBody>
      </p:sp>
      <p:graphicFrame>
        <p:nvGraphicFramePr>
          <p:cNvPr id="64526" name="Object 14"/>
          <p:cNvGraphicFramePr>
            <a:graphicFrameLocks noChangeAspect="1"/>
          </p:cNvGraphicFramePr>
          <p:nvPr/>
        </p:nvGraphicFramePr>
        <p:xfrm>
          <a:off x="5003800" y="765175"/>
          <a:ext cx="3508375" cy="3959225"/>
        </p:xfrm>
        <a:graphic>
          <a:graphicData uri="http://schemas.openxmlformats.org/presentationml/2006/ole">
            <p:oleObj spid="_x0000_s64526" name="Equation" r:id="rId3" imgW="1485720" imgH="167616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Kolika je parcijalna korelacija varijabli X</a:t>
            </a:r>
            <a:r>
              <a:rPr lang="hr-HR" sz="2400"/>
              <a:t>1</a:t>
            </a:r>
            <a:r>
              <a:rPr lang="hr-HR" sz="4000"/>
              <a:t> i X</a:t>
            </a:r>
            <a:r>
              <a:rPr lang="hr-HR" sz="2400"/>
              <a:t>2</a:t>
            </a:r>
            <a:r>
              <a:rPr lang="hr-HR" sz="4000"/>
              <a:t> s kriterijem Y?</a:t>
            </a:r>
            <a:endParaRPr lang="en-GB" sz="4000"/>
          </a:p>
        </p:txBody>
      </p:sp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971550" y="2060575"/>
          <a:ext cx="3592513" cy="1319213"/>
        </p:xfrm>
        <a:graphic>
          <a:graphicData uri="http://schemas.openxmlformats.org/presentationml/2006/ole">
            <p:oleObj spid="_x0000_s65540" name="Equation" r:id="rId3" imgW="1244520" imgH="457200" progId="">
              <p:embed/>
            </p:oleObj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971550" y="3716338"/>
          <a:ext cx="3519488" cy="1306512"/>
        </p:xfrm>
        <a:graphic>
          <a:graphicData uri="http://schemas.openxmlformats.org/presentationml/2006/ole">
            <p:oleObj spid="_x0000_s65541" name="Equation" r:id="rId4" imgW="1231560" imgH="457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Kolika je parcijalna korelacija varijabli X</a:t>
            </a:r>
            <a:r>
              <a:rPr lang="hr-HR" sz="2400"/>
              <a:t>1</a:t>
            </a:r>
            <a:r>
              <a:rPr lang="hr-HR" sz="4000"/>
              <a:t> i X</a:t>
            </a:r>
            <a:r>
              <a:rPr lang="hr-HR" sz="2400"/>
              <a:t>2</a:t>
            </a:r>
            <a:r>
              <a:rPr lang="hr-HR" sz="4000"/>
              <a:t> s kriterijem Y?</a:t>
            </a:r>
            <a:endParaRPr lang="en-GB" sz="4000"/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660400" y="2060575"/>
          <a:ext cx="4216400" cy="1319213"/>
        </p:xfrm>
        <a:graphic>
          <a:graphicData uri="http://schemas.openxmlformats.org/presentationml/2006/ole">
            <p:oleObj spid="_x0000_s66563" name="Equation" r:id="rId3" imgW="1460160" imgH="457200" progId="">
              <p:embed/>
            </p:oleObj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755650" y="3573463"/>
          <a:ext cx="4100513" cy="1306512"/>
        </p:xfrm>
        <a:graphic>
          <a:graphicData uri="http://schemas.openxmlformats.org/presentationml/2006/ole">
            <p:oleObj spid="_x0000_s66564" name="Equation" r:id="rId4" imgW="1434960" imgH="457200" progId="">
              <p:embed/>
            </p:oleObj>
          </a:graphicData>
        </a:graphic>
      </p:graphicFrame>
      <p:graphicFrame>
        <p:nvGraphicFramePr>
          <p:cNvPr id="66565" name="Object 5"/>
          <p:cNvGraphicFramePr>
            <a:graphicFrameLocks noChangeAspect="1"/>
          </p:cNvGraphicFramePr>
          <p:nvPr/>
        </p:nvGraphicFramePr>
        <p:xfrm>
          <a:off x="1476375" y="5084763"/>
          <a:ext cx="2016125" cy="1393825"/>
        </p:xfrm>
        <a:graphic>
          <a:graphicData uri="http://schemas.openxmlformats.org/presentationml/2006/ole">
            <p:oleObj spid="_x0000_s66565" name="Equation" r:id="rId5" imgW="698400" imgH="482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Izračun parcijalne korelacije kao bivarijatne korelacije</a:t>
            </a:r>
            <a:endParaRPr lang="en-GB" sz="400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Prognozirati X</a:t>
            </a:r>
            <a:r>
              <a:rPr lang="hr-HR" sz="1800"/>
              <a:t>1</a:t>
            </a:r>
            <a:r>
              <a:rPr lang="hr-HR"/>
              <a:t>’ i Y’ na osnovi X</a:t>
            </a:r>
            <a:r>
              <a:rPr lang="hr-HR" sz="2000"/>
              <a:t>2</a:t>
            </a:r>
            <a:r>
              <a:rPr lang="hr-HR"/>
              <a:t> </a:t>
            </a:r>
          </a:p>
          <a:p>
            <a:r>
              <a:rPr lang="hr-HR"/>
              <a:t>Izračunati reziduale Y-Y’ i X</a:t>
            </a:r>
            <a:r>
              <a:rPr lang="hr-HR" sz="1800"/>
              <a:t>1</a:t>
            </a:r>
            <a:r>
              <a:rPr lang="hr-HR"/>
              <a:t>-X</a:t>
            </a:r>
            <a:r>
              <a:rPr lang="hr-HR" sz="1800"/>
              <a:t>1</a:t>
            </a:r>
            <a:r>
              <a:rPr lang="hr-HR"/>
              <a:t>’ </a:t>
            </a:r>
          </a:p>
          <a:p>
            <a:r>
              <a:rPr lang="hr-HR"/>
              <a:t>Korelirati ta dva reziduala</a:t>
            </a:r>
          </a:p>
          <a:p>
            <a:r>
              <a:rPr lang="hr-HR"/>
              <a:t>Korelacija tih dvaju reziduala daje parcijalnu korelaciju varijable X</a:t>
            </a:r>
            <a:r>
              <a:rPr lang="hr-HR" sz="1800"/>
              <a:t>1</a:t>
            </a:r>
            <a:r>
              <a:rPr lang="hr-HR"/>
              <a:t> i Y</a:t>
            </a:r>
          </a:p>
          <a:p>
            <a:pPr lvl="1"/>
            <a:r>
              <a:rPr lang="hr-HR"/>
              <a:t>Izračunali smo već X</a:t>
            </a:r>
            <a:r>
              <a:rPr lang="hr-HR" sz="1600"/>
              <a:t>1</a:t>
            </a:r>
            <a:r>
              <a:rPr lang="hr-HR"/>
              <a:t>-X</a:t>
            </a:r>
            <a:r>
              <a:rPr lang="hr-HR" sz="1600"/>
              <a:t>1</a:t>
            </a:r>
            <a:r>
              <a:rPr lang="hr-HR"/>
              <a:t>’ </a:t>
            </a:r>
          </a:p>
          <a:p>
            <a:pPr lvl="1"/>
            <a:r>
              <a:rPr lang="hr-HR"/>
              <a:t>Treba izračunati prognozu Y’ na osnovi X</a:t>
            </a:r>
            <a:r>
              <a:rPr lang="hr-HR" sz="1800"/>
              <a:t>2</a:t>
            </a:r>
            <a:r>
              <a:rPr lang="hr-HR"/>
              <a:t> </a:t>
            </a:r>
          </a:p>
          <a:p>
            <a:endParaRPr lang="en-GB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887413" y="600075"/>
          <a:ext cx="2797175" cy="3189288"/>
        </p:xfrm>
        <a:graphic>
          <a:graphicData uri="http://schemas.openxmlformats.org/presentationml/2006/ole">
            <p:oleObj spid="_x0000_s68612" name="Equation" r:id="rId3" imgW="812520" imgH="927000" progId="">
              <p:embed/>
            </p:oleObj>
          </a:graphicData>
        </a:graphic>
      </p:graphicFrame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5292725" y="641350"/>
          <a:ext cx="3311525" cy="2292350"/>
        </p:xfrm>
        <a:graphic>
          <a:graphicData uri="http://schemas.openxmlformats.org/presentationml/2006/ole">
            <p:oleObj spid="_x0000_s68613" name="Equation" r:id="rId4" imgW="990360" imgH="6858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Prognoza Y</a:t>
            </a:r>
            <a:r>
              <a:rPr lang="hr-HR" sz="2400"/>
              <a:t> </a:t>
            </a:r>
            <a:r>
              <a:rPr lang="hr-HR" sz="4000"/>
              <a:t>na osnovi </a:t>
            </a:r>
            <a:r>
              <a:rPr lang="hr-HR"/>
              <a:t>X</a:t>
            </a:r>
            <a:r>
              <a:rPr lang="hr-HR" sz="2400"/>
              <a:t>2</a:t>
            </a:r>
            <a:r>
              <a:rPr lang="hr-HR" sz="4000"/>
              <a:t> </a:t>
            </a:r>
            <a:r>
              <a:rPr lang="hr-HR"/>
              <a:t>:</a:t>
            </a:r>
            <a:endParaRPr lang="en-GB"/>
          </a:p>
        </p:txBody>
      </p:sp>
      <p:graphicFrame>
        <p:nvGraphicFramePr>
          <p:cNvPr id="69635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971550" y="2260600"/>
          <a:ext cx="4752975" cy="3260725"/>
        </p:xfrm>
        <a:graphic>
          <a:graphicData uri="http://schemas.openxmlformats.org/presentationml/2006/ole">
            <p:oleObj spid="_x0000_s69635" name="Equation" r:id="rId3" imgW="1295280" imgH="8888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Oval 4"/>
          <p:cNvSpPr>
            <a:spLocks noChangeArrowheads="1"/>
          </p:cNvSpPr>
          <p:nvPr/>
        </p:nvSpPr>
        <p:spPr bwMode="auto">
          <a:xfrm>
            <a:off x="1979613" y="2349500"/>
            <a:ext cx="2663825" cy="259238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1" name="Oval 5"/>
          <p:cNvSpPr>
            <a:spLocks noChangeArrowheads="1"/>
          </p:cNvSpPr>
          <p:nvPr/>
        </p:nvSpPr>
        <p:spPr bwMode="auto">
          <a:xfrm>
            <a:off x="468313" y="2349500"/>
            <a:ext cx="2663825" cy="2592388"/>
          </a:xfrm>
          <a:prstGeom prst="ellipse">
            <a:avLst/>
          </a:prstGeom>
          <a:solidFill>
            <a:schemeClr val="accent2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2" name="Oval 6"/>
          <p:cNvSpPr>
            <a:spLocks noChangeArrowheads="1"/>
          </p:cNvSpPr>
          <p:nvPr/>
        </p:nvSpPr>
        <p:spPr bwMode="auto">
          <a:xfrm>
            <a:off x="1258888" y="765175"/>
            <a:ext cx="2663825" cy="2592388"/>
          </a:xfrm>
          <a:prstGeom prst="ellipse">
            <a:avLst/>
          </a:prstGeom>
          <a:solidFill>
            <a:srgbClr val="99CC0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2411413" y="26035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  <a:endParaRPr lang="en-GB"/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763713" y="26368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a</a:t>
            </a:r>
            <a:endParaRPr lang="en-GB"/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2411413" y="28527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c</a:t>
            </a:r>
            <a:endParaRPr lang="en-GB"/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3059113" y="25654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b</a:t>
            </a:r>
            <a:endParaRPr lang="en-GB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411413" y="148431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e</a:t>
            </a:r>
            <a:endParaRPr lang="en-GB"/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399573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2</a:t>
            </a:r>
            <a:endParaRPr lang="en-GB"/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39528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1</a:t>
            </a:r>
            <a:endParaRPr lang="en-GB"/>
          </a:p>
        </p:txBody>
      </p:sp>
      <p:sp>
        <p:nvSpPr>
          <p:cNvPr id="50191" name="Text Box 15"/>
          <p:cNvSpPr txBox="1">
            <a:spLocks noChangeArrowheads="1"/>
          </p:cNvSpPr>
          <p:nvPr/>
        </p:nvSpPr>
        <p:spPr bwMode="auto">
          <a:xfrm>
            <a:off x="5435600" y="260350"/>
            <a:ext cx="3708400" cy="629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a i b – dijelovi varijance kriterija objašnjeni originalnim doprinosom prediktora</a:t>
            </a:r>
          </a:p>
          <a:p>
            <a:pPr>
              <a:spcBef>
                <a:spcPct val="50000"/>
              </a:spcBef>
            </a:pPr>
            <a:endParaRPr lang="hr-HR" sz="2400"/>
          </a:p>
          <a:p>
            <a:pPr>
              <a:spcBef>
                <a:spcPct val="50000"/>
              </a:spcBef>
            </a:pPr>
            <a:r>
              <a:rPr lang="hr-HR" sz="2400"/>
              <a:t>c – dio varijance kriterija objašnjen istovremeno s oba prediktora (preklapanje)</a:t>
            </a:r>
          </a:p>
          <a:p>
            <a:pPr>
              <a:spcBef>
                <a:spcPct val="50000"/>
              </a:spcBef>
            </a:pPr>
            <a:endParaRPr lang="hr-HR" sz="2400"/>
          </a:p>
          <a:p>
            <a:pPr>
              <a:spcBef>
                <a:spcPct val="50000"/>
              </a:spcBef>
            </a:pPr>
            <a:r>
              <a:rPr lang="hr-HR" sz="2400"/>
              <a:t>a + b +c =R</a:t>
            </a:r>
            <a:r>
              <a:rPr lang="hr-HR" sz="2400" baseline="30000"/>
              <a:t>2 </a:t>
            </a:r>
            <a:endParaRPr lang="hr-HR" sz="2400"/>
          </a:p>
          <a:p>
            <a:pPr>
              <a:spcBef>
                <a:spcPct val="50000"/>
              </a:spcBef>
            </a:pPr>
            <a:endParaRPr lang="hr-HR" sz="2400"/>
          </a:p>
          <a:p>
            <a:pPr>
              <a:spcBef>
                <a:spcPct val="50000"/>
              </a:spcBef>
            </a:pPr>
            <a:r>
              <a:rPr lang="hr-HR" sz="2400"/>
              <a:t>e = 1 - R</a:t>
            </a:r>
            <a:r>
              <a:rPr lang="hr-HR" sz="2400" baseline="30000"/>
              <a:t>2</a:t>
            </a:r>
            <a:endParaRPr lang="en-GB" sz="2400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013" name="Group 333"/>
          <p:cNvGraphicFramePr>
            <a:graphicFrameLocks noGrp="1"/>
          </p:cNvGraphicFramePr>
          <p:nvPr/>
        </p:nvGraphicFramePr>
        <p:xfrm>
          <a:off x="107950" y="130175"/>
          <a:ext cx="8856663" cy="6424617"/>
        </p:xfrm>
        <a:graphic>
          <a:graphicData uri="http://schemas.openxmlformats.org/drawingml/2006/table">
            <a:tbl>
              <a:tblPr/>
              <a:tblGrid>
                <a:gridCol w="719138"/>
                <a:gridCol w="1296987"/>
                <a:gridCol w="1008063"/>
                <a:gridCol w="1152525"/>
                <a:gridCol w="719137"/>
                <a:gridCol w="1223963"/>
                <a:gridCol w="1296987"/>
                <a:gridCol w="1439863"/>
              </a:tblGrid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isp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Plaća(y)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Staž(x</a:t>
                      </a:r>
                      <a:r>
                        <a:rPr kumimoji="0" lang="hr-HR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Radovi(x</a:t>
                      </a:r>
                      <a:r>
                        <a:rPr kumimoji="0" lang="hr-HR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X</a:t>
                      </a:r>
                      <a:r>
                        <a:rPr kumimoji="0" lang="hr-H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’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rez. X</a:t>
                      </a:r>
                      <a:r>
                        <a:rPr kumimoji="0" lang="hr-H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-X</a:t>
                      </a:r>
                      <a:r>
                        <a:rPr kumimoji="0" lang="hr-H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’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Y’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rez. Y-Y’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212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-1,1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82047,5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2952,5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5,3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-3,3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87992,9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-10992,9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114747,0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5253,0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99883,6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5116,4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93938,2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-1938,2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88000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79074,8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8925,2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114747,0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20253,0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-0,4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93938,2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61,8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73000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9,3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-4,3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108801,7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-35801,7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112000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8,7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6,3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105829,0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6171,0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98100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8,4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98100,0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SD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19677,68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3,94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4,33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2,47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3,07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12858,74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14895,09</a:t>
                      </a:r>
                      <a:endParaRPr kumimoji="0" 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765175"/>
            <a:ext cx="8362950" cy="5365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/>
              <a:t>Korelacija rezidualnog dijela varijable X</a:t>
            </a:r>
            <a:r>
              <a:rPr lang="hr-HR" baseline="-25000"/>
              <a:t>1</a:t>
            </a:r>
            <a:r>
              <a:rPr lang="hr-HR"/>
              <a:t> (dijela varijabiliteta X</a:t>
            </a:r>
            <a:r>
              <a:rPr lang="hr-HR" baseline="-25000"/>
              <a:t>1</a:t>
            </a:r>
            <a:r>
              <a:rPr lang="hr-HR"/>
              <a:t> iz kojeg je uklonjen varijabilitet objašnjen s X</a:t>
            </a:r>
            <a:r>
              <a:rPr lang="hr-HR" baseline="-25000"/>
              <a:t>2</a:t>
            </a:r>
            <a:r>
              <a:rPr lang="hr-HR"/>
              <a:t>) s rezidualom kriterija Y (dio kriterija iz kojeg je uklonjen varijabilitet objašnjen s X</a:t>
            </a:r>
            <a:r>
              <a:rPr lang="hr-HR" baseline="-25000"/>
              <a:t>2</a:t>
            </a:r>
            <a:r>
              <a:rPr lang="hr-HR"/>
              <a:t>) je parcijalna korelacija</a:t>
            </a:r>
          </a:p>
          <a:p>
            <a:pPr>
              <a:lnSpc>
                <a:spcPct val="90000"/>
              </a:lnSpc>
            </a:pPr>
            <a:r>
              <a:rPr lang="hr-HR"/>
              <a:t>pr=0,62</a:t>
            </a:r>
          </a:p>
          <a:p>
            <a:pPr>
              <a:lnSpc>
                <a:spcPct val="90000"/>
              </a:lnSpc>
            </a:pPr>
            <a:r>
              <a:rPr lang="hr-HR"/>
              <a:t>Isto se može izračunati i za X</a:t>
            </a:r>
            <a:r>
              <a:rPr lang="hr-HR" baseline="-25000"/>
              <a:t>2</a:t>
            </a:r>
            <a:r>
              <a:rPr lang="hr-HR"/>
              <a:t> </a:t>
            </a:r>
          </a:p>
          <a:p>
            <a:pPr>
              <a:lnSpc>
                <a:spcPct val="90000"/>
              </a:lnSpc>
            </a:pPr>
            <a:r>
              <a:rPr lang="hr-HR"/>
              <a:t>U SPSS-u se parcijalna korelacija naziva “partial correlation”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Odnos semiparcijalne i parcijalne korelacije</a:t>
            </a:r>
            <a:endParaRPr lang="en-GB" sz="4000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Parcijalna korelacija je uvijek veća od semiparcijalne, osim kada je X</a:t>
            </a:r>
            <a:r>
              <a:rPr lang="hr-HR" sz="1800"/>
              <a:t>2</a:t>
            </a:r>
            <a:r>
              <a:rPr lang="hr-HR"/>
              <a:t> u nultoj korelaciji s kriterijem - tada su pr=sr </a:t>
            </a:r>
          </a:p>
          <a:p>
            <a:r>
              <a:rPr lang="hr-HR"/>
              <a:t>U primjeru:</a:t>
            </a:r>
          </a:p>
          <a:p>
            <a:pPr>
              <a:buFont typeface="Wingdings" pitchFamily="2" charset="2"/>
              <a:buNone/>
            </a:pPr>
            <a:endParaRPr lang="en-GB"/>
          </a:p>
        </p:txBody>
      </p:sp>
      <p:graphicFrame>
        <p:nvGraphicFramePr>
          <p:cNvPr id="73838" name="Group 110"/>
          <p:cNvGraphicFramePr>
            <a:graphicFrameLocks noGrp="1"/>
          </p:cNvGraphicFramePr>
          <p:nvPr/>
        </p:nvGraphicFramePr>
        <p:xfrm>
          <a:off x="2411413" y="4581525"/>
          <a:ext cx="4895850" cy="1728788"/>
        </p:xfrm>
        <a:graphic>
          <a:graphicData uri="http://schemas.openxmlformats.org/drawingml/2006/table">
            <a:tbl>
              <a:tblPr/>
              <a:tblGrid>
                <a:gridCol w="979487"/>
                <a:gridCol w="979488"/>
                <a:gridCol w="977900"/>
                <a:gridCol w="979487"/>
                <a:gridCol w="979488"/>
              </a:tblGrid>
              <a:tr h="814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β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0,47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0,34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0,21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0,28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Semiparcijalna korelacija</a:t>
            </a:r>
            <a:endParaRPr lang="en-GB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a i b dijelovi varijance kriterija Y predstavljaju kvadrirane semiparcijalne koeficijente</a:t>
            </a:r>
          </a:p>
          <a:p>
            <a:pPr>
              <a:lnSpc>
                <a:spcPct val="90000"/>
              </a:lnSpc>
            </a:pPr>
            <a:r>
              <a:rPr lang="hr-HR" sz="2800"/>
              <a:t>Semiparcijalna korelacija je originalni doprinos prediktora X u objašnjenju kriterija. </a:t>
            </a:r>
          </a:p>
          <a:p>
            <a:pPr>
              <a:lnSpc>
                <a:spcPct val="90000"/>
              </a:lnSpc>
            </a:pPr>
            <a:r>
              <a:rPr lang="hr-HR" sz="2800"/>
              <a:t>Odnosno, onaj dio objašnjene varijance kriterija na osnovi prediktora X kada isključimo varijabilitet objašnjen svim drugim prediktorima  </a:t>
            </a:r>
            <a:endParaRPr lang="en-GB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Oval 2"/>
          <p:cNvSpPr>
            <a:spLocks noChangeArrowheads="1"/>
          </p:cNvSpPr>
          <p:nvPr/>
        </p:nvSpPr>
        <p:spPr bwMode="auto">
          <a:xfrm>
            <a:off x="1979613" y="2349500"/>
            <a:ext cx="2663825" cy="259238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1" name="Oval 3"/>
          <p:cNvSpPr>
            <a:spLocks noChangeArrowheads="1"/>
          </p:cNvSpPr>
          <p:nvPr/>
        </p:nvSpPr>
        <p:spPr bwMode="auto">
          <a:xfrm>
            <a:off x="468313" y="2349500"/>
            <a:ext cx="2663825" cy="2592388"/>
          </a:xfrm>
          <a:prstGeom prst="ellipse">
            <a:avLst/>
          </a:prstGeom>
          <a:solidFill>
            <a:schemeClr val="accent2">
              <a:alpha val="28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2" name="Oval 4"/>
          <p:cNvSpPr>
            <a:spLocks noChangeArrowheads="1"/>
          </p:cNvSpPr>
          <p:nvPr/>
        </p:nvSpPr>
        <p:spPr bwMode="auto">
          <a:xfrm>
            <a:off x="1258888" y="765175"/>
            <a:ext cx="2663825" cy="2592388"/>
          </a:xfrm>
          <a:prstGeom prst="ellipse">
            <a:avLst/>
          </a:prstGeom>
          <a:solidFill>
            <a:srgbClr val="99CC00">
              <a:alpha val="39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411413" y="26035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  <a:endParaRPr lang="en-GB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763713" y="26368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a</a:t>
            </a:r>
            <a:endParaRPr lang="en-GB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2411413" y="2852738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c</a:t>
            </a:r>
            <a:endParaRPr lang="en-GB"/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3059113" y="2565400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b</a:t>
            </a:r>
            <a:endParaRPr lang="en-GB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2411413" y="148431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e</a:t>
            </a:r>
            <a:endParaRPr lang="en-GB"/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399573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2</a:t>
            </a:r>
            <a:endParaRPr lang="en-GB"/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395288" y="52292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</a:t>
            </a:r>
            <a:r>
              <a:rPr lang="hr-HR" baseline="-25000"/>
              <a:t>1</a:t>
            </a:r>
            <a:endParaRPr lang="en-GB"/>
          </a:p>
        </p:txBody>
      </p:sp>
      <p:graphicFrame>
        <p:nvGraphicFramePr>
          <p:cNvPr id="53261" name="Object 13"/>
          <p:cNvGraphicFramePr>
            <a:graphicFrameLocks noChangeAspect="1"/>
          </p:cNvGraphicFramePr>
          <p:nvPr/>
        </p:nvGraphicFramePr>
        <p:xfrm>
          <a:off x="4984750" y="836613"/>
          <a:ext cx="3908425" cy="4032250"/>
        </p:xfrm>
        <a:graphic>
          <a:graphicData uri="http://schemas.openxmlformats.org/presentationml/2006/ole">
            <p:oleObj spid="_x0000_s53261" name="Equation" r:id="rId3" imgW="1206360" imgH="1244520" progId="">
              <p:embed/>
            </p:oleObj>
          </a:graphicData>
        </a:graphic>
      </p:graphicFrame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4932363" y="5516563"/>
            <a:ext cx="37433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sr – semiparcijalna korelacija </a:t>
            </a:r>
            <a:endParaRPr lang="en-GB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654" name="Group 382"/>
          <p:cNvGraphicFramePr>
            <a:graphicFrameLocks noGrp="1"/>
          </p:cNvGraphicFramePr>
          <p:nvPr/>
        </p:nvGraphicFramePr>
        <p:xfrm>
          <a:off x="539750" y="130175"/>
          <a:ext cx="4895850" cy="6538918"/>
        </p:xfrm>
        <a:graphic>
          <a:graphicData uri="http://schemas.openxmlformats.org/drawingml/2006/table">
            <a:tbl>
              <a:tblPr/>
              <a:tblGrid>
                <a:gridCol w="906463"/>
                <a:gridCol w="1506537"/>
                <a:gridCol w="1131888"/>
                <a:gridCol w="1350962"/>
              </a:tblGrid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isp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Plaća(y)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Staž(x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Radovi(x</a:t>
                      </a:r>
                      <a:r>
                        <a:rPr kumimoji="0" lang="hr-HR" sz="18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hr-H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)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77000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88000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135000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94000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73000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112000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98100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7,2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8,4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</a:rPr>
                        <a:t>SD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19677,68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3,94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cs typeface="Arial" charset="0"/>
                        </a:rPr>
                        <a:t>4,33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644" name="Group 372"/>
          <p:cNvGraphicFramePr>
            <a:graphicFrameLocks noGrp="1"/>
          </p:cNvGraphicFramePr>
          <p:nvPr/>
        </p:nvGraphicFramePr>
        <p:xfrm>
          <a:off x="6011863" y="333375"/>
          <a:ext cx="2665412" cy="6102350"/>
        </p:xfrm>
        <a:graphic>
          <a:graphicData uri="http://schemas.openxmlformats.org/drawingml/2006/table">
            <a:tbl>
              <a:tblPr/>
              <a:tblGrid>
                <a:gridCol w="1039812"/>
                <a:gridCol w="1625600"/>
              </a:tblGrid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β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β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0,2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3010,5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1252,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Y.12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2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hr-HR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Y.12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Kolika je semiparcijalna korelacija varijabli X</a:t>
            </a:r>
            <a:r>
              <a:rPr lang="hr-HR" sz="2400"/>
              <a:t>1</a:t>
            </a:r>
            <a:r>
              <a:rPr lang="hr-HR" sz="4000"/>
              <a:t> i X</a:t>
            </a:r>
            <a:r>
              <a:rPr lang="hr-HR" sz="2400"/>
              <a:t>2</a:t>
            </a:r>
            <a:r>
              <a:rPr lang="hr-HR" sz="4000"/>
              <a:t> s kriterijem Y?</a:t>
            </a:r>
            <a:endParaRPr lang="en-GB" sz="4000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1163638" y="2060575"/>
          <a:ext cx="4729162" cy="1892300"/>
        </p:xfrm>
        <a:graphic>
          <a:graphicData uri="http://schemas.openxmlformats.org/presentationml/2006/ole">
            <p:oleObj spid="_x0000_s57348" name="Equation" r:id="rId3" imgW="1206360" imgH="482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Kolika je semiparcijalna korelacija varijabli X</a:t>
            </a:r>
            <a:r>
              <a:rPr lang="hr-HR" sz="2400"/>
              <a:t>1</a:t>
            </a:r>
            <a:r>
              <a:rPr lang="hr-HR" sz="4000"/>
              <a:t> i X</a:t>
            </a:r>
            <a:r>
              <a:rPr lang="hr-HR" sz="2400"/>
              <a:t>2</a:t>
            </a:r>
            <a:r>
              <a:rPr lang="hr-HR" sz="4000"/>
              <a:t> s kriterijem Y?</a:t>
            </a:r>
            <a:endParaRPr lang="en-GB" sz="4000"/>
          </a:p>
        </p:txBody>
      </p:sp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1187450" y="4292600"/>
          <a:ext cx="2160588" cy="1549400"/>
        </p:xfrm>
        <a:graphic>
          <a:graphicData uri="http://schemas.openxmlformats.org/presentationml/2006/ole">
            <p:oleObj spid="_x0000_s56325" name="Equation" r:id="rId3" imgW="672840" imgH="482400" progId="">
              <p:embed/>
            </p:oleObj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1163638" y="2060575"/>
          <a:ext cx="4729162" cy="1892300"/>
        </p:xfrm>
        <a:graphic>
          <a:graphicData uri="http://schemas.openxmlformats.org/presentationml/2006/ole">
            <p:oleObj spid="_x0000_s56326" name="Equation" r:id="rId4" imgW="1206360" imgH="482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39825"/>
          </a:xfrm>
        </p:spPr>
        <p:txBody>
          <a:bodyPr/>
          <a:lstStyle/>
          <a:p>
            <a:r>
              <a:rPr lang="hr-HR" sz="4000"/>
              <a:t>Kako se može izračunati semiparcijalna korelacija kao bivarijatna korelacija?</a:t>
            </a:r>
            <a:endParaRPr lang="en-GB" sz="400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/>
              <a:t>Predvidimo rezultat u X</a:t>
            </a:r>
            <a:r>
              <a:rPr lang="hr-HR" sz="1800"/>
              <a:t>1</a:t>
            </a:r>
            <a:r>
              <a:rPr lang="hr-HR"/>
              <a:t> na osnovi X</a:t>
            </a:r>
            <a:r>
              <a:rPr lang="hr-HR" sz="2000"/>
              <a:t>2</a:t>
            </a:r>
          </a:p>
          <a:p>
            <a:r>
              <a:rPr lang="hr-HR"/>
              <a:t>Izračunamo rezidual X</a:t>
            </a:r>
            <a:r>
              <a:rPr lang="hr-HR" sz="2000"/>
              <a:t>1</a:t>
            </a:r>
          </a:p>
          <a:p>
            <a:r>
              <a:rPr lang="hr-HR"/>
              <a:t>Izračunamo korelaciju rezuduala X</a:t>
            </a:r>
            <a:r>
              <a:rPr lang="hr-HR" sz="2000"/>
              <a:t>1</a:t>
            </a:r>
            <a:r>
              <a:rPr lang="hr-HR"/>
              <a:t> s kriterijem</a:t>
            </a:r>
          </a:p>
          <a:p>
            <a:r>
              <a:rPr lang="en-US" sz="2800">
                <a:effectLst/>
                <a:latin typeface="Arial" charset="0"/>
                <a:cs typeface="Arial" charset="0"/>
              </a:rPr>
              <a:t>r</a:t>
            </a:r>
            <a:r>
              <a:rPr lang="en-US" sz="2000">
                <a:effectLst/>
                <a:latin typeface="Arial" charset="0"/>
                <a:cs typeface="Arial" charset="0"/>
              </a:rPr>
              <a:t>12	</a:t>
            </a:r>
            <a:r>
              <a:rPr lang="hr-HR" sz="2000">
                <a:effectLst/>
                <a:latin typeface="Arial" charset="0"/>
                <a:cs typeface="Arial" charset="0"/>
              </a:rPr>
              <a:t>= </a:t>
            </a:r>
            <a:r>
              <a:rPr lang="en-US" sz="2800">
                <a:effectLst/>
                <a:latin typeface="Arial" charset="0"/>
                <a:cs typeface="Arial" charset="0"/>
              </a:rPr>
              <a:t>0,6</a:t>
            </a:r>
            <a:r>
              <a:rPr lang="hr-HR" sz="2800">
                <a:effectLst/>
                <a:latin typeface="Arial" charset="0"/>
                <a:cs typeface="Arial" charset="0"/>
              </a:rPr>
              <a:t>3</a:t>
            </a:r>
            <a:endParaRPr lang="hr-HR"/>
          </a:p>
          <a:p>
            <a:endParaRPr lang="hr-HR"/>
          </a:p>
          <a:p>
            <a:endParaRPr lang="en-GB"/>
          </a:p>
        </p:txBody>
      </p:sp>
      <p:graphicFrame>
        <p:nvGraphicFramePr>
          <p:cNvPr id="58372" name="Object 4"/>
          <p:cNvGraphicFramePr>
            <a:graphicFrameLocks noChangeAspect="1"/>
          </p:cNvGraphicFramePr>
          <p:nvPr/>
        </p:nvGraphicFramePr>
        <p:xfrm>
          <a:off x="4427538" y="3644900"/>
          <a:ext cx="2722562" cy="2924175"/>
        </p:xfrm>
        <a:graphic>
          <a:graphicData uri="http://schemas.openxmlformats.org/presentationml/2006/ole">
            <p:oleObj spid="_x0000_s58372" name="Equation" r:id="rId3" imgW="850680" imgH="9144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Prognoza X</a:t>
            </a:r>
            <a:r>
              <a:rPr lang="hr-HR" sz="2400"/>
              <a:t>1 </a:t>
            </a:r>
            <a:r>
              <a:rPr lang="hr-HR" sz="4000"/>
              <a:t>na osnovi </a:t>
            </a:r>
            <a:r>
              <a:rPr lang="hr-HR"/>
              <a:t>X</a:t>
            </a:r>
            <a:r>
              <a:rPr lang="hr-HR" sz="2400"/>
              <a:t>2</a:t>
            </a:r>
            <a:r>
              <a:rPr lang="hr-HR" sz="4000"/>
              <a:t> </a:t>
            </a:r>
            <a:r>
              <a:rPr lang="hr-HR"/>
              <a:t>:</a:t>
            </a:r>
            <a:endParaRPr lang="en-GB"/>
          </a:p>
        </p:txBody>
      </p:sp>
      <p:graphicFrame>
        <p:nvGraphicFramePr>
          <p:cNvPr id="60419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971550" y="1844675"/>
          <a:ext cx="3540125" cy="3260725"/>
        </p:xfrm>
        <a:graphic>
          <a:graphicData uri="http://schemas.openxmlformats.org/presentationml/2006/ole">
            <p:oleObj spid="_x0000_s60419" name="Equation" r:id="rId3" imgW="965160" imgH="8888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299</TotalTime>
  <Words>858</Words>
  <Application>Microsoft Office PowerPoint</Application>
  <PresentationFormat>Prikaz na zaslonu (4:3)</PresentationFormat>
  <Paragraphs>400</Paragraphs>
  <Slides>22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22</vt:i4>
      </vt:variant>
    </vt:vector>
  </HeadingPairs>
  <TitlesOfParts>
    <vt:vector size="24" baseType="lpstr">
      <vt:lpstr>Globe</vt:lpstr>
      <vt:lpstr>Equation</vt:lpstr>
      <vt:lpstr>Parcijalna, semiparcijalna korelacija i beta ponderi</vt:lpstr>
      <vt:lpstr>Slajd 2</vt:lpstr>
      <vt:lpstr>Semiparcijalna korelacija</vt:lpstr>
      <vt:lpstr>Slajd 4</vt:lpstr>
      <vt:lpstr>Slajd 5</vt:lpstr>
      <vt:lpstr>Kolika je semiparcijalna korelacija varijabli X1 i X2 s kriterijem Y?</vt:lpstr>
      <vt:lpstr>Kolika je semiparcijalna korelacija varijabli X1 i X2 s kriterijem Y?</vt:lpstr>
      <vt:lpstr>Kako se može izračunati semiparcijalna korelacija kao bivarijatna korelacija?</vt:lpstr>
      <vt:lpstr>Prognoza X1 na osnovi X2 :</vt:lpstr>
      <vt:lpstr>Slajd 10</vt:lpstr>
      <vt:lpstr>Slajd 11</vt:lpstr>
      <vt:lpstr>Slajd 12</vt:lpstr>
      <vt:lpstr>Parcijalna korelacija</vt:lpstr>
      <vt:lpstr>Slajd 14</vt:lpstr>
      <vt:lpstr>Kolika je parcijalna korelacija varijabli X1 i X2 s kriterijem Y?</vt:lpstr>
      <vt:lpstr>Kolika je parcijalna korelacija varijabli X1 i X2 s kriterijem Y?</vt:lpstr>
      <vt:lpstr>Izračun parcijalne korelacije kao bivarijatne korelacije</vt:lpstr>
      <vt:lpstr>Slajd 18</vt:lpstr>
      <vt:lpstr>Prognoza Y na osnovi X2 :</vt:lpstr>
      <vt:lpstr>Slajd 20</vt:lpstr>
      <vt:lpstr>Slajd 21</vt:lpstr>
      <vt:lpstr>Odnos semiparcijalne i parcijalne korelacije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Modeli analize varijance</dc:title>
  <dc:creator>toni babarovic</dc:creator>
  <cp:lastModifiedBy>nom</cp:lastModifiedBy>
  <cp:revision>12</cp:revision>
  <dcterms:created xsi:type="dcterms:W3CDTF">2007-03-01T11:10:02Z</dcterms:created>
  <dcterms:modified xsi:type="dcterms:W3CDTF">2013-05-29T08:35:02Z</dcterms:modified>
</cp:coreProperties>
</file>