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4" r:id="rId12"/>
    <p:sldId id="268" r:id="rId13"/>
    <p:sldId id="269" r:id="rId14"/>
    <p:sldId id="266" r:id="rId15"/>
    <p:sldId id="273" r:id="rId16"/>
    <p:sldId id="276" r:id="rId17"/>
    <p:sldId id="270" r:id="rId18"/>
    <p:sldId id="272" r:id="rId19"/>
    <p:sldId id="274" r:id="rId20"/>
    <p:sldId id="278" r:id="rId21"/>
    <p:sldId id="275" r:id="rId22"/>
    <p:sldId id="279" r:id="rId23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17412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7413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4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5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6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7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8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19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0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1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2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3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4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5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6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7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8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29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0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1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2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3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4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5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6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37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17438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7439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0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1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2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3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4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5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6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7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8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49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0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1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2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3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7454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7455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6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7457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7458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59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0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1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2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3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4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5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7466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17467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68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69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0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1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2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3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7474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1747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1747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17477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17478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17479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5A94589-39E1-4000-A495-EBF2BA3ADB0E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BA794-5C88-46D0-9826-EE5424A4775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6FBA7-52E5-41AC-A8A5-1E42EC27E689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DB447-1B30-4D2E-8888-A92C14840840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2E7D5-B304-4E50-9C7F-C5AA9BBAC602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2AC94-2150-4F29-BE3D-0ACF2D1B51F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B7C27-75B4-4FDC-9763-00951A5CBF07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85B98-FCB9-411A-B28E-755503ADDF8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A5ED1-0AA8-4F84-9578-9F488CD9FB0A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69AF9-4BCE-45D0-A5E6-5F4801E15C26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7F5D5-72D9-46E1-85F6-1D4A342A15E0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6387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16388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6389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8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399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0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1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2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3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4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5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6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7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09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2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13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16414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641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2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643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643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16433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643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3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1644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16443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4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5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6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7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8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49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16450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164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A61806D-F728-49A5-B233-9C335B173EF4}" type="slidenum">
              <a:rPr lang="hr-HR"/>
              <a:pPr/>
              <a:t>‹#›</a:t>
            </a:fld>
            <a:endParaRPr lang="hr-HR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hr-HR" sz="7200"/>
              <a:t>Logistička regresija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2786050" y="421481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Prognozirani rezultati u binarnom kriteriju – Logistička regresija</a:t>
            </a:r>
          </a:p>
        </p:txBody>
      </p:sp>
      <p:graphicFrame>
        <p:nvGraphicFramePr>
          <p:cNvPr id="31832" name="Group 88"/>
          <p:cNvGraphicFramePr>
            <a:graphicFrameLocks noGrp="1"/>
          </p:cNvGraphicFramePr>
          <p:nvPr/>
        </p:nvGraphicFramePr>
        <p:xfrm>
          <a:off x="323850" y="1916113"/>
          <a:ext cx="4895850" cy="4663440"/>
        </p:xfrm>
        <a:graphic>
          <a:graphicData uri="http://schemas.openxmlformats.org/drawingml/2006/table">
            <a:tbl>
              <a:tblPr/>
              <a:tblGrid>
                <a:gridCol w="2166938"/>
                <a:gridCol w="1433512"/>
                <a:gridCol w="1295400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matematike na prijemnom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Pošao/pao statistiku na 1. roku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0,96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0,46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0,73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0,73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25" name="Rectangle 81"/>
          <p:cNvSpPr>
            <a:spLocks noChangeArrowheads="1"/>
          </p:cNvSpPr>
          <p:nvPr/>
        </p:nvSpPr>
        <p:spPr bwMode="auto">
          <a:xfrm>
            <a:off x="6011863" y="1916113"/>
            <a:ext cx="29527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Prognoza je puno točnija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Prognozirani rezultati ne mogu biti van mogućeg raspona od 0 – 1 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Kod većine ispitanika je jasno vidljivo kojoj grupi pripadaju tj. jesu li njihovi prognozirani rezultati bliže 0 ili 1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Dva krivo prognozirana rezultata</a:t>
            </a:r>
          </a:p>
        </p:txBody>
      </p:sp>
      <p:sp>
        <p:nvSpPr>
          <p:cNvPr id="31833" name="Oval 89"/>
          <p:cNvSpPr>
            <a:spLocks noChangeArrowheads="1"/>
          </p:cNvSpPr>
          <p:nvPr/>
        </p:nvSpPr>
        <p:spPr bwMode="auto">
          <a:xfrm>
            <a:off x="4572000" y="4005263"/>
            <a:ext cx="792163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1834" name="Oval 90"/>
          <p:cNvSpPr>
            <a:spLocks noChangeArrowheads="1"/>
          </p:cNvSpPr>
          <p:nvPr/>
        </p:nvSpPr>
        <p:spPr bwMode="auto">
          <a:xfrm>
            <a:off x="4500563" y="3284538"/>
            <a:ext cx="792162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31835" name="Line 91"/>
          <p:cNvSpPr>
            <a:spLocks noChangeShapeType="1"/>
          </p:cNvSpPr>
          <p:nvPr/>
        </p:nvSpPr>
        <p:spPr bwMode="auto">
          <a:xfrm>
            <a:off x="5364163" y="3500438"/>
            <a:ext cx="1008062" cy="2449512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31836" name="Line 92"/>
          <p:cNvSpPr>
            <a:spLocks noChangeShapeType="1"/>
          </p:cNvSpPr>
          <p:nvPr/>
        </p:nvSpPr>
        <p:spPr bwMode="auto">
          <a:xfrm>
            <a:off x="5435600" y="4292600"/>
            <a:ext cx="865188" cy="16573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611188" y="393700"/>
          <a:ext cx="8137525" cy="6348413"/>
        </p:xfrm>
        <a:graphic>
          <a:graphicData uri="http://schemas.openxmlformats.org/presentationml/2006/ole">
            <p:oleObj spid="_x0000_s27653" name="Grafikon" r:id="rId3" imgW="9534525" imgH="74390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Izračun logističkih koeficijenata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400"/>
              <a:t>Matematički račun optimalne regresijske funkcije ponavlja se kroz iteracije dok se ne dobiju optimalni b – ponderi, odnosno situacija kada model maksimalno odgovara podacima.</a:t>
            </a:r>
          </a:p>
          <a:p>
            <a:pPr>
              <a:lnSpc>
                <a:spcPct val="80000"/>
              </a:lnSpc>
            </a:pPr>
            <a:r>
              <a:rPr lang="hr-HR" sz="2400"/>
              <a:t>Umjesto minimalnih rezidualnih odstupanja (min </a:t>
            </a:r>
            <a:r>
              <a:rPr lang="hr-HR" sz="2400">
                <a:cs typeface="Arial" charset="0"/>
              </a:rPr>
              <a:t>∑(</a:t>
            </a:r>
            <a:r>
              <a:rPr lang="hr-HR" sz="2400"/>
              <a:t>Y-Y</a:t>
            </a:r>
            <a:r>
              <a:rPr lang="hr-HR" sz="2400" baseline="30000"/>
              <a:t>’</a:t>
            </a:r>
            <a:r>
              <a:rPr lang="hr-HR" sz="2400"/>
              <a:t>)</a:t>
            </a:r>
            <a:r>
              <a:rPr lang="hr-HR" sz="2400" baseline="30000"/>
              <a:t>2</a:t>
            </a:r>
            <a:r>
              <a:rPr lang="hr-HR" sz="2400"/>
              <a:t>) računa se tzv. “Likelihood value”</a:t>
            </a:r>
          </a:p>
          <a:p>
            <a:pPr>
              <a:lnSpc>
                <a:spcPct val="80000"/>
              </a:lnSpc>
            </a:pPr>
            <a:r>
              <a:rPr lang="hr-HR" sz="2400"/>
              <a:t>Likelihood value je vjerojatnost da na osnovi prediktora prognoziramo kriterij. Ako je LV=1 prognoza je potpuno točna, ako je LV=0 ništa ne možemo prognozirati.</a:t>
            </a:r>
          </a:p>
          <a:p>
            <a:pPr>
              <a:lnSpc>
                <a:spcPct val="80000"/>
              </a:lnSpc>
            </a:pPr>
            <a:r>
              <a:rPr lang="hr-HR" sz="2400"/>
              <a:t>Točan matematički parametar koji se odnosi na Likelihood value je u SPSS-u je  -2xlog Likelihood value (-2LL) </a:t>
            </a:r>
          </a:p>
          <a:p>
            <a:pPr>
              <a:lnSpc>
                <a:spcPct val="80000"/>
              </a:lnSpc>
            </a:pPr>
            <a:r>
              <a:rPr lang="hr-HR" sz="2400"/>
              <a:t>Što je -2LL manji predikcija je bolja, odnosno prognozirani podaci bolje odgovaraju originalnim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Grp="1" noChangeAspect="1"/>
          </p:cNvGraphicFramePr>
          <p:nvPr>
            <p:ph type="body" sz="half" idx="1"/>
          </p:nvPr>
        </p:nvGraphicFramePr>
        <p:xfrm>
          <a:off x="755650" y="836613"/>
          <a:ext cx="6480175" cy="1181100"/>
        </p:xfrm>
        <a:graphic>
          <a:graphicData uri="http://schemas.openxmlformats.org/presentationml/2006/ole">
            <p:oleObj spid="_x0000_s33800" name="Equation" r:id="rId3" imgW="1879600" imgH="431800" progId="">
              <p:embed/>
            </p:oleObj>
          </a:graphicData>
        </a:graphic>
      </p:graphicFrame>
      <p:sp>
        <p:nvSpPr>
          <p:cNvPr id="337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11188" y="2420938"/>
            <a:ext cx="8281987" cy="38877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000"/>
              <a:t>Kada bi prognoza bila idealna -2LLmodel bi bio 0, prognozirani rezultati bi odgovarali originalnima i navedeni omjer bi iznosio 1.</a:t>
            </a:r>
          </a:p>
          <a:p>
            <a:pPr>
              <a:lnSpc>
                <a:spcPct val="90000"/>
              </a:lnSpc>
            </a:pPr>
            <a:r>
              <a:rPr lang="hr-HR" sz="2000"/>
              <a:t>Konkretan izračun R</a:t>
            </a:r>
            <a:r>
              <a:rPr lang="hr-HR" sz="2000" baseline="30000"/>
              <a:t>2</a:t>
            </a:r>
            <a:r>
              <a:rPr lang="hr-HR" sz="2000"/>
              <a:t> u SPSS-u daju Cox i Snell </a:t>
            </a:r>
          </a:p>
          <a:p>
            <a:pPr>
              <a:lnSpc>
                <a:spcPct val="90000"/>
              </a:lnSpc>
            </a:pPr>
            <a:endParaRPr lang="hr-HR" sz="2000"/>
          </a:p>
          <a:p>
            <a:pPr>
              <a:lnSpc>
                <a:spcPct val="90000"/>
              </a:lnSpc>
            </a:pPr>
            <a:endParaRPr lang="hr-HR" sz="2000"/>
          </a:p>
          <a:p>
            <a:pPr>
              <a:lnSpc>
                <a:spcPct val="90000"/>
              </a:lnSpc>
            </a:pPr>
            <a:endParaRPr lang="hr-HR" sz="2000"/>
          </a:p>
          <a:p>
            <a:pPr>
              <a:lnSpc>
                <a:spcPct val="90000"/>
              </a:lnSpc>
            </a:pPr>
            <a:r>
              <a:rPr lang="hr-HR" sz="2000"/>
              <a:t>Model L2 je vrijednost </a:t>
            </a:r>
            <a:r>
              <a:rPr lang="el-GR" sz="2000">
                <a:cs typeface="Arial" charset="0"/>
              </a:rPr>
              <a:t>χ</a:t>
            </a:r>
            <a:r>
              <a:rPr lang="hr-HR" sz="2000" baseline="30000">
                <a:cs typeface="Arial" charset="0"/>
              </a:rPr>
              <a:t>2</a:t>
            </a:r>
            <a:r>
              <a:rPr lang="hr-HR" sz="2000">
                <a:cs typeface="Arial" charset="0"/>
              </a:rPr>
              <a:t> koji se veže uz ono što je objašnjeno modelom</a:t>
            </a:r>
            <a:endParaRPr lang="hr-HR" sz="2000"/>
          </a:p>
          <a:p>
            <a:pPr>
              <a:lnSpc>
                <a:spcPct val="90000"/>
              </a:lnSpc>
            </a:pPr>
            <a:r>
              <a:rPr lang="hr-HR" sz="2000"/>
              <a:t>Značajnost dobivenog R</a:t>
            </a:r>
            <a:r>
              <a:rPr lang="hr-HR" sz="2000" baseline="30000"/>
              <a:t>2</a:t>
            </a:r>
            <a:r>
              <a:rPr lang="hr-HR" sz="2000"/>
              <a:t> testira se </a:t>
            </a:r>
            <a:r>
              <a:rPr lang="el-GR" sz="2000">
                <a:cs typeface="Arial" charset="0"/>
              </a:rPr>
              <a:t>χ</a:t>
            </a:r>
            <a:r>
              <a:rPr lang="hr-HR" sz="2000" baseline="30000">
                <a:cs typeface="Arial" charset="0"/>
              </a:rPr>
              <a:t>2</a:t>
            </a:r>
            <a:r>
              <a:rPr lang="hr-HR" sz="2000">
                <a:cs typeface="Arial" charset="0"/>
              </a:rPr>
              <a:t> testom</a:t>
            </a:r>
          </a:p>
          <a:p>
            <a:pPr>
              <a:lnSpc>
                <a:spcPct val="90000"/>
              </a:lnSpc>
            </a:pPr>
            <a:r>
              <a:rPr lang="el-GR" sz="2000">
                <a:cs typeface="Arial" charset="0"/>
              </a:rPr>
              <a:t>χ</a:t>
            </a:r>
            <a:r>
              <a:rPr lang="hr-HR" sz="2000" baseline="30000">
                <a:cs typeface="Arial" charset="0"/>
              </a:rPr>
              <a:t>2</a:t>
            </a:r>
            <a:r>
              <a:rPr lang="hr-HR" sz="2000">
                <a:cs typeface="Arial" charset="0"/>
              </a:rPr>
              <a:t> testom se testira kolika je korisnost prediktora tj. logističke regresije u odnosu na slučajno raspoređivanje u kategorije kriterijske varijable </a:t>
            </a:r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684213" y="3644900"/>
          <a:ext cx="7200900" cy="669925"/>
        </p:xfrm>
        <a:graphic>
          <a:graphicData uri="http://schemas.openxmlformats.org/presentationml/2006/ole">
            <p:oleObj spid="_x0000_s33801" name="Equation" r:id="rId4" imgW="2730500" imgH="254000" progId="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Značenje b - pondera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509000" cy="49260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400"/>
              <a:t>Kao i u “običnoj” regresiji b-ponderi su nestandardizirani koeficijenti i ovise o metrici prediktorske varijable na koju se odnose</a:t>
            </a:r>
          </a:p>
          <a:p>
            <a:pPr>
              <a:lnSpc>
                <a:spcPct val="80000"/>
              </a:lnSpc>
            </a:pPr>
            <a:r>
              <a:rPr lang="hr-HR" sz="2400"/>
              <a:t>Beta ponderi u logističkoj regresiji se ne izračunavaju (narušena normalnost distribucije kriterija)</a:t>
            </a:r>
          </a:p>
          <a:p>
            <a:pPr>
              <a:lnSpc>
                <a:spcPct val="80000"/>
              </a:lnSpc>
            </a:pPr>
            <a:r>
              <a:rPr lang="hr-HR" sz="2400"/>
              <a:t>Značajnost b-pondera testira se Wald-ovim testom koji se bazira na </a:t>
            </a:r>
            <a:r>
              <a:rPr lang="el-GR" sz="2400">
                <a:cs typeface="Arial" charset="0"/>
              </a:rPr>
              <a:t>χ</a:t>
            </a:r>
            <a:r>
              <a:rPr lang="hr-HR" sz="2400" baseline="30000">
                <a:cs typeface="Arial" charset="0"/>
              </a:rPr>
              <a:t>2</a:t>
            </a:r>
            <a:r>
              <a:rPr lang="hr-HR" sz="2400">
                <a:cs typeface="Arial" charset="0"/>
              </a:rPr>
              <a:t> distribuciji (kao i kod t-testa b se dijeli sa pripadajućom pogreškom)</a:t>
            </a:r>
          </a:p>
          <a:p>
            <a:pPr>
              <a:lnSpc>
                <a:spcPct val="80000"/>
              </a:lnSpc>
            </a:pPr>
            <a:r>
              <a:rPr lang="hr-HR" sz="2400"/>
              <a:t>Veličina Wald-ovog testa i p ukazuju na korisnost pojedinog prediktora u predikciji kriterija</a:t>
            </a:r>
          </a:p>
          <a:p>
            <a:pPr>
              <a:lnSpc>
                <a:spcPct val="80000"/>
              </a:lnSpc>
            </a:pPr>
            <a:r>
              <a:rPr lang="hr-HR" sz="2400"/>
              <a:t>Konkretna veličina b pondera, kada bi se izračunalo e</a:t>
            </a:r>
            <a:r>
              <a:rPr lang="hr-HR" sz="2400" baseline="30000"/>
              <a:t>b</a:t>
            </a:r>
            <a:r>
              <a:rPr lang="hr-HR" sz="2400"/>
              <a:t> ukazuje za koliko se povećava vjerojatnost pripadanja grupi 1 u kriteriju, ako se prediktorska varijabla promjeni za 1. Ukoliko je e</a:t>
            </a:r>
            <a:r>
              <a:rPr lang="hr-HR" sz="2400" baseline="30000"/>
              <a:t>b</a:t>
            </a:r>
            <a:r>
              <a:rPr lang="hr-HR" sz="2400"/>
              <a:t> (u SPSS Exp(b)) veći od jedan vjerojatnost raste, ako je 1 ne mijenja se, a ukoliko je manja od jedan pada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Statistički parametri iz SPSS-a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6084888" y="1598613"/>
            <a:ext cx="2879725" cy="4854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l-GR" sz="2400">
                <a:cs typeface="Arial" charset="0"/>
              </a:rPr>
              <a:t>χ</a:t>
            </a:r>
            <a:r>
              <a:rPr lang="hr-HR" sz="2400" baseline="30000">
                <a:cs typeface="Arial" charset="0"/>
              </a:rPr>
              <a:t>2</a:t>
            </a:r>
            <a:r>
              <a:rPr lang="hr-HR" sz="2400">
                <a:cs typeface="Arial" charset="0"/>
              </a:rPr>
              <a:t> </a:t>
            </a:r>
            <a:r>
              <a:rPr lang="hr-HR" sz="2000"/>
              <a:t>kvadrat test ukazuje na značajnost predikcije</a:t>
            </a:r>
          </a:p>
          <a:p>
            <a:pPr>
              <a:lnSpc>
                <a:spcPct val="90000"/>
              </a:lnSpc>
            </a:pPr>
            <a:r>
              <a:rPr lang="hr-HR" sz="2000"/>
              <a:t>Cox i Snell je procjena R</a:t>
            </a:r>
            <a:r>
              <a:rPr lang="hr-HR" sz="2000" baseline="30000"/>
              <a:t>2</a:t>
            </a:r>
            <a:r>
              <a:rPr lang="hr-HR" sz="2000"/>
              <a:t> preko logaritamske funkcije</a:t>
            </a:r>
          </a:p>
          <a:p>
            <a:pPr>
              <a:lnSpc>
                <a:spcPct val="90000"/>
              </a:lnSpc>
            </a:pPr>
            <a:r>
              <a:rPr lang="hr-HR" sz="2000"/>
              <a:t>Negelkerk je dao korekciju kako bi R</a:t>
            </a:r>
            <a:r>
              <a:rPr lang="hr-HR" sz="2000" baseline="30000"/>
              <a:t>2</a:t>
            </a:r>
            <a:r>
              <a:rPr lang="hr-HR" sz="2000"/>
              <a:t> mogao poprimiti vrijednosti od 0-1 i biti usporediv s linearnim R</a:t>
            </a:r>
            <a:r>
              <a:rPr lang="hr-HR" sz="2000" baseline="30000"/>
              <a:t>2</a:t>
            </a:r>
            <a:r>
              <a:rPr lang="hr-HR" sz="2000"/>
              <a:t> 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860800"/>
            <a:ext cx="576103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58324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1042988" y="5805488"/>
            <a:ext cx="49784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hr-HR"/>
              <a:t>Cox&amp;Snell R</a:t>
            </a:r>
            <a:r>
              <a:rPr lang="hr-HR" baseline="30000"/>
              <a:t>2</a:t>
            </a:r>
            <a:r>
              <a:rPr lang="hr-HR"/>
              <a:t> = 1 – exp(-Model L2/N)</a:t>
            </a:r>
          </a:p>
          <a:p>
            <a:r>
              <a:rPr lang="hr-HR"/>
              <a:t>= 1 – exp(-8,745/10) = 1 – exp(-,8745) </a:t>
            </a:r>
          </a:p>
          <a:p>
            <a:r>
              <a:rPr lang="hr-HR"/>
              <a:t>= 1 - ,417 = ,583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Statistički parametri iz SPSS-a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628775"/>
            <a:ext cx="8713788" cy="184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8313" y="3933825"/>
            <a:ext cx="8213725" cy="2162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400"/>
              <a:t>Waldov test ukazuje na neznačajnost testa  matematike kao prediktora, ali isključivo zbog malog N. </a:t>
            </a:r>
          </a:p>
          <a:p>
            <a:pPr>
              <a:lnSpc>
                <a:spcPct val="90000"/>
              </a:lnSpc>
            </a:pPr>
            <a:r>
              <a:rPr lang="hr-HR" sz="2400"/>
              <a:t>B i Exp(B) ukazuju na smjer promjene vjerojatnosti u prognoziranom kriteriju s porastom ocjene iz matematike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28" name="Rectangle 8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Tablica uspješnosti prognoze kod logističke regresije (naš primjer)</a:t>
            </a:r>
          </a:p>
        </p:txBody>
      </p:sp>
      <p:graphicFrame>
        <p:nvGraphicFramePr>
          <p:cNvPr id="35930" name="Group 90"/>
          <p:cNvGraphicFramePr>
            <a:graphicFrameLocks noGrp="1"/>
          </p:cNvGraphicFramePr>
          <p:nvPr>
            <p:ph idx="4294967295"/>
          </p:nvPr>
        </p:nvGraphicFramePr>
        <p:xfrm>
          <a:off x="395288" y="2276475"/>
          <a:ext cx="8243887" cy="3341497"/>
        </p:xfrm>
        <a:graphic>
          <a:graphicData uri="http://schemas.openxmlformats.org/drawingml/2006/table">
            <a:tbl>
              <a:tblPr/>
              <a:tblGrid>
                <a:gridCol w="1649412"/>
                <a:gridCol w="1646238"/>
                <a:gridCol w="1649412"/>
                <a:gridCol w="1649413"/>
                <a:gridCol w="1649412"/>
              </a:tblGrid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Prognozirana pripadnost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točnih prognoza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Početna pripadnost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27" name="Text Box 87"/>
          <p:cNvSpPr txBox="1">
            <a:spLocks noChangeArrowheads="1"/>
          </p:cNvSpPr>
          <p:nvPr/>
        </p:nvSpPr>
        <p:spPr bwMode="auto">
          <a:xfrm>
            <a:off x="827088" y="5876925"/>
            <a:ext cx="799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Ukupna točnost prognoze ove logističke regresije je 80%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Prognozirani rezultati u binarnom kriteriju na osnovi dva prediktora</a:t>
            </a:r>
          </a:p>
        </p:txBody>
      </p:sp>
      <p:graphicFrame>
        <p:nvGraphicFramePr>
          <p:cNvPr id="40052" name="Group 116"/>
          <p:cNvGraphicFramePr>
            <a:graphicFrameLocks noGrp="1"/>
          </p:cNvGraphicFramePr>
          <p:nvPr/>
        </p:nvGraphicFramePr>
        <p:xfrm>
          <a:off x="179388" y="1916113"/>
          <a:ext cx="6473825" cy="4663440"/>
        </p:xfrm>
        <a:graphic>
          <a:graphicData uri="http://schemas.openxmlformats.org/drawingml/2006/table">
            <a:tbl>
              <a:tblPr/>
              <a:tblGrid>
                <a:gridCol w="1871662"/>
                <a:gridCol w="1873250"/>
                <a:gridCol w="1433513"/>
                <a:gridCol w="1295400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matematike na prijemnom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psihologije na prijemnom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Pošao/pao statistiku na 1. roku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0,89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0,69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0,75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0,64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013" name="Rectangle 77"/>
          <p:cNvSpPr>
            <a:spLocks noChangeArrowheads="1"/>
          </p:cNvSpPr>
          <p:nvPr/>
        </p:nvSpPr>
        <p:spPr bwMode="auto">
          <a:xfrm>
            <a:off x="7092950" y="1916113"/>
            <a:ext cx="1871663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Prognoza na osnovi dva prediktora je malo točnija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Samo jedan krivo prognozirani rezultat</a:t>
            </a:r>
          </a:p>
        </p:txBody>
      </p:sp>
      <p:sp>
        <p:nvSpPr>
          <p:cNvPr id="40053" name="Oval 117"/>
          <p:cNvSpPr>
            <a:spLocks noChangeArrowheads="1"/>
          </p:cNvSpPr>
          <p:nvPr/>
        </p:nvSpPr>
        <p:spPr bwMode="auto">
          <a:xfrm>
            <a:off x="5940425" y="4005263"/>
            <a:ext cx="792163" cy="431800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40054" name="Line 118"/>
          <p:cNvSpPr>
            <a:spLocks noChangeShapeType="1"/>
          </p:cNvSpPr>
          <p:nvPr/>
        </p:nvSpPr>
        <p:spPr bwMode="auto">
          <a:xfrm>
            <a:off x="6804025" y="4221163"/>
            <a:ext cx="576263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Statistički parametri i SPSS-a – dva prediktora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365625"/>
            <a:ext cx="546417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066925"/>
            <a:ext cx="5616575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6084888" y="1598613"/>
            <a:ext cx="287972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el-GR" sz="2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χ</a:t>
            </a:r>
            <a:r>
              <a:rPr lang="hr-HR" sz="2000" baseline="30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</a:t>
            </a: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kvadrat test ukazuje model s dva prediktora nije značajan iako je </a:t>
            </a:r>
            <a:r>
              <a:rPr lang="el-GR" sz="2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χ</a:t>
            </a:r>
            <a:r>
              <a:rPr lang="hr-HR" sz="2000" baseline="30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2</a:t>
            </a: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kvadrat veći i -2LL manji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Cox i Snell R</a:t>
            </a:r>
            <a:r>
              <a:rPr lang="hr-HR" sz="20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je također nešto malo veći nego li kod prvog primjera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Model u ovom slučaju nije značajan zbog povećanja broja prediktora, s 1 na 2, dok se prognoza tek neznatno poboljšala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Logistička regresija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800"/>
              <a:t>Upotreba:</a:t>
            </a:r>
          </a:p>
          <a:p>
            <a:pPr lvl="1"/>
            <a:r>
              <a:rPr lang="hr-HR" sz="2400"/>
              <a:t>Situacija kada je kriterijska varijabla binarna (dihotomna) tj. postoje samo dva moguća ishoda.</a:t>
            </a:r>
          </a:p>
          <a:p>
            <a:pPr lvl="1"/>
            <a:r>
              <a:rPr lang="hr-HR" sz="2400"/>
              <a:t>Npr. prošao ili pao na ispitu, izašao na izbore ili ne, ima simptome neke bolesti ili nema</a:t>
            </a:r>
          </a:p>
          <a:p>
            <a:pPr lvl="1"/>
            <a:r>
              <a:rPr lang="hr-HR" sz="2400"/>
              <a:t>Na osnovi prediktorskih varijabli želimo predvidjeti ishod u kriteriju, odnosno kolika je vjerojatnost da ispitanik pripada jednoj ili drugoj grupi</a:t>
            </a:r>
          </a:p>
          <a:p>
            <a:pPr lvl="1"/>
            <a:r>
              <a:rPr lang="hr-HR" sz="2400"/>
              <a:t>Naziv “Logistička” regresija jer se prognozirani kriterij dobiva logaritamskom funkcijom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Statistički parametri iz SPSS-a – dva prediktora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3933825"/>
            <a:ext cx="8280400" cy="2590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400"/>
              <a:t>Waldov test ukazuje na neznačajnost testa  matematike kao prediktora, ali isključivo zbog malog N. Psihologija je lošiji prediktor od matematike i vjerojatno bi bio neznačajan i kod većeg N.</a:t>
            </a:r>
          </a:p>
          <a:p>
            <a:pPr>
              <a:lnSpc>
                <a:spcPct val="80000"/>
              </a:lnSpc>
            </a:pPr>
            <a:r>
              <a:rPr lang="hr-HR" sz="2400"/>
              <a:t>B i Exp(B) ukazuju na smjer promjene vjerojatnosti u prognoziranom kriteriju s porastom ocjene iz matematike</a:t>
            </a:r>
          </a:p>
          <a:p>
            <a:pPr>
              <a:lnSpc>
                <a:spcPct val="80000"/>
              </a:lnSpc>
            </a:pPr>
            <a:r>
              <a:rPr lang="hr-HR" sz="2400"/>
              <a:t>Ukoliko interval Exp(B) uz 95% sigurnosti uključuje 1 taj B (prediktor) nije značajan</a:t>
            </a: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773238"/>
            <a:ext cx="8640763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3050"/>
            <a:ext cx="8856662" cy="1143000"/>
          </a:xfrm>
        </p:spPr>
        <p:txBody>
          <a:bodyPr/>
          <a:lstStyle/>
          <a:p>
            <a:r>
              <a:rPr lang="hr-HR" sz="3600"/>
              <a:t>Tablica uspješnosti prognoze kod logističke regresije (primjer 2 prediktora)</a:t>
            </a:r>
          </a:p>
        </p:txBody>
      </p:sp>
      <p:graphicFrame>
        <p:nvGraphicFramePr>
          <p:cNvPr id="43011" name="Group 3"/>
          <p:cNvGraphicFramePr>
            <a:graphicFrameLocks noGrp="1"/>
          </p:cNvGraphicFramePr>
          <p:nvPr>
            <p:ph idx="4294967295"/>
          </p:nvPr>
        </p:nvGraphicFramePr>
        <p:xfrm>
          <a:off x="395288" y="2276475"/>
          <a:ext cx="8243887" cy="3341497"/>
        </p:xfrm>
        <a:graphic>
          <a:graphicData uri="http://schemas.openxmlformats.org/drawingml/2006/table">
            <a:tbl>
              <a:tblPr/>
              <a:tblGrid>
                <a:gridCol w="1649412"/>
                <a:gridCol w="1646238"/>
                <a:gridCol w="1649412"/>
                <a:gridCol w="1649413"/>
                <a:gridCol w="1649412"/>
              </a:tblGrid>
              <a:tr h="787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Prognozirana pripadnost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% točnih prognoza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Početna pripadnost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046" name="Text Box 38"/>
          <p:cNvSpPr txBox="1">
            <a:spLocks noChangeArrowheads="1"/>
          </p:cNvSpPr>
          <p:nvPr/>
        </p:nvSpPr>
        <p:spPr bwMode="auto">
          <a:xfrm>
            <a:off x="827088" y="5876925"/>
            <a:ext cx="7993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Ukupna točnost prognoze ove logističke regresije je 90%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Domaća zadaća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400"/>
              <a:t>U literaturi iz područja psihologije pronaći jedan istraživački rad u kojem je primijenjena logistička regresija. Obavezno zadaći priložiti kopiju rada.</a:t>
            </a:r>
          </a:p>
          <a:p>
            <a:pPr>
              <a:lnSpc>
                <a:spcPct val="80000"/>
              </a:lnSpc>
            </a:pPr>
            <a:r>
              <a:rPr lang="hr-HR" sz="2400"/>
              <a:t>U zadaći napisati sažetak rada iz statističke perspektive. Treba navesti: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Koliko je ispitanika sudjelovalo i njihove osobine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Koje su varijable bile prediktorske, a koja kriterijska – navesti varijable, skale mjerenja, raspone i smjer.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Kolika je uspješnost prognoze (R</a:t>
            </a:r>
            <a:r>
              <a:rPr lang="hr-HR" sz="2000" baseline="30000"/>
              <a:t>2 </a:t>
            </a:r>
            <a:r>
              <a:rPr lang="hr-HR" sz="2000"/>
              <a:t>najbolje Naglekirke, ali može i neki drugi</a:t>
            </a:r>
            <a:r>
              <a:rPr lang="hr-HR" sz="2000" baseline="30000"/>
              <a:t>2</a:t>
            </a:r>
            <a:r>
              <a:rPr lang="hr-HR" sz="2000"/>
              <a:t> ili čak i -2LL)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Je li se prognoza pokazala značajnom (X</a:t>
            </a:r>
            <a:r>
              <a:rPr lang="hr-HR" sz="2000" baseline="30000"/>
              <a:t>2</a:t>
            </a:r>
            <a:r>
              <a:rPr lang="hr-HR" sz="2000"/>
              <a:t>-test)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Pokušati pronaći postotak uspješnih klasifikacija</a:t>
            </a:r>
          </a:p>
          <a:p>
            <a:pPr lvl="1">
              <a:lnSpc>
                <a:spcPct val="80000"/>
              </a:lnSpc>
            </a:pPr>
            <a:r>
              <a:rPr lang="hr-HR" sz="2000"/>
              <a:t>Koji su se prediktori pokazali značajnima u prognozi kriterija (navesti </a:t>
            </a:r>
            <a:r>
              <a:rPr lang="hr-HR" sz="2000">
                <a:cs typeface="Arial" charset="0"/>
              </a:rPr>
              <a:t>b i ako ima pripadajući test značajnosti za b - Wald)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Primjer – “obična” regresija</a:t>
            </a:r>
          </a:p>
        </p:txBody>
      </p:sp>
      <p:sp>
        <p:nvSpPr>
          <p:cNvPr id="20614" name="Rectangle 134"/>
          <p:cNvSpPr>
            <a:spLocks noGrp="1" noChangeArrowheads="1"/>
          </p:cNvSpPr>
          <p:nvPr>
            <p:ph type="body" sz="half" idx="2"/>
          </p:nvPr>
        </p:nvSpPr>
        <p:spPr>
          <a:xfrm>
            <a:off x="5580063" y="1484313"/>
            <a:ext cx="3240087" cy="4497387"/>
          </a:xfrm>
        </p:spPr>
        <p:txBody>
          <a:bodyPr/>
          <a:lstStyle/>
          <a:p>
            <a:r>
              <a:rPr lang="hr-HR" sz="2000">
                <a:effectLst/>
              </a:rPr>
              <a:t>Prognoza ocjene iz statistike na osnovi testa iz matematike je moguća</a:t>
            </a:r>
          </a:p>
          <a:p>
            <a:r>
              <a:rPr lang="hr-HR" sz="2000">
                <a:effectLst/>
              </a:rPr>
              <a:t>Y’ = a + bx</a:t>
            </a:r>
          </a:p>
          <a:p>
            <a:r>
              <a:rPr lang="hr-HR" sz="2000">
                <a:effectLst/>
              </a:rPr>
              <a:t>r = 0,89</a:t>
            </a:r>
          </a:p>
          <a:p>
            <a:r>
              <a:rPr lang="hr-HR" sz="2000">
                <a:effectLst/>
              </a:rPr>
              <a:t>R</a:t>
            </a:r>
            <a:r>
              <a:rPr lang="hr-HR" sz="2000" baseline="30000">
                <a:effectLst/>
              </a:rPr>
              <a:t>2</a:t>
            </a:r>
            <a:r>
              <a:rPr lang="hr-HR" sz="2000">
                <a:effectLst/>
              </a:rPr>
              <a:t> = 0,79</a:t>
            </a:r>
          </a:p>
          <a:p>
            <a:endParaRPr lang="hr-HR" sz="2000">
              <a:effectLst/>
            </a:endParaRPr>
          </a:p>
          <a:p>
            <a:r>
              <a:rPr lang="hr-HR" sz="2000">
                <a:effectLst/>
              </a:rPr>
              <a:t>Pogledajmo pravac prognoze</a:t>
            </a:r>
          </a:p>
        </p:txBody>
      </p:sp>
      <p:graphicFrame>
        <p:nvGraphicFramePr>
          <p:cNvPr id="20616" name="Group 136"/>
          <p:cNvGraphicFramePr>
            <a:graphicFrameLocks noGrp="1"/>
          </p:cNvGraphicFramePr>
          <p:nvPr/>
        </p:nvGraphicFramePr>
        <p:xfrm>
          <a:off x="395288" y="1628775"/>
          <a:ext cx="4176712" cy="4053840"/>
        </p:xfrm>
        <a:graphic>
          <a:graphicData uri="http://schemas.openxmlformats.org/drawingml/2006/table">
            <a:tbl>
              <a:tblPr/>
              <a:tblGrid>
                <a:gridCol w="2376487"/>
                <a:gridCol w="180022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matematike na prijemnom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Ocjena iz statistike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827088" y="506413"/>
          <a:ext cx="7561262" cy="5899150"/>
        </p:xfrm>
        <a:graphic>
          <a:graphicData uri="http://schemas.openxmlformats.org/presentationml/2006/ole">
            <p:oleObj spid="_x0000_s22533" name="Grafikon" r:id="rId3" imgW="9534525" imgH="74390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Primjer – podaci za logističku regresiju</a:t>
            </a:r>
          </a:p>
        </p:txBody>
      </p:sp>
      <p:graphicFrame>
        <p:nvGraphicFramePr>
          <p:cNvPr id="23600" name="Group 48"/>
          <p:cNvGraphicFramePr>
            <a:graphicFrameLocks noGrp="1"/>
          </p:cNvGraphicFramePr>
          <p:nvPr/>
        </p:nvGraphicFramePr>
        <p:xfrm>
          <a:off x="395288" y="1628775"/>
          <a:ext cx="4464050" cy="4358640"/>
        </p:xfrm>
        <a:graphic>
          <a:graphicData uri="http://schemas.openxmlformats.org/drawingml/2006/table">
            <a:tbl>
              <a:tblPr/>
              <a:tblGrid>
                <a:gridCol w="2555875"/>
                <a:gridCol w="1908175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matematike na prijemnom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Pošao/pao statistiku na 1. roku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5364163" y="1628775"/>
            <a:ext cx="3455987" cy="449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Što bi se desilo kada bi prognozirali dihotoman kriterij klasičnim regresijskim postupkom?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Y’ = a + bx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r (poin-biserijalni) = 0,79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R</a:t>
            </a:r>
            <a:r>
              <a:rPr lang="hr-HR" sz="2000" baseline="30000"/>
              <a:t>2</a:t>
            </a:r>
            <a:r>
              <a:rPr lang="hr-HR" sz="2000"/>
              <a:t> = 0,62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endParaRPr lang="hr-HR" sz="2000"/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Pogledajmo prognozirane rezultate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Prognozirani rezultati u binarnom kriteriju – “obična regresija”</a:t>
            </a:r>
          </a:p>
        </p:txBody>
      </p:sp>
      <p:graphicFrame>
        <p:nvGraphicFramePr>
          <p:cNvPr id="24705" name="Group 129"/>
          <p:cNvGraphicFramePr>
            <a:graphicFrameLocks noGrp="1"/>
          </p:cNvGraphicFramePr>
          <p:nvPr/>
        </p:nvGraphicFramePr>
        <p:xfrm>
          <a:off x="323850" y="1916113"/>
          <a:ext cx="4895850" cy="4663440"/>
        </p:xfrm>
        <a:graphic>
          <a:graphicData uri="http://schemas.openxmlformats.org/drawingml/2006/table">
            <a:tbl>
              <a:tblPr/>
              <a:tblGrid>
                <a:gridCol w="2166938"/>
                <a:gridCol w="1433512"/>
                <a:gridCol w="1295400"/>
              </a:tblGrid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Test iz matematike na prijemnom</a:t>
                      </a:r>
                      <a:endParaRPr kumimoji="0" lang="hr-HR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Pošao/pao statistiku na 1. roku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0,8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-0,1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0,0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700" name="Oval 124"/>
          <p:cNvSpPr>
            <a:spLocks noChangeArrowheads="1"/>
          </p:cNvSpPr>
          <p:nvPr/>
        </p:nvSpPr>
        <p:spPr bwMode="auto">
          <a:xfrm>
            <a:off x="4500563" y="5013325"/>
            <a:ext cx="865187" cy="50323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24701" name="Oval 125"/>
          <p:cNvSpPr>
            <a:spLocks noChangeArrowheads="1"/>
          </p:cNvSpPr>
          <p:nvPr/>
        </p:nvSpPr>
        <p:spPr bwMode="auto">
          <a:xfrm>
            <a:off x="4572000" y="4365625"/>
            <a:ext cx="720725" cy="503238"/>
          </a:xfrm>
          <a:prstGeom prst="ellipse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24702" name="Line 126"/>
          <p:cNvSpPr>
            <a:spLocks noChangeShapeType="1"/>
          </p:cNvSpPr>
          <p:nvPr/>
        </p:nvSpPr>
        <p:spPr bwMode="auto">
          <a:xfrm flipV="1">
            <a:off x="5364163" y="2997200"/>
            <a:ext cx="107950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24703" name="Line 127"/>
          <p:cNvSpPr>
            <a:spLocks noChangeShapeType="1"/>
          </p:cNvSpPr>
          <p:nvPr/>
        </p:nvSpPr>
        <p:spPr bwMode="auto">
          <a:xfrm flipV="1">
            <a:off x="5364163" y="3141663"/>
            <a:ext cx="1079500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24704" name="Rectangle 128"/>
          <p:cNvSpPr>
            <a:spLocks noChangeArrowheads="1"/>
          </p:cNvSpPr>
          <p:nvPr/>
        </p:nvSpPr>
        <p:spPr bwMode="auto">
          <a:xfrm>
            <a:off x="6156325" y="1916113"/>
            <a:ext cx="26638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Problemi!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Prognozirani rezultati mogu biti van mogućeg raspona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Relativno velika pogreška prognoze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115000"/>
              <a:buFont typeface="Wingdings" pitchFamily="2" charset="2"/>
              <a:buChar char="§"/>
            </a:pPr>
            <a:r>
              <a:rPr lang="hr-HR" sz="2000"/>
              <a:t>Pogledajmo grafički prikaz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755650" y="450850"/>
          <a:ext cx="7848600" cy="6122988"/>
        </p:xfrm>
        <a:graphic>
          <a:graphicData uri="http://schemas.openxmlformats.org/presentationml/2006/ole">
            <p:oleObj spid="_x0000_s25605" name="Grafikon" r:id="rId3" imgW="9534525" imgH="7439025" progId="Excel.Sheet.8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Logistička regresija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Rješenje logističke regresije je sigmoidna krivulja koja bolje odgovara stvarnim podacima</a:t>
            </a:r>
          </a:p>
          <a:p>
            <a:r>
              <a:rPr lang="hr-HR"/>
              <a:t>Vrijednosti Y’ ne mogu poprimiti vrijednosti van mogućeg raspona od 0 do 1.</a:t>
            </a:r>
          </a:p>
          <a:p>
            <a:r>
              <a:rPr lang="hr-HR"/>
              <a:t>Pogreška prognoze je manja.</a:t>
            </a:r>
          </a:p>
          <a:p>
            <a:endParaRPr lang="hr-H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Matematička funkcija u računu logističke regresija</a:t>
            </a:r>
          </a:p>
        </p:txBody>
      </p:sp>
      <p:graphicFrame>
        <p:nvGraphicFramePr>
          <p:cNvPr id="29700" name="Object 4" descr="y = \frac{1}{1+e^{-f(X)}}"/>
          <p:cNvGraphicFramePr>
            <a:graphicFrameLocks noGrp="1" noChangeAspect="1"/>
          </p:cNvGraphicFramePr>
          <p:nvPr>
            <p:ph type="body" idx="1"/>
          </p:nvPr>
        </p:nvGraphicFramePr>
        <p:xfrm>
          <a:off x="971550" y="2276475"/>
          <a:ext cx="2376488" cy="1036638"/>
        </p:xfrm>
        <a:graphic>
          <a:graphicData uri="http://schemas.openxmlformats.org/presentationml/2006/ole">
            <p:oleObj spid="_x0000_s29708" name="Equation" r:id="rId3" imgW="901309" imgH="393529" progId="">
              <p:embed/>
            </p:oleObj>
          </a:graphicData>
        </a:graphic>
      </p:graphicFrame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11188" y="1773238"/>
            <a:ext cx="4681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Predviđeni rezultat u kriteriju Y je: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39750" y="3573463"/>
            <a:ext cx="7705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 dirty="0" smtClean="0"/>
              <a:t>Odnosno, </a:t>
            </a:r>
            <a:r>
              <a:rPr lang="hr-HR" sz="2000" dirty="0"/>
              <a:t>predviđena vjerojatnost pripadanja grupi 1 za ispitanika </a:t>
            </a:r>
            <a:r>
              <a:rPr lang="hr-HR" sz="2000" i="1" dirty="0"/>
              <a:t>i</a:t>
            </a:r>
            <a:r>
              <a:rPr lang="hr-HR" sz="2000" dirty="0"/>
              <a:t> u kriteriju na osnovi </a:t>
            </a:r>
            <a:r>
              <a:rPr lang="hr-HR" sz="2000" i="1" dirty="0"/>
              <a:t>k</a:t>
            </a:r>
            <a:r>
              <a:rPr lang="hr-HR" sz="2000" dirty="0"/>
              <a:t> prediktora je:</a:t>
            </a:r>
          </a:p>
        </p:txBody>
      </p:sp>
      <p:graphicFrame>
        <p:nvGraphicFramePr>
          <p:cNvPr id="29705" name="Object 9"/>
          <p:cNvGraphicFramePr>
            <a:graphicFrameLocks noChangeAspect="1"/>
          </p:cNvGraphicFramePr>
          <p:nvPr/>
        </p:nvGraphicFramePr>
        <p:xfrm>
          <a:off x="971550" y="4365625"/>
          <a:ext cx="4968875" cy="1158875"/>
        </p:xfrm>
        <a:graphic>
          <a:graphicData uri="http://schemas.openxmlformats.org/presentationml/2006/ole">
            <p:oleObj spid="_x0000_s29709" name="Equation" r:id="rId4" imgW="1688367" imgH="393529" progId="">
              <p:embed/>
            </p:oleObj>
          </a:graphicData>
        </a:graphic>
      </p:graphicFrame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6405563" y="4868863"/>
            <a:ext cx="1911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Ili u formi vjerojatnosti:</a:t>
            </a:r>
          </a:p>
        </p:txBody>
      </p:sp>
      <p:graphicFrame>
        <p:nvGraphicFramePr>
          <p:cNvPr id="29707" name="Object 11"/>
          <p:cNvGraphicFramePr>
            <a:graphicFrameLocks noChangeAspect="1"/>
          </p:cNvGraphicFramePr>
          <p:nvPr/>
        </p:nvGraphicFramePr>
        <p:xfrm>
          <a:off x="684213" y="5651500"/>
          <a:ext cx="5256212" cy="1206500"/>
        </p:xfrm>
        <a:graphic>
          <a:graphicData uri="http://schemas.openxmlformats.org/presentationml/2006/ole">
            <p:oleObj spid="_x0000_s29710" name="Equation" r:id="rId5" imgW="1714500" imgH="393700" progId="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573</TotalTime>
  <Words>1281</Words>
  <Application>Microsoft Office PowerPoint</Application>
  <PresentationFormat>Prikaz na zaslonu (4:3)</PresentationFormat>
  <Paragraphs>274</Paragraphs>
  <Slides>22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2</vt:i4>
      </vt:variant>
      <vt:variant>
        <vt:lpstr>Naslovi slajdova</vt:lpstr>
      </vt:variant>
      <vt:variant>
        <vt:i4>22</vt:i4>
      </vt:variant>
    </vt:vector>
  </HeadingPairs>
  <TitlesOfParts>
    <vt:vector size="25" baseType="lpstr">
      <vt:lpstr>Fading Grid</vt:lpstr>
      <vt:lpstr>Grafikon</vt:lpstr>
      <vt:lpstr>Equation</vt:lpstr>
      <vt:lpstr>Logistička regresija</vt:lpstr>
      <vt:lpstr>Logistička regresija</vt:lpstr>
      <vt:lpstr>Primjer – “obična” regresija</vt:lpstr>
      <vt:lpstr>Slajd 4</vt:lpstr>
      <vt:lpstr>Primjer – podaci za logističku regresiju</vt:lpstr>
      <vt:lpstr>Prognozirani rezultati u binarnom kriteriju – “obična regresija”</vt:lpstr>
      <vt:lpstr>Slajd 7</vt:lpstr>
      <vt:lpstr>Logistička regresija</vt:lpstr>
      <vt:lpstr>Matematička funkcija u računu logističke regresija</vt:lpstr>
      <vt:lpstr>Prognozirani rezultati u binarnom kriteriju – Logistička regresija</vt:lpstr>
      <vt:lpstr>Slajd 11</vt:lpstr>
      <vt:lpstr>Izračun logističkih koeficijenata</vt:lpstr>
      <vt:lpstr>Slajd 13</vt:lpstr>
      <vt:lpstr>Značenje b - pondera</vt:lpstr>
      <vt:lpstr>Statistički parametri iz SPSS-a</vt:lpstr>
      <vt:lpstr>Statistički parametri iz SPSS-a</vt:lpstr>
      <vt:lpstr>Tablica uspješnosti prognoze kod logističke regresije (naš primjer)</vt:lpstr>
      <vt:lpstr>Prognozirani rezultati u binarnom kriteriju na osnovi dva prediktora</vt:lpstr>
      <vt:lpstr>Statistički parametri i SPSS-a – dva prediktora</vt:lpstr>
      <vt:lpstr>Statistički parametri iz SPSS-a – dva prediktora</vt:lpstr>
      <vt:lpstr>Tablica uspješnosti prognoze kod logističke regresije (primjer 2 prediktora)</vt:lpstr>
      <vt:lpstr>Domaća zadaća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Logistička regresija</dc:title>
  <dc:creator>toni</dc:creator>
  <cp:lastModifiedBy>nom</cp:lastModifiedBy>
  <cp:revision>15</cp:revision>
  <dcterms:created xsi:type="dcterms:W3CDTF">2009-01-08T10:42:17Z</dcterms:created>
  <dcterms:modified xsi:type="dcterms:W3CDTF">2013-05-29T08:34:22Z</dcterms:modified>
</cp:coreProperties>
</file>