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sldIdLst>
    <p:sldId id="256" r:id="rId2"/>
    <p:sldId id="274" r:id="rId3"/>
    <p:sldId id="276" r:id="rId4"/>
    <p:sldId id="290" r:id="rId5"/>
    <p:sldId id="291" r:id="rId6"/>
    <p:sldId id="292" r:id="rId7"/>
    <p:sldId id="277" r:id="rId8"/>
    <p:sldId id="278" r:id="rId9"/>
    <p:sldId id="279" r:id="rId10"/>
    <p:sldId id="289" r:id="rId11"/>
    <p:sldId id="283" r:id="rId12"/>
    <p:sldId id="280" r:id="rId13"/>
    <p:sldId id="282" r:id="rId14"/>
    <p:sldId id="285" r:id="rId15"/>
    <p:sldId id="297" r:id="rId16"/>
    <p:sldId id="295" r:id="rId17"/>
    <p:sldId id="294" r:id="rId18"/>
    <p:sldId id="296" r:id="rId19"/>
    <p:sldId id="287" r:id="rId20"/>
  </p:sldIdLst>
  <p:sldSz cx="9144000" cy="6858000" type="screen4x3"/>
  <p:notesSz cx="6858000" cy="9144000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D:\Toni\Toni%20HP%2009.05.2011\Toni\HS\Regresijska%20analiza\Predavanja%202010_2011\predavanja%202010_2011\izracun%20korelacije%20i%20grafovi_primjer.xls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D:\Toni\Toni%20HP%2009.05.2011\Toni\HS\Regresijska%20analiza\Predavanja%202010_2011\predavanja%202010_2011\izracun%20korelacije%20i%20grafovi_primjer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Toni\Toni%20HP%2009.05.2011\Toni\HS\Regresijska%20analiza\Predavanja%202010_2011\predavanja%202010_2011\izracun%20korelacije%20i%20grafovi_primjer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r-HR"/>
  <c:chart>
    <c:autoTitleDeleted val="1"/>
    <c:plotArea>
      <c:layout>
        <c:manualLayout>
          <c:layoutTarget val="inner"/>
          <c:xMode val="edge"/>
          <c:yMode val="edge"/>
          <c:x val="7.8381731723894774E-2"/>
          <c:y val="2.6935853453435972E-2"/>
          <c:w val="0.8729359531169828"/>
          <c:h val="0.82993613292850632"/>
        </c:manualLayout>
      </c:layout>
      <c:scatterChart>
        <c:scatterStyle val="lineMarker"/>
        <c:ser>
          <c:idx val="0"/>
          <c:order val="0"/>
          <c:tx>
            <c:strRef>
              <c:f>'obrazac za unos podataka'!$A$4:$A$33</c:f>
              <c:strCache>
                <c:ptCount val="1"/>
                <c:pt idx="0">
                  <c:v>i1 i2 i3 i4 i5 i6 i7 i8 i9 i10 i11 i12 i13 i14 i15 i16 i17 i18 i19 i20 i21 i22 i23 i24 i25 i26 i27 i28 i29 i30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10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trendline>
            <c:spPr>
              <a:ln w="25400">
                <a:solidFill>
                  <a:srgbClr val="000080"/>
                </a:solidFill>
              </a:ln>
            </c:spPr>
            <c:trendlineType val="linear"/>
          </c:trendline>
          <c:xVal>
            <c:numRef>
              <c:f>'obrazac za unos podataka'!$B$4:$B$33</c:f>
              <c:numCache>
                <c:formatCode>General</c:formatCode>
                <c:ptCount val="30"/>
                <c:pt idx="0">
                  <c:v>177</c:v>
                </c:pt>
                <c:pt idx="1">
                  <c:v>162</c:v>
                </c:pt>
                <c:pt idx="2">
                  <c:v>174</c:v>
                </c:pt>
                <c:pt idx="3">
                  <c:v>162</c:v>
                </c:pt>
                <c:pt idx="4">
                  <c:v>165</c:v>
                </c:pt>
                <c:pt idx="5">
                  <c:v>174</c:v>
                </c:pt>
                <c:pt idx="6">
                  <c:v>178</c:v>
                </c:pt>
                <c:pt idx="7">
                  <c:v>170</c:v>
                </c:pt>
                <c:pt idx="8">
                  <c:v>170</c:v>
                </c:pt>
                <c:pt idx="9">
                  <c:v>172</c:v>
                </c:pt>
                <c:pt idx="10">
                  <c:v>170</c:v>
                </c:pt>
                <c:pt idx="11">
                  <c:v>175</c:v>
                </c:pt>
                <c:pt idx="12">
                  <c:v>173</c:v>
                </c:pt>
                <c:pt idx="13">
                  <c:v>177</c:v>
                </c:pt>
                <c:pt idx="14">
                  <c:v>180</c:v>
                </c:pt>
                <c:pt idx="15">
                  <c:v>170</c:v>
                </c:pt>
                <c:pt idx="16">
                  <c:v>168</c:v>
                </c:pt>
                <c:pt idx="17">
                  <c:v>160</c:v>
                </c:pt>
                <c:pt idx="18">
                  <c:v>160</c:v>
                </c:pt>
                <c:pt idx="19">
                  <c:v>174</c:v>
                </c:pt>
                <c:pt idx="20">
                  <c:v>160</c:v>
                </c:pt>
                <c:pt idx="21">
                  <c:v>165</c:v>
                </c:pt>
                <c:pt idx="22">
                  <c:v>166</c:v>
                </c:pt>
                <c:pt idx="23">
                  <c:v>162</c:v>
                </c:pt>
                <c:pt idx="24">
                  <c:v>178</c:v>
                </c:pt>
                <c:pt idx="25">
                  <c:v>165</c:v>
                </c:pt>
                <c:pt idx="26">
                  <c:v>165</c:v>
                </c:pt>
                <c:pt idx="27">
                  <c:v>174</c:v>
                </c:pt>
                <c:pt idx="28">
                  <c:v>177</c:v>
                </c:pt>
                <c:pt idx="29">
                  <c:v>172</c:v>
                </c:pt>
              </c:numCache>
            </c:numRef>
          </c:xVal>
          <c:yVal>
            <c:numRef>
              <c:f>'obrazac za unos podataka'!$C$4:$C$33</c:f>
              <c:numCache>
                <c:formatCode>General</c:formatCode>
                <c:ptCount val="30"/>
                <c:pt idx="0">
                  <c:v>70</c:v>
                </c:pt>
                <c:pt idx="1">
                  <c:v>49</c:v>
                </c:pt>
                <c:pt idx="2">
                  <c:v>62</c:v>
                </c:pt>
                <c:pt idx="3">
                  <c:v>51</c:v>
                </c:pt>
                <c:pt idx="4">
                  <c:v>55</c:v>
                </c:pt>
                <c:pt idx="5">
                  <c:v>57</c:v>
                </c:pt>
                <c:pt idx="6">
                  <c:v>65</c:v>
                </c:pt>
                <c:pt idx="7">
                  <c:v>62</c:v>
                </c:pt>
                <c:pt idx="8">
                  <c:v>55</c:v>
                </c:pt>
                <c:pt idx="9">
                  <c:v>58</c:v>
                </c:pt>
                <c:pt idx="10">
                  <c:v>62</c:v>
                </c:pt>
                <c:pt idx="11">
                  <c:v>59</c:v>
                </c:pt>
                <c:pt idx="12">
                  <c:v>59</c:v>
                </c:pt>
                <c:pt idx="13">
                  <c:v>70</c:v>
                </c:pt>
                <c:pt idx="14">
                  <c:v>66</c:v>
                </c:pt>
                <c:pt idx="15">
                  <c:v>60</c:v>
                </c:pt>
                <c:pt idx="16">
                  <c:v>64</c:v>
                </c:pt>
                <c:pt idx="17">
                  <c:v>55</c:v>
                </c:pt>
                <c:pt idx="18">
                  <c:v>50</c:v>
                </c:pt>
                <c:pt idx="19">
                  <c:v>62</c:v>
                </c:pt>
                <c:pt idx="20">
                  <c:v>48</c:v>
                </c:pt>
                <c:pt idx="21">
                  <c:v>56</c:v>
                </c:pt>
                <c:pt idx="22">
                  <c:v>60</c:v>
                </c:pt>
                <c:pt idx="23">
                  <c:v>55</c:v>
                </c:pt>
                <c:pt idx="24">
                  <c:v>59</c:v>
                </c:pt>
                <c:pt idx="25">
                  <c:v>57</c:v>
                </c:pt>
                <c:pt idx="26">
                  <c:v>59</c:v>
                </c:pt>
                <c:pt idx="27">
                  <c:v>65</c:v>
                </c:pt>
                <c:pt idx="28">
                  <c:v>63</c:v>
                </c:pt>
                <c:pt idx="29">
                  <c:v>56</c:v>
                </c:pt>
              </c:numCache>
            </c:numRef>
          </c:yVal>
        </c:ser>
        <c:axId val="53074176"/>
        <c:axId val="53080448"/>
      </c:scatterChart>
      <c:valAx>
        <c:axId val="53074176"/>
        <c:scaling>
          <c:orientation val="minMax"/>
          <c:min val="160"/>
        </c:scaling>
        <c:axPos val="b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hr-HR"/>
                  <a:t>Visina</a:t>
                </a:r>
              </a:p>
            </c:rich>
          </c:tx>
          <c:layout/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sr-Latn-CS"/>
          </a:p>
        </c:txPr>
        <c:crossAx val="53080448"/>
        <c:crosses val="autoZero"/>
        <c:crossBetween val="midCat"/>
      </c:valAx>
      <c:valAx>
        <c:axId val="53080448"/>
        <c:scaling>
          <c:orientation val="minMax"/>
          <c:min val="40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minorGridlines/>
        <c:title>
          <c:tx>
            <c:rich>
              <a:bodyPr rot="0" vert="wordArtVert"/>
              <a:lstStyle/>
              <a:p>
                <a:pPr>
                  <a:defRPr/>
                </a:pPr>
                <a:r>
                  <a:rPr lang="en-US"/>
                  <a:t>Težina</a:t>
                </a:r>
              </a:p>
            </c:rich>
          </c:tx>
          <c:layout/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sr-Latn-CS"/>
          </a:p>
        </c:txPr>
        <c:crossAx val="53074176"/>
        <c:crosses val="autoZero"/>
        <c:crossBetween val="midCat"/>
      </c:valAx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plotArea>
    <c:plotVisOnly val="1"/>
    <c:dispBlanksAs val="gap"/>
  </c:chart>
  <c:spPr>
    <a:noFill/>
    <a:ln w="9525">
      <a:noFill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sr-Latn-CS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r-HR"/>
  <c:chart>
    <c:autoTitleDeleted val="1"/>
    <c:plotArea>
      <c:layout/>
      <c:scatterChart>
        <c:scatterStyle val="lineMarker"/>
        <c:ser>
          <c:idx val="0"/>
          <c:order val="0"/>
          <c:tx>
            <c:strRef>
              <c:f>'obrazac za unos podataka'!$A$4:$A$33</c:f>
              <c:strCache>
                <c:ptCount val="1"/>
                <c:pt idx="0">
                  <c:v>i1 i2 i3 i4 i5 i6 i7 i8 i9 i10 i11 i12 i13 i14 i15 i16 i17 i18 i19 i20 i21 i22 i23 i24 i25 i26 i27 i28 i29 i30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10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trendline>
            <c:spPr>
              <a:ln w="25400">
                <a:solidFill>
                  <a:srgbClr val="000080"/>
                </a:solidFill>
              </a:ln>
            </c:spPr>
            <c:trendlineType val="linear"/>
          </c:trendline>
          <c:xVal>
            <c:numRef>
              <c:f>'obrazac za unos podataka'!$B$4:$B$33</c:f>
              <c:numCache>
                <c:formatCode>General</c:formatCode>
                <c:ptCount val="30"/>
                <c:pt idx="0">
                  <c:v>177</c:v>
                </c:pt>
                <c:pt idx="1">
                  <c:v>162</c:v>
                </c:pt>
                <c:pt idx="2">
                  <c:v>174</c:v>
                </c:pt>
                <c:pt idx="3">
                  <c:v>162</c:v>
                </c:pt>
                <c:pt idx="4">
                  <c:v>165</c:v>
                </c:pt>
                <c:pt idx="5">
                  <c:v>174</c:v>
                </c:pt>
                <c:pt idx="6">
                  <c:v>178</c:v>
                </c:pt>
                <c:pt idx="7">
                  <c:v>170</c:v>
                </c:pt>
                <c:pt idx="8">
                  <c:v>170</c:v>
                </c:pt>
                <c:pt idx="9">
                  <c:v>172</c:v>
                </c:pt>
                <c:pt idx="10">
                  <c:v>170</c:v>
                </c:pt>
                <c:pt idx="11">
                  <c:v>175</c:v>
                </c:pt>
                <c:pt idx="12">
                  <c:v>173</c:v>
                </c:pt>
                <c:pt idx="13">
                  <c:v>177</c:v>
                </c:pt>
                <c:pt idx="14">
                  <c:v>180</c:v>
                </c:pt>
                <c:pt idx="15">
                  <c:v>170</c:v>
                </c:pt>
                <c:pt idx="16">
                  <c:v>168</c:v>
                </c:pt>
                <c:pt idx="17">
                  <c:v>160</c:v>
                </c:pt>
                <c:pt idx="18">
                  <c:v>160</c:v>
                </c:pt>
                <c:pt idx="19">
                  <c:v>174</c:v>
                </c:pt>
                <c:pt idx="20">
                  <c:v>160</c:v>
                </c:pt>
                <c:pt idx="21">
                  <c:v>165</c:v>
                </c:pt>
                <c:pt idx="22">
                  <c:v>166</c:v>
                </c:pt>
                <c:pt idx="23">
                  <c:v>162</c:v>
                </c:pt>
                <c:pt idx="24">
                  <c:v>178</c:v>
                </c:pt>
                <c:pt idx="25">
                  <c:v>165</c:v>
                </c:pt>
                <c:pt idx="26">
                  <c:v>165</c:v>
                </c:pt>
                <c:pt idx="27">
                  <c:v>174</c:v>
                </c:pt>
                <c:pt idx="28">
                  <c:v>177</c:v>
                </c:pt>
                <c:pt idx="29">
                  <c:v>172</c:v>
                </c:pt>
              </c:numCache>
            </c:numRef>
          </c:xVal>
          <c:yVal>
            <c:numRef>
              <c:f>'obrazac za unos podataka'!$C$4:$C$33</c:f>
              <c:numCache>
                <c:formatCode>General</c:formatCode>
                <c:ptCount val="30"/>
                <c:pt idx="0">
                  <c:v>70</c:v>
                </c:pt>
                <c:pt idx="1">
                  <c:v>49</c:v>
                </c:pt>
                <c:pt idx="2">
                  <c:v>62</c:v>
                </c:pt>
                <c:pt idx="3">
                  <c:v>51</c:v>
                </c:pt>
                <c:pt idx="4">
                  <c:v>55</c:v>
                </c:pt>
                <c:pt idx="5">
                  <c:v>57</c:v>
                </c:pt>
                <c:pt idx="6">
                  <c:v>65</c:v>
                </c:pt>
                <c:pt idx="7">
                  <c:v>62</c:v>
                </c:pt>
                <c:pt idx="8">
                  <c:v>55</c:v>
                </c:pt>
                <c:pt idx="9">
                  <c:v>58</c:v>
                </c:pt>
                <c:pt idx="10">
                  <c:v>62</c:v>
                </c:pt>
                <c:pt idx="11">
                  <c:v>59</c:v>
                </c:pt>
                <c:pt idx="12">
                  <c:v>59</c:v>
                </c:pt>
                <c:pt idx="13">
                  <c:v>70</c:v>
                </c:pt>
                <c:pt idx="14">
                  <c:v>66</c:v>
                </c:pt>
                <c:pt idx="15">
                  <c:v>60</c:v>
                </c:pt>
                <c:pt idx="16">
                  <c:v>64</c:v>
                </c:pt>
                <c:pt idx="17">
                  <c:v>55</c:v>
                </c:pt>
                <c:pt idx="18">
                  <c:v>50</c:v>
                </c:pt>
                <c:pt idx="19">
                  <c:v>62</c:v>
                </c:pt>
                <c:pt idx="20">
                  <c:v>48</c:v>
                </c:pt>
                <c:pt idx="21">
                  <c:v>56</c:v>
                </c:pt>
                <c:pt idx="22">
                  <c:v>60</c:v>
                </c:pt>
                <c:pt idx="23">
                  <c:v>55</c:v>
                </c:pt>
                <c:pt idx="24">
                  <c:v>59</c:v>
                </c:pt>
                <c:pt idx="25">
                  <c:v>57</c:v>
                </c:pt>
                <c:pt idx="26">
                  <c:v>59</c:v>
                </c:pt>
                <c:pt idx="27">
                  <c:v>65</c:v>
                </c:pt>
                <c:pt idx="28">
                  <c:v>63</c:v>
                </c:pt>
                <c:pt idx="29">
                  <c:v>56</c:v>
                </c:pt>
              </c:numCache>
            </c:numRef>
          </c:yVal>
        </c:ser>
        <c:axId val="26826240"/>
        <c:axId val="26828160"/>
      </c:scatterChart>
      <c:valAx>
        <c:axId val="26826240"/>
        <c:scaling>
          <c:orientation val="minMax"/>
          <c:max val="180"/>
          <c:min val="175"/>
        </c:scaling>
        <c:axPos val="b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hr-HR"/>
                  <a:t>Visina</a:t>
                </a:r>
              </a:p>
            </c:rich>
          </c:tx>
          <c:layout/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sr-Latn-CS"/>
          </a:p>
        </c:txPr>
        <c:crossAx val="26828160"/>
        <c:crosses val="autoZero"/>
        <c:crossBetween val="midCat"/>
      </c:valAx>
      <c:valAx>
        <c:axId val="26828160"/>
        <c:scaling>
          <c:orientation val="minMax"/>
          <c:max val="65"/>
          <c:min val="62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minorGridlines/>
        <c:title>
          <c:tx>
            <c:rich>
              <a:bodyPr rot="0" vert="wordArtVert"/>
              <a:lstStyle/>
              <a:p>
                <a:pPr>
                  <a:defRPr/>
                </a:pPr>
                <a:r>
                  <a:rPr lang="en-US"/>
                  <a:t>Težina</a:t>
                </a:r>
              </a:p>
            </c:rich>
          </c:tx>
          <c:layout/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sr-Latn-CS"/>
          </a:p>
        </c:txPr>
        <c:crossAx val="26826240"/>
        <c:crosses val="autoZero"/>
        <c:crossBetween val="midCat"/>
      </c:valAx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plotArea>
    <c:plotVisOnly val="1"/>
    <c:dispBlanksAs val="gap"/>
  </c:chart>
  <c:spPr>
    <a:noFill/>
    <a:ln w="9525">
      <a:noFill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sr-Latn-CS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hr-HR"/>
  <c:chart>
    <c:autoTitleDeleted val="1"/>
    <c:plotArea>
      <c:layout>
        <c:manualLayout>
          <c:layoutTarget val="inner"/>
          <c:xMode val="edge"/>
          <c:yMode val="edge"/>
          <c:x val="0.11879430470751688"/>
          <c:y val="2.2423032867725165E-2"/>
          <c:w val="0.85455780849392515"/>
          <c:h val="0.82993613292850632"/>
        </c:manualLayout>
      </c:layout>
      <c:scatterChart>
        <c:scatterStyle val="lineMarker"/>
        <c:ser>
          <c:idx val="0"/>
          <c:order val="0"/>
          <c:tx>
            <c:strRef>
              <c:f>'obrazac za unos podataka'!$A$4:$A$33</c:f>
              <c:strCache>
                <c:ptCount val="1"/>
                <c:pt idx="0">
                  <c:v>i1 i2 i3 i4 i5 i6 i7 i8 i9 i10 i11 i12 i13 i14 i15 i16 i17 i18 i19 i20 i21 i22 i23 i24 i25 i26 i27 i28 i29 i30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10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trendline>
            <c:spPr>
              <a:ln w="25400">
                <a:solidFill>
                  <a:srgbClr val="000080"/>
                </a:solidFill>
              </a:ln>
            </c:spPr>
            <c:trendlineType val="linear"/>
          </c:trendline>
          <c:xVal>
            <c:numRef>
              <c:f>'obrazac za unos podataka'!$B$4:$B$33</c:f>
              <c:numCache>
                <c:formatCode>General</c:formatCode>
                <c:ptCount val="30"/>
                <c:pt idx="0">
                  <c:v>177</c:v>
                </c:pt>
                <c:pt idx="1">
                  <c:v>162</c:v>
                </c:pt>
                <c:pt idx="2">
                  <c:v>174</c:v>
                </c:pt>
                <c:pt idx="3">
                  <c:v>162</c:v>
                </c:pt>
                <c:pt idx="4">
                  <c:v>165</c:v>
                </c:pt>
                <c:pt idx="5">
                  <c:v>174</c:v>
                </c:pt>
                <c:pt idx="6">
                  <c:v>178</c:v>
                </c:pt>
                <c:pt idx="7">
                  <c:v>170</c:v>
                </c:pt>
                <c:pt idx="8">
                  <c:v>170</c:v>
                </c:pt>
                <c:pt idx="9">
                  <c:v>172</c:v>
                </c:pt>
                <c:pt idx="10">
                  <c:v>170</c:v>
                </c:pt>
                <c:pt idx="11">
                  <c:v>175</c:v>
                </c:pt>
                <c:pt idx="12">
                  <c:v>173</c:v>
                </c:pt>
                <c:pt idx="13">
                  <c:v>177</c:v>
                </c:pt>
                <c:pt idx="14">
                  <c:v>180</c:v>
                </c:pt>
                <c:pt idx="15">
                  <c:v>170</c:v>
                </c:pt>
                <c:pt idx="16">
                  <c:v>168</c:v>
                </c:pt>
                <c:pt idx="17">
                  <c:v>160</c:v>
                </c:pt>
                <c:pt idx="18">
                  <c:v>160</c:v>
                </c:pt>
                <c:pt idx="19">
                  <c:v>174</c:v>
                </c:pt>
                <c:pt idx="20">
                  <c:v>160</c:v>
                </c:pt>
                <c:pt idx="21">
                  <c:v>165</c:v>
                </c:pt>
                <c:pt idx="22">
                  <c:v>166</c:v>
                </c:pt>
                <c:pt idx="23">
                  <c:v>162</c:v>
                </c:pt>
                <c:pt idx="24">
                  <c:v>178</c:v>
                </c:pt>
                <c:pt idx="25">
                  <c:v>165</c:v>
                </c:pt>
                <c:pt idx="26">
                  <c:v>165</c:v>
                </c:pt>
                <c:pt idx="27">
                  <c:v>174</c:v>
                </c:pt>
                <c:pt idx="28">
                  <c:v>177</c:v>
                </c:pt>
                <c:pt idx="29">
                  <c:v>172</c:v>
                </c:pt>
              </c:numCache>
            </c:numRef>
          </c:xVal>
          <c:yVal>
            <c:numRef>
              <c:f>'obrazac za unos podataka'!$C$4:$C$33</c:f>
              <c:numCache>
                <c:formatCode>General</c:formatCode>
                <c:ptCount val="30"/>
                <c:pt idx="0">
                  <c:v>70</c:v>
                </c:pt>
                <c:pt idx="1">
                  <c:v>49</c:v>
                </c:pt>
                <c:pt idx="2">
                  <c:v>62</c:v>
                </c:pt>
                <c:pt idx="3">
                  <c:v>51</c:v>
                </c:pt>
                <c:pt idx="4">
                  <c:v>55</c:v>
                </c:pt>
                <c:pt idx="5">
                  <c:v>57</c:v>
                </c:pt>
                <c:pt idx="6">
                  <c:v>65</c:v>
                </c:pt>
                <c:pt idx="7">
                  <c:v>62</c:v>
                </c:pt>
                <c:pt idx="8">
                  <c:v>55</c:v>
                </c:pt>
                <c:pt idx="9">
                  <c:v>58</c:v>
                </c:pt>
                <c:pt idx="10">
                  <c:v>62</c:v>
                </c:pt>
                <c:pt idx="11">
                  <c:v>59</c:v>
                </c:pt>
                <c:pt idx="12">
                  <c:v>59</c:v>
                </c:pt>
                <c:pt idx="13">
                  <c:v>70</c:v>
                </c:pt>
                <c:pt idx="14">
                  <c:v>66</c:v>
                </c:pt>
                <c:pt idx="15">
                  <c:v>60</c:v>
                </c:pt>
                <c:pt idx="16">
                  <c:v>64</c:v>
                </c:pt>
                <c:pt idx="17">
                  <c:v>55</c:v>
                </c:pt>
                <c:pt idx="18">
                  <c:v>50</c:v>
                </c:pt>
                <c:pt idx="19">
                  <c:v>62</c:v>
                </c:pt>
                <c:pt idx="20">
                  <c:v>48</c:v>
                </c:pt>
                <c:pt idx="21">
                  <c:v>56</c:v>
                </c:pt>
                <c:pt idx="22">
                  <c:v>60</c:v>
                </c:pt>
                <c:pt idx="23">
                  <c:v>55</c:v>
                </c:pt>
                <c:pt idx="24">
                  <c:v>59</c:v>
                </c:pt>
                <c:pt idx="25">
                  <c:v>57</c:v>
                </c:pt>
                <c:pt idx="26">
                  <c:v>59</c:v>
                </c:pt>
                <c:pt idx="27">
                  <c:v>65</c:v>
                </c:pt>
                <c:pt idx="28">
                  <c:v>63</c:v>
                </c:pt>
                <c:pt idx="29">
                  <c:v>56</c:v>
                </c:pt>
              </c:numCache>
            </c:numRef>
          </c:yVal>
        </c:ser>
        <c:axId val="27300992"/>
        <c:axId val="27302528"/>
      </c:scatterChart>
      <c:valAx>
        <c:axId val="27300992"/>
        <c:scaling>
          <c:orientation val="minMax"/>
          <c:max val="180"/>
          <c:min val="175"/>
        </c:scaling>
        <c:axPos val="b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hr-HR"/>
                  <a:t>Visina</a:t>
                </a:r>
              </a:p>
            </c:rich>
          </c:tx>
          <c:layout/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sr-Latn-CS"/>
          </a:p>
        </c:txPr>
        <c:crossAx val="27302528"/>
        <c:crosses val="autoZero"/>
        <c:crossBetween val="midCat"/>
      </c:valAx>
      <c:valAx>
        <c:axId val="27302528"/>
        <c:scaling>
          <c:orientation val="minMax"/>
          <c:max val="65"/>
          <c:min val="62"/>
        </c:scaling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minorGridlines/>
        <c:title>
          <c:tx>
            <c:rich>
              <a:bodyPr rot="0" vert="wordArtVert"/>
              <a:lstStyle/>
              <a:p>
                <a:pPr>
                  <a:defRPr/>
                </a:pPr>
                <a:r>
                  <a:rPr lang="en-US"/>
                  <a:t>Težina</a:t>
                </a:r>
              </a:p>
            </c:rich>
          </c:tx>
          <c:layout/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sr-Latn-CS"/>
          </a:p>
        </c:txPr>
        <c:crossAx val="27300992"/>
        <c:crosses val="autoZero"/>
        <c:crossBetween val="midCat"/>
      </c:valAx>
      <c:spPr>
        <a:solidFill>
          <a:srgbClr val="C0C0C0"/>
        </a:solidFill>
        <a:ln w="12700">
          <a:solidFill>
            <a:srgbClr val="808080"/>
          </a:solidFill>
          <a:prstDash val="solid"/>
        </a:ln>
      </c:spPr>
    </c:plotArea>
    <c:plotVisOnly val="1"/>
    <c:dispBlanksAs val="gap"/>
  </c:chart>
  <c:spPr>
    <a:noFill/>
    <a:ln w="9525">
      <a:noFill/>
    </a:ln>
  </c:spPr>
  <c:txPr>
    <a:bodyPr/>
    <a:lstStyle/>
    <a:p>
      <a:pPr>
        <a:defRPr sz="16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sr-Latn-C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0.14082</cdr:x>
      <cdr:y>0.67271</cdr:y>
    </cdr:from>
    <cdr:to>
      <cdr:x>0.20328</cdr:x>
      <cdr:y>0.76227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98598" y="3786313"/>
          <a:ext cx="576064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hr-HR" sz="2800" dirty="0" smtClean="0"/>
            <a:t>a</a:t>
          </a:r>
          <a:endParaRPr lang="hr-HR" sz="28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0.29042</cdr:x>
      <cdr:y>0.48616</cdr:y>
    </cdr:from>
    <cdr:to>
      <cdr:x>0.44957</cdr:x>
      <cdr:y>0.55117</cdr:y>
    </cdr:to>
    <cdr:sp macro="" textlink="">
      <cdr:nvSpPr>
        <cdr:cNvPr id="2" name="Right Brace 1"/>
        <cdr:cNvSpPr/>
      </cdr:nvSpPr>
      <cdr:spPr>
        <a:xfrm xmlns:a="http://schemas.openxmlformats.org/drawingml/2006/main" rot="5400000">
          <a:off x="3229075" y="2185438"/>
          <a:ext cx="365933" cy="1467667"/>
        </a:xfrm>
        <a:prstGeom xmlns:a="http://schemas.openxmlformats.org/drawingml/2006/main" prst="rightBrace">
          <a:avLst/>
        </a:prstGeom>
        <a:noFill xmlns:a="http://schemas.openxmlformats.org/drawingml/2006/main"/>
        <a:ln xmlns:a="http://schemas.openxmlformats.org/drawingml/2006/main" w="38100"/>
      </cdr:spPr>
      <cdr:style>
        <a:lnRef xmlns:a="http://schemas.openxmlformats.org/drawingml/2006/main" idx="1">
          <a:schemeClr val="accent6"/>
        </a:lnRef>
        <a:fillRef xmlns:a="http://schemas.openxmlformats.org/drawingml/2006/main" idx="0">
          <a:schemeClr val="accent6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hr-HR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hr-HR"/>
        </a:p>
      </cdr:txBody>
    </cdr:sp>
  </cdr:relSizeAnchor>
  <cdr:relSizeAnchor xmlns:cdr="http://schemas.openxmlformats.org/drawingml/2006/chartDrawing">
    <cdr:from>
      <cdr:x>0.44957</cdr:x>
      <cdr:y>0.29425</cdr:y>
    </cdr:from>
    <cdr:to>
      <cdr:x>0.4808</cdr:x>
      <cdr:y>0.48616</cdr:y>
    </cdr:to>
    <cdr:sp macro="" textlink="">
      <cdr:nvSpPr>
        <cdr:cNvPr id="3" name="Right Brace 2"/>
        <cdr:cNvSpPr/>
      </cdr:nvSpPr>
      <cdr:spPr>
        <a:xfrm xmlns:a="http://schemas.openxmlformats.org/drawingml/2006/main">
          <a:off x="4145876" y="1656185"/>
          <a:ext cx="288032" cy="1080120"/>
        </a:xfrm>
        <a:prstGeom xmlns:a="http://schemas.openxmlformats.org/drawingml/2006/main" prst="rightBrace">
          <a:avLst>
            <a:gd name="adj1" fmla="val 0"/>
            <a:gd name="adj2" fmla="val 50000"/>
          </a:avLst>
        </a:prstGeom>
        <a:noFill xmlns:a="http://schemas.openxmlformats.org/drawingml/2006/main"/>
        <a:ln xmlns:a="http://schemas.openxmlformats.org/drawingml/2006/main" w="38100"/>
      </cdr:spPr>
      <cdr:style>
        <a:lnRef xmlns:a="http://schemas.openxmlformats.org/drawingml/2006/main" idx="1">
          <a:schemeClr val="accent6"/>
        </a:lnRef>
        <a:fillRef xmlns:a="http://schemas.openxmlformats.org/drawingml/2006/main" idx="0">
          <a:schemeClr val="accent6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hr-HR"/>
        </a:p>
      </cdr:txBody>
    </cdr:sp>
  </cdr:relSizeAnchor>
  <cdr:relSizeAnchor xmlns:cdr="http://schemas.openxmlformats.org/drawingml/2006/chartDrawing">
    <cdr:from>
      <cdr:x>0.33602</cdr:x>
      <cdr:y>0.58956</cdr:y>
    </cdr:from>
    <cdr:to>
      <cdr:x>0.42972</cdr:x>
      <cdr:y>0.67911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098798" y="3318261"/>
          <a:ext cx="86409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hr-HR" sz="3200" dirty="0" smtClean="0"/>
            <a:t>x=1</a:t>
          </a:r>
          <a:endParaRPr lang="hr-HR" sz="3200" dirty="0"/>
        </a:p>
      </cdr:txBody>
    </cdr:sp>
  </cdr:relSizeAnchor>
  <cdr:relSizeAnchor xmlns:cdr="http://schemas.openxmlformats.org/drawingml/2006/chartDrawing">
    <cdr:from>
      <cdr:x>0.48861</cdr:x>
      <cdr:y>0.33264</cdr:y>
    </cdr:from>
    <cdr:to>
      <cdr:x>0.5745</cdr:x>
      <cdr:y>0.42219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4505916" y="1872208"/>
          <a:ext cx="792088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hr-HR" sz="3200" dirty="0" smtClean="0"/>
            <a:t>b</a:t>
          </a:r>
          <a:endParaRPr lang="hr-HR" sz="32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hr-HR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grpSp>
            <p:nvGrpSpPr>
              <p:cNvPr id="32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54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5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6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7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8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9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0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1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2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3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5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6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7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8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</p:grpSp>
          <p:grpSp>
            <p:nvGrpSpPr>
              <p:cNvPr id="33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52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3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</p:grpSp>
          <p:grpSp>
            <p:nvGrpSpPr>
              <p:cNvPr id="34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3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5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6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7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8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9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0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1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</p:grpSp>
          <p:sp>
            <p:nvSpPr>
              <p:cNvPr id="35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37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38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0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1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2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</p:grpSp>
      </p:grpSp>
      <p:sp>
        <p:nvSpPr>
          <p:cNvPr id="45123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hr-HR"/>
              <a:t>Click to edit Master title style</a:t>
            </a:r>
          </a:p>
        </p:txBody>
      </p:sp>
      <p:sp>
        <p:nvSpPr>
          <p:cNvPr id="45124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hr-HR"/>
              <a:t>Click to edit Master subtitle style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9A6E0-D7D1-4B51-AFD6-20DD2C4B55BB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6B33D-6102-43AD-A84F-3CD4439D5AF8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E33C7-B1E3-4920-A31F-5015E571ADEF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3B4CA-25CC-4C1D-9FB2-6F8C44899D2F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3AC368-F8FF-4111-A254-D7F8F38C26A9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4055AB-C8F5-4E0A-B2E8-D81D4A7775CC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D0808-AA1B-46AE-83B2-8CF678D07306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F8CD6-DCD8-487D-894D-82C14F76566D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F078C-4984-4049-AF59-153ABC242D49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477C30-C41D-438F-8E6F-796857E35265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r-H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2EED1-3222-4974-93D6-645D44AB8944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63529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44035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hr-HR"/>
            </a:p>
          </p:txBody>
        </p:sp>
        <p:grpSp>
          <p:nvGrpSpPr>
            <p:cNvPr id="1033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44037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38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39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40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41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42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43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44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45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46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47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48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49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50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51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52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53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54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55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56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57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58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59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60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61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grpSp>
            <p:nvGrpSpPr>
              <p:cNvPr id="1059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44063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64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65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66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67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68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69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70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71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72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73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74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75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76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77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</p:grpSp>
          <p:grpSp>
            <p:nvGrpSpPr>
              <p:cNvPr id="1060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44079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80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</p:grpSp>
          <p:grpSp>
            <p:nvGrpSpPr>
              <p:cNvPr id="1061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4082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83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84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85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86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87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88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89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090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</p:grpSp>
          <p:sp>
            <p:nvSpPr>
              <p:cNvPr id="44091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92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93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94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95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96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97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4098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</p:grpSp>
      </p:grpSp>
      <p:sp>
        <p:nvSpPr>
          <p:cNvPr id="4409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title style</a:t>
            </a:r>
          </a:p>
        </p:txBody>
      </p:sp>
      <p:sp>
        <p:nvSpPr>
          <p:cNvPr id="44100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4101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4102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76EE968C-AB05-478B-BEE4-9D4C20871173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44103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3" r:id="rId1"/>
    <p:sldLayoutId id="2147483692" r:id="rId2"/>
    <p:sldLayoutId id="2147483691" r:id="rId3"/>
    <p:sldLayoutId id="2147483690" r:id="rId4"/>
    <p:sldLayoutId id="2147483689" r:id="rId5"/>
    <p:sldLayoutId id="2147483688" r:id="rId6"/>
    <p:sldLayoutId id="2147483687" r:id="rId7"/>
    <p:sldLayoutId id="2147483686" r:id="rId8"/>
    <p:sldLayoutId id="2147483685" r:id="rId9"/>
    <p:sldLayoutId id="2147483684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3.bin"/><Relationship Id="rId4" Type="http://schemas.openxmlformats.org/officeDocument/2006/relationships/oleObject" Target="../embeddings/oleObject12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692150"/>
            <a:ext cx="8496300" cy="4751388"/>
          </a:xfrm>
        </p:spPr>
        <p:txBody>
          <a:bodyPr/>
          <a:lstStyle/>
          <a:p>
            <a:pPr eaLnBrk="1" hangingPunct="1">
              <a:defRPr/>
            </a:pPr>
            <a:r>
              <a:rPr lang="hr-HR" sz="6600"/>
              <a:t>Osnove multiple korelacije i prognoze kriterija na osnovi više prediktora</a:t>
            </a:r>
          </a:p>
        </p:txBody>
      </p:sp>
      <p:sp>
        <p:nvSpPr>
          <p:cNvPr id="3" name="TekstniOkvir 2"/>
          <p:cNvSpPr txBox="1"/>
          <p:nvPr/>
        </p:nvSpPr>
        <p:spPr>
          <a:xfrm>
            <a:off x="3000364" y="5786454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hr-H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hr-HR" sz="3600" dirty="0" smtClean="0"/>
              <a:t>Toni Babarović</a:t>
            </a:r>
            <a:endParaRPr lang="hr-HR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60350"/>
            <a:ext cx="8280400" cy="5903913"/>
          </a:xfrm>
        </p:spPr>
        <p:txBody>
          <a:bodyPr/>
          <a:lstStyle/>
          <a:p>
            <a:pPr eaLnBrk="1" hangingPunct="1">
              <a:defRPr/>
            </a:pPr>
            <a:r>
              <a:rPr lang="hr-HR"/>
              <a:t>Beta je to veći što je veća korelacija promatrane varijable x i kriterija y</a:t>
            </a:r>
          </a:p>
          <a:p>
            <a:pPr eaLnBrk="1" hangingPunct="1">
              <a:defRPr/>
            </a:pPr>
            <a:r>
              <a:rPr lang="hr-HR"/>
              <a:t>Beta je to manja što je povezanost pojedinog prediktora x i ostalih prediktora koji sudjeluju u prognozi veća</a:t>
            </a:r>
          </a:p>
          <a:p>
            <a:pPr eaLnBrk="1" hangingPunct="1">
              <a:defRPr/>
            </a:pPr>
            <a:r>
              <a:rPr lang="hr-HR"/>
              <a:t>Beta u određenoj mjeri govori o originalnoj količini objašnjenje varijance na osnovi prediktora x u kriteriju y</a:t>
            </a:r>
          </a:p>
          <a:p>
            <a:pPr eaLnBrk="1" hangingPunct="1">
              <a:defRPr/>
            </a:pPr>
            <a:r>
              <a:rPr lang="hr-HR"/>
              <a:t>Beta je standardizirana mjera i dvije se bete mogu izravno usporediti.</a:t>
            </a:r>
          </a:p>
          <a:p>
            <a:pPr eaLnBrk="1" hangingPunct="1">
              <a:defRPr/>
            </a:pPr>
            <a:r>
              <a:rPr lang="hr-HR"/>
              <a:t>Beta može varirati od -1 do 1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/>
              <a:t>Odnos b i beta koeficijenata</a:t>
            </a:r>
          </a:p>
        </p:txBody>
      </p:sp>
      <p:graphicFrame>
        <p:nvGraphicFramePr>
          <p:cNvPr id="73731" name="Object 3"/>
          <p:cNvGraphicFramePr>
            <a:graphicFrameLocks noGrp="1" noChangeAspect="1"/>
          </p:cNvGraphicFramePr>
          <p:nvPr>
            <p:ph type="body" idx="1"/>
          </p:nvPr>
        </p:nvGraphicFramePr>
        <p:xfrm>
          <a:off x="1547813" y="1844675"/>
          <a:ext cx="5040312" cy="3421063"/>
        </p:xfrm>
        <a:graphic>
          <a:graphicData uri="http://schemas.openxmlformats.org/presentationml/2006/ole">
            <p:oleObj spid="_x0000_s73737" name="Equation" r:id="rId3" imgW="710891" imgH="482391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308" name="Group 676"/>
          <p:cNvGraphicFramePr>
            <a:graphicFrameLocks noGrp="1"/>
          </p:cNvGraphicFramePr>
          <p:nvPr/>
        </p:nvGraphicFramePr>
        <p:xfrm>
          <a:off x="250825" y="0"/>
          <a:ext cx="7200900" cy="6662485"/>
        </p:xfrm>
        <a:graphic>
          <a:graphicData uri="http://schemas.openxmlformats.org/drawingml/2006/table">
            <a:tbl>
              <a:tblPr/>
              <a:tblGrid>
                <a:gridCol w="1160463"/>
                <a:gridCol w="1000125"/>
                <a:gridCol w="1081087"/>
                <a:gridCol w="1150938"/>
                <a:gridCol w="936625"/>
                <a:gridCol w="863600"/>
                <a:gridCol w="1008062"/>
              </a:tblGrid>
              <a:tr h="669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psihologija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matematika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ocjena iz statistke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Y’ psiho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Y’mat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y’ psiho i mat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19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?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14,5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13,2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3,4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sd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2,84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3,74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0,84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var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8,06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13,96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0,71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yx1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0,65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yx2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0,89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x1x2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0,52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cov 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x1y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1,4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cov 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x2y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2,52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Grp="1" noChangeAspect="1"/>
          </p:cNvGraphicFramePr>
          <p:nvPr>
            <p:ph type="body" idx="1"/>
          </p:nvPr>
        </p:nvGraphicFramePr>
        <p:xfrm>
          <a:off x="323850" y="3933825"/>
          <a:ext cx="3424238" cy="2514600"/>
        </p:xfrm>
        <a:graphic>
          <a:graphicData uri="http://schemas.openxmlformats.org/presentationml/2006/ole">
            <p:oleObj spid="_x0000_s72724" name="Equation" r:id="rId3" imgW="622300" imgH="457200" progId="">
              <p:embed/>
            </p:oleObj>
          </a:graphicData>
        </a:graphic>
      </p:graphicFrame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4427538" y="4508500"/>
          <a:ext cx="4464050" cy="1276350"/>
        </p:xfrm>
        <a:graphic>
          <a:graphicData uri="http://schemas.openxmlformats.org/presentationml/2006/ole">
            <p:oleObj spid="_x0000_s72725" name="Equation" r:id="rId4" imgW="710891" imgH="203112" progId="">
              <p:embed/>
            </p:oleObj>
          </a:graphicData>
        </a:graphic>
      </p:graphicFrame>
      <p:graphicFrame>
        <p:nvGraphicFramePr>
          <p:cNvPr id="72708" name="Object 4"/>
          <p:cNvGraphicFramePr>
            <a:graphicFrameLocks noGrp="1" noChangeAspect="1"/>
          </p:cNvGraphicFramePr>
          <p:nvPr>
            <p:ph type="title"/>
          </p:nvPr>
        </p:nvGraphicFramePr>
        <p:xfrm>
          <a:off x="1692275" y="1876425"/>
          <a:ext cx="5759450" cy="1589088"/>
        </p:xfrm>
        <a:graphic>
          <a:graphicData uri="http://schemas.openxmlformats.org/presentationml/2006/ole">
            <p:oleObj spid="_x0000_s72726" name="Equation" r:id="rId5" imgW="736600" imgH="203200" progId="">
              <p:embed/>
            </p:oleObj>
          </a:graphicData>
        </a:graphic>
      </p:graphicFrame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611188" y="188913"/>
            <a:ext cx="80645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hr-HR" sz="4400"/>
              <a:t>Formule prognoze kod nestandardiziranih rezultata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014" name="Group 238"/>
          <p:cNvGraphicFramePr>
            <a:graphicFrameLocks noGrp="1"/>
          </p:cNvGraphicFramePr>
          <p:nvPr/>
        </p:nvGraphicFramePr>
        <p:xfrm>
          <a:off x="250825" y="0"/>
          <a:ext cx="7129463" cy="6662485"/>
        </p:xfrm>
        <a:graphic>
          <a:graphicData uri="http://schemas.openxmlformats.org/drawingml/2006/table">
            <a:tbl>
              <a:tblPr/>
              <a:tblGrid>
                <a:gridCol w="1160463"/>
                <a:gridCol w="1000125"/>
                <a:gridCol w="1081087"/>
                <a:gridCol w="1150938"/>
                <a:gridCol w="936625"/>
                <a:gridCol w="863600"/>
                <a:gridCol w="936625"/>
              </a:tblGrid>
              <a:tr h="669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psihologija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matematika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ocjena iz statistke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Y’ psiho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Y’mat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y’ psiho i mat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4,0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3,9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2,6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2,8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3,1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19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3,0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3,0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2,6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14,5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13,2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3,4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sd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2,84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3,74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0,84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var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8,06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13,96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0,71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yx1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0,65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yx2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0,89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x1x2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0,52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cov 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x1y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1,4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Sum (Y-Y’)</a:t>
                      </a:r>
                      <a:r>
                        <a:rPr kumimoji="0" lang="hr-HR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3,72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1,39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cov 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x2y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2,52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034" name="Group 234"/>
          <p:cNvGraphicFramePr>
            <a:graphicFrameLocks noGrp="1"/>
          </p:cNvGraphicFramePr>
          <p:nvPr/>
        </p:nvGraphicFramePr>
        <p:xfrm>
          <a:off x="250825" y="0"/>
          <a:ext cx="7129463" cy="6662485"/>
        </p:xfrm>
        <a:graphic>
          <a:graphicData uri="http://schemas.openxmlformats.org/drawingml/2006/table">
            <a:tbl>
              <a:tblPr/>
              <a:tblGrid>
                <a:gridCol w="1160463"/>
                <a:gridCol w="1000125"/>
                <a:gridCol w="1081087"/>
                <a:gridCol w="1150938"/>
                <a:gridCol w="936625"/>
                <a:gridCol w="863600"/>
                <a:gridCol w="936625"/>
              </a:tblGrid>
              <a:tr h="669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psihologija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matematika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ocjena iz statistike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Y’ psiho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Y’mat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y’ psiho i mat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4,0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3,9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4,1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2,6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3,0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2,8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2,8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3,1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2,6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19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4,8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3,0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3,0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2,8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2,6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2,6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14,5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13,2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3,4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sd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2,84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3,74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0,84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var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8,06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13,96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0,71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yx1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0,65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yx2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0,89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x1x2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0,52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cov 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x1y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1,4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Sum (Y-Y’)</a:t>
                      </a:r>
                      <a:r>
                        <a:rPr kumimoji="0" lang="hr-HR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3,72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1,39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1,04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cov 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x2y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2,52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7024" name="Object 224"/>
          <p:cNvGraphicFramePr>
            <a:graphicFrameLocks noChangeAspect="1"/>
          </p:cNvGraphicFramePr>
          <p:nvPr/>
        </p:nvGraphicFramePr>
        <p:xfrm>
          <a:off x="7524750" y="260350"/>
          <a:ext cx="1449388" cy="2089150"/>
        </p:xfrm>
        <a:graphic>
          <a:graphicData uri="http://schemas.openxmlformats.org/presentationml/2006/ole">
            <p:oleObj spid="_x0000_s83973" name="Equation" r:id="rId3" imgW="635000" imgH="914400" progId="">
              <p:embed/>
            </p:oleObj>
          </a:graphicData>
        </a:graphic>
      </p:graphicFrame>
      <p:graphicFrame>
        <p:nvGraphicFramePr>
          <p:cNvPr id="77025" name="Object 225"/>
          <p:cNvGraphicFramePr>
            <a:graphicFrameLocks noChangeAspect="1"/>
          </p:cNvGraphicFramePr>
          <p:nvPr/>
        </p:nvGraphicFramePr>
        <p:xfrm>
          <a:off x="7596188" y="2565400"/>
          <a:ext cx="1368425" cy="438150"/>
        </p:xfrm>
        <a:graphic>
          <a:graphicData uri="http://schemas.openxmlformats.org/presentationml/2006/ole">
            <p:oleObj spid="_x0000_s83974" name="Equation" r:id="rId4" imgW="634725" imgH="203112" progId="">
              <p:embed/>
            </p:oleObj>
          </a:graphicData>
        </a:graphic>
      </p:graphicFrame>
      <p:graphicFrame>
        <p:nvGraphicFramePr>
          <p:cNvPr id="77035" name="Object 235"/>
          <p:cNvGraphicFramePr>
            <a:graphicFrameLocks noChangeAspect="1"/>
          </p:cNvGraphicFramePr>
          <p:nvPr/>
        </p:nvGraphicFramePr>
        <p:xfrm>
          <a:off x="7451725" y="4005263"/>
          <a:ext cx="1692275" cy="1009650"/>
        </p:xfrm>
        <a:graphic>
          <a:graphicData uri="http://schemas.openxmlformats.org/presentationml/2006/ole">
            <p:oleObj spid="_x0000_s83975" name="Equation" r:id="rId5" imgW="723586" imgH="431613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74881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sz="4000"/>
              <a:t>Testiranje značajnosti beta pondera</a:t>
            </a:r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95288" y="1598613"/>
            <a:ext cx="8208962" cy="18303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hr-HR" sz="2800"/>
              <a:t>Beta ponderi se ne testiraju izravno, već preko b-pondera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hr-HR" sz="2800"/>
              <a:t>t je omjer veličine b i njegove standardne pogreške</a:t>
            </a:r>
          </a:p>
          <a:p>
            <a:pPr eaLnBrk="1" hangingPunct="1">
              <a:lnSpc>
                <a:spcPct val="90000"/>
              </a:lnSpc>
              <a:defRPr/>
            </a:pPr>
            <a:endParaRPr lang="hr-HR" sz="2800"/>
          </a:p>
        </p:txBody>
      </p:sp>
      <p:graphicFrame>
        <p:nvGraphicFramePr>
          <p:cNvPr id="78855" name="Object 7"/>
          <p:cNvGraphicFramePr>
            <a:graphicFrameLocks noChangeAspect="1"/>
          </p:cNvGraphicFramePr>
          <p:nvPr/>
        </p:nvGraphicFramePr>
        <p:xfrm>
          <a:off x="2484438" y="3644900"/>
          <a:ext cx="2374900" cy="2447925"/>
        </p:xfrm>
        <a:graphic>
          <a:graphicData uri="http://schemas.openxmlformats.org/presentationml/2006/ole">
            <p:oleObj spid="_x0000_s81926" name="Equation" r:id="rId3" imgW="418918" imgH="431613" progId="">
              <p:embed/>
            </p:oleObj>
          </a:graphicData>
        </a:graphic>
      </p:graphicFrame>
      <p:sp>
        <p:nvSpPr>
          <p:cNvPr id="78858" name="Rectangle 8"/>
          <p:cNvSpPr>
            <a:spLocks noChangeArrowheads="1"/>
          </p:cNvSpPr>
          <p:nvPr/>
        </p:nvSpPr>
        <p:spPr bwMode="auto">
          <a:xfrm>
            <a:off x="5580063" y="5661025"/>
            <a:ext cx="338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400"/>
              <a:t>df za t = N - k -1</a:t>
            </a:r>
          </a:p>
        </p:txBody>
      </p:sp>
    </p:spTree>
    <p:extLst>
      <p:ext uri="{BB962C8B-B14F-4D97-AF65-F5344CB8AC3E}">
        <p14:creationId xmlns="" xmlns:p14="http://schemas.microsoft.com/office/powerpoint/2010/main" val="235773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dirty="0"/>
              <a:t>Izračun </a:t>
            </a:r>
            <a:r>
              <a:rPr lang="hr-HR" dirty="0" smtClean="0"/>
              <a:t>koeficijenta multiple </a:t>
            </a:r>
            <a:r>
              <a:rPr lang="hr-HR" dirty="0"/>
              <a:t>korelacije</a:t>
            </a:r>
          </a:p>
        </p:txBody>
      </p:sp>
      <p:graphicFrame>
        <p:nvGraphicFramePr>
          <p:cNvPr id="64516" name="Object 4"/>
          <p:cNvGraphicFramePr>
            <a:graphicFrameLocks noGrp="1" noChangeAspect="1"/>
          </p:cNvGraphicFramePr>
          <p:nvPr>
            <p:ph type="body" idx="1"/>
          </p:nvPr>
        </p:nvGraphicFramePr>
        <p:xfrm>
          <a:off x="900113" y="1557338"/>
          <a:ext cx="7069137" cy="2509837"/>
        </p:xfrm>
        <a:graphic>
          <a:graphicData uri="http://schemas.openxmlformats.org/presentationml/2006/ole">
            <p:oleObj spid="_x0000_s82950" name="Equation" r:id="rId3" imgW="1358310" imgH="482391" progId="">
              <p:embed/>
            </p:oleObj>
          </a:graphicData>
        </a:graphic>
      </p:graphicFrame>
      <p:sp>
        <p:nvSpPr>
          <p:cNvPr id="64518" name="Text Box 5"/>
          <p:cNvSpPr txBox="1">
            <a:spLocks noChangeArrowheads="1"/>
          </p:cNvSpPr>
          <p:nvPr/>
        </p:nvSpPr>
        <p:spPr bwMode="auto">
          <a:xfrm>
            <a:off x="971550" y="4508500"/>
            <a:ext cx="7273925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400"/>
              <a:t>Y – kriterij</a:t>
            </a:r>
          </a:p>
          <a:p>
            <a:pPr>
              <a:spcBef>
                <a:spcPct val="50000"/>
              </a:spcBef>
            </a:pPr>
            <a:r>
              <a:rPr lang="hr-HR" sz="2400"/>
              <a:t>X – prediktori</a:t>
            </a:r>
          </a:p>
          <a:p>
            <a:pPr>
              <a:spcBef>
                <a:spcPct val="50000"/>
              </a:spcBef>
            </a:pPr>
            <a:r>
              <a:rPr lang="el-GR"/>
              <a:t>β</a:t>
            </a:r>
            <a:r>
              <a:rPr lang="hr-HR" sz="2400">
                <a:cs typeface="Arial" charset="0"/>
              </a:rPr>
              <a:t> – standardizirani regresijski koeficijent</a:t>
            </a:r>
          </a:p>
          <a:p>
            <a:pPr>
              <a:spcBef>
                <a:spcPct val="50000"/>
              </a:spcBef>
            </a:pPr>
            <a:r>
              <a:rPr lang="hr-HR" sz="2400">
                <a:cs typeface="Arial" charset="0"/>
              </a:rPr>
              <a:t>r – Pearsonov koeficijent korelacije</a:t>
            </a:r>
            <a:endParaRPr lang="el-GR" sz="2400"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923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Koeficijent deretminacije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 smtClean="0"/>
              <a:t>Kvadrat koeficijenta determinacije </a:t>
            </a:r>
          </a:p>
          <a:p>
            <a:r>
              <a:rPr lang="hr-HR" dirty="0" smtClean="0"/>
              <a:t>Interpretacijski korisniji</a:t>
            </a:r>
          </a:p>
          <a:p>
            <a:r>
              <a:rPr lang="hr-HR" smtClean="0"/>
              <a:t>Govori o proporciji varijance kriterija koji je objašnjen prediktorima</a:t>
            </a:r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16781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sz="4000"/>
              <a:t>Testiranje značajnosti koeficijenta multiple korelacije</a:t>
            </a:r>
          </a:p>
        </p:txBody>
      </p:sp>
      <p:graphicFrame>
        <p:nvGraphicFramePr>
          <p:cNvPr id="77827" name="Object 3"/>
          <p:cNvGraphicFramePr>
            <a:graphicFrameLocks noGrp="1" noChangeAspect="1"/>
          </p:cNvGraphicFramePr>
          <p:nvPr>
            <p:ph type="body" idx="1"/>
          </p:nvPr>
        </p:nvGraphicFramePr>
        <p:xfrm>
          <a:off x="684213" y="2133600"/>
          <a:ext cx="5484812" cy="1757363"/>
        </p:xfrm>
        <a:graphic>
          <a:graphicData uri="http://schemas.openxmlformats.org/presentationml/2006/ole">
            <p:oleObj spid="_x0000_s77833" name="Equation" r:id="rId3" imgW="1308100" imgH="419100" progId="">
              <p:embed/>
            </p:oleObj>
          </a:graphicData>
        </a:graphic>
      </p:graphicFrame>
      <p:sp>
        <p:nvSpPr>
          <p:cNvPr id="77829" name="Text Box 4"/>
          <p:cNvSpPr txBox="1">
            <a:spLocks noChangeArrowheads="1"/>
          </p:cNvSpPr>
          <p:nvPr/>
        </p:nvSpPr>
        <p:spPr bwMode="auto">
          <a:xfrm>
            <a:off x="1042988" y="4797425"/>
            <a:ext cx="669766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400"/>
              <a:t>Testiranje preko koeficijenta determinacije</a:t>
            </a:r>
          </a:p>
          <a:p>
            <a:pPr>
              <a:spcBef>
                <a:spcPct val="50000"/>
              </a:spcBef>
            </a:pPr>
            <a:r>
              <a:rPr lang="hr-HR" sz="2400"/>
              <a:t>df reziduala = N - k -1</a:t>
            </a:r>
          </a:p>
          <a:p>
            <a:pPr>
              <a:spcBef>
                <a:spcPct val="50000"/>
              </a:spcBef>
            </a:pPr>
            <a:r>
              <a:rPr lang="hr-HR" sz="2400"/>
              <a:t>df prognoze (regresije) = k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/>
              <a:t>Multipla korelacija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/>
              <a:t>Multivarijatni postupak kojim se određuje stupanj povezanosti između jedne varijable (kriterij) i optimalno ponderirane kombinacije drugih varijabli (prediktori).</a:t>
            </a:r>
          </a:p>
          <a:p>
            <a:pPr eaLnBrk="1" hangingPunct="1">
              <a:defRPr/>
            </a:pPr>
            <a:r>
              <a:rPr lang="hr-HR"/>
              <a:t>Koeficijent multiple korelacije – R</a:t>
            </a:r>
          </a:p>
          <a:p>
            <a:pPr eaLnBrk="1" hangingPunct="1">
              <a:defRPr/>
            </a:pPr>
            <a:r>
              <a:rPr lang="hr-HR"/>
              <a:t>R se može kretati od 0 do 1, a interpretira se sadržajno slično kao i bivarijatni 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/>
              <a:t>Regresijska jednadžba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1598613"/>
            <a:ext cx="8364537" cy="3270250"/>
          </a:xfrm>
        </p:spPr>
        <p:txBody>
          <a:bodyPr/>
          <a:lstStyle/>
          <a:p>
            <a:pPr eaLnBrk="1" hangingPunct="1">
              <a:defRPr/>
            </a:pPr>
            <a:r>
              <a:rPr lang="hr-HR" sz="2800"/>
              <a:t>Jednadžba kojom predviđamo rezultat u kriteriju na osnovi nekoliko prediktora</a:t>
            </a:r>
          </a:p>
          <a:p>
            <a:pPr eaLnBrk="1" hangingPunct="1">
              <a:defRPr/>
            </a:pPr>
            <a:r>
              <a:rPr lang="hr-HR" sz="2800"/>
              <a:t>Optimalnom linearnom kombinacijom prediktora pokušavano najtočnije moguće predvidjeti rezultat u kriteriju</a:t>
            </a:r>
          </a:p>
          <a:p>
            <a:pPr eaLnBrk="1" hangingPunct="1">
              <a:defRPr/>
            </a:pPr>
            <a:r>
              <a:rPr lang="hr-HR" sz="2800"/>
              <a:t>Kod samo jednog prediktora </a:t>
            </a:r>
            <a:r>
              <a:rPr lang="el-GR" sz="2800">
                <a:effectLst/>
              </a:rPr>
              <a:t>β</a:t>
            </a:r>
            <a:r>
              <a:rPr lang="hr-HR" sz="2800">
                <a:effectLst/>
              </a:rPr>
              <a:t>=r i prognoza je najjednostavnija moguća</a:t>
            </a:r>
          </a:p>
        </p:txBody>
      </p:sp>
      <p:graphicFrame>
        <p:nvGraphicFramePr>
          <p:cNvPr id="65540" name="Object 4"/>
          <p:cNvGraphicFramePr>
            <a:graphicFrameLocks noChangeAspect="1"/>
          </p:cNvGraphicFramePr>
          <p:nvPr/>
        </p:nvGraphicFramePr>
        <p:xfrm>
          <a:off x="900113" y="5286375"/>
          <a:ext cx="3240087" cy="1309688"/>
        </p:xfrm>
        <a:graphic>
          <a:graphicData uri="http://schemas.openxmlformats.org/presentationml/2006/ole">
            <p:oleObj spid="_x0000_s65554" name="Equation" r:id="rId3" imgW="596900" imgH="241300" progId="">
              <p:embed/>
            </p:oleObj>
          </a:graphicData>
        </a:graphic>
      </p:graphicFrame>
      <p:graphicFrame>
        <p:nvGraphicFramePr>
          <p:cNvPr id="65541" name="Object 5"/>
          <p:cNvGraphicFramePr>
            <a:graphicFrameLocks noChangeAspect="1"/>
          </p:cNvGraphicFramePr>
          <p:nvPr/>
        </p:nvGraphicFramePr>
        <p:xfrm>
          <a:off x="5076825" y="5300663"/>
          <a:ext cx="3887788" cy="1073150"/>
        </p:xfrm>
        <a:graphic>
          <a:graphicData uri="http://schemas.openxmlformats.org/presentationml/2006/ole">
            <p:oleObj spid="_x0000_s65555" name="Equation" r:id="rId4" imgW="736600" imgH="2032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60772167"/>
              </p:ext>
            </p:extLst>
          </p:nvPr>
        </p:nvGraphicFramePr>
        <p:xfrm>
          <a:off x="-38966" y="614795"/>
          <a:ext cx="9221932" cy="5628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ight Brace 6"/>
          <p:cNvSpPr/>
          <p:nvPr/>
        </p:nvSpPr>
        <p:spPr>
          <a:xfrm>
            <a:off x="755576" y="3861048"/>
            <a:ext cx="360040" cy="1584176"/>
          </a:xfrm>
          <a:prstGeom prst="rightBrace">
            <a:avLst/>
          </a:prstGeom>
          <a:noFill/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54867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11888072"/>
              </p:ext>
            </p:extLst>
          </p:nvPr>
        </p:nvGraphicFramePr>
        <p:xfrm>
          <a:off x="-77932" y="620688"/>
          <a:ext cx="9221932" cy="5628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23537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68671411"/>
              </p:ext>
            </p:extLst>
          </p:nvPr>
        </p:nvGraphicFramePr>
        <p:xfrm>
          <a:off x="251520" y="648153"/>
          <a:ext cx="8717876" cy="5373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ight Brace 1"/>
          <p:cNvSpPr/>
          <p:nvPr/>
        </p:nvSpPr>
        <p:spPr>
          <a:xfrm>
            <a:off x="4211960" y="2204864"/>
            <a:ext cx="288032" cy="1512168"/>
          </a:xfrm>
          <a:prstGeom prst="rightBrace">
            <a:avLst>
              <a:gd name="adj1" fmla="val 0"/>
              <a:gd name="adj2" fmla="val 50000"/>
            </a:avLst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hr-HR"/>
          </a:p>
        </p:txBody>
      </p:sp>
      <p:sp>
        <p:nvSpPr>
          <p:cNvPr id="4" name="TextBox 1"/>
          <p:cNvSpPr txBox="1"/>
          <p:nvPr/>
        </p:nvSpPr>
        <p:spPr>
          <a:xfrm>
            <a:off x="4569087" y="2708920"/>
            <a:ext cx="792088" cy="504056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l-GR" sz="3200" dirty="0" smtClean="0">
                <a:solidFill>
                  <a:srgbClr val="002060"/>
                </a:solidFill>
              </a:rPr>
              <a:t>ε</a:t>
            </a:r>
            <a:endParaRPr lang="hr-HR" sz="3200" dirty="0">
              <a:solidFill>
                <a:srgbClr val="002060"/>
              </a:solidFill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105267739"/>
              </p:ext>
            </p:extLst>
          </p:nvPr>
        </p:nvGraphicFramePr>
        <p:xfrm>
          <a:off x="2552700" y="5727700"/>
          <a:ext cx="4826000" cy="939800"/>
        </p:xfrm>
        <a:graphic>
          <a:graphicData uri="http://schemas.openxmlformats.org/presentationml/2006/ole">
            <p:oleObj spid="_x0000_s79881" name="Equation" r:id="rId4" imgW="914400" imgH="177480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664342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sz="4000"/>
              <a:t>Opći oblik regresijske jednadžbe</a:t>
            </a:r>
          </a:p>
        </p:txBody>
      </p:sp>
      <p:graphicFrame>
        <p:nvGraphicFramePr>
          <p:cNvPr id="66567" name="Object 7"/>
          <p:cNvGraphicFramePr>
            <a:graphicFrameLocks noChangeAspect="1"/>
          </p:cNvGraphicFramePr>
          <p:nvPr/>
        </p:nvGraphicFramePr>
        <p:xfrm>
          <a:off x="339725" y="2060575"/>
          <a:ext cx="8393113" cy="1079500"/>
        </p:xfrm>
        <a:graphic>
          <a:graphicData uri="http://schemas.openxmlformats.org/presentationml/2006/ole">
            <p:oleObj spid="_x0000_s66582" name="Equation" r:id="rId3" imgW="1905000" imgH="228600" progId="">
              <p:embed/>
            </p:oleObj>
          </a:graphicData>
        </a:graphic>
      </p:graphicFrame>
      <p:sp>
        <p:nvSpPr>
          <p:cNvPr id="66573" name="Text Box 8"/>
          <p:cNvSpPr txBox="1">
            <a:spLocks noChangeArrowheads="1"/>
          </p:cNvSpPr>
          <p:nvPr/>
        </p:nvSpPr>
        <p:spPr bwMode="auto">
          <a:xfrm>
            <a:off x="323850" y="1484313"/>
            <a:ext cx="36718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000"/>
              <a:t>ZA BRUTO REZULTATE:</a:t>
            </a:r>
          </a:p>
        </p:txBody>
      </p:sp>
      <p:sp>
        <p:nvSpPr>
          <p:cNvPr id="66574" name="Text Box 9"/>
          <p:cNvSpPr txBox="1">
            <a:spLocks noChangeArrowheads="1"/>
          </p:cNvSpPr>
          <p:nvPr/>
        </p:nvSpPr>
        <p:spPr bwMode="auto">
          <a:xfrm>
            <a:off x="395288" y="3789363"/>
            <a:ext cx="36718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000"/>
              <a:t>ZA z VRIJEDNOSTI:</a:t>
            </a:r>
          </a:p>
        </p:txBody>
      </p:sp>
      <p:graphicFrame>
        <p:nvGraphicFramePr>
          <p:cNvPr id="66571" name="Object 11"/>
          <p:cNvGraphicFramePr>
            <a:graphicFrameLocks noChangeAspect="1"/>
          </p:cNvGraphicFramePr>
          <p:nvPr/>
        </p:nvGraphicFramePr>
        <p:xfrm>
          <a:off x="339725" y="4724400"/>
          <a:ext cx="8537575" cy="1003300"/>
        </p:xfrm>
        <a:graphic>
          <a:graphicData uri="http://schemas.openxmlformats.org/presentationml/2006/ole">
            <p:oleObj spid="_x0000_s66583" name="Equation" r:id="rId4" imgW="1943100" imgH="22860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3050"/>
            <a:ext cx="8642350" cy="1143000"/>
          </a:xfrm>
        </p:spPr>
        <p:txBody>
          <a:bodyPr/>
          <a:lstStyle/>
          <a:p>
            <a:pPr eaLnBrk="1" hangingPunct="1">
              <a:defRPr/>
            </a:pPr>
            <a:r>
              <a:rPr lang="hr-HR" sz="4000"/>
              <a:t>Kako odrediti regresijske koeficijente?</a:t>
            </a:r>
          </a:p>
        </p:txBody>
      </p:sp>
      <p:graphicFrame>
        <p:nvGraphicFramePr>
          <p:cNvPr id="67588" name="Object 4"/>
          <p:cNvGraphicFramePr>
            <a:graphicFrameLocks noGrp="1" noChangeAspect="1"/>
          </p:cNvGraphicFramePr>
          <p:nvPr>
            <p:ph type="body" idx="1"/>
          </p:nvPr>
        </p:nvGraphicFramePr>
        <p:xfrm>
          <a:off x="1258888" y="2349500"/>
          <a:ext cx="5473700" cy="2022475"/>
        </p:xfrm>
        <a:graphic>
          <a:graphicData uri="http://schemas.openxmlformats.org/presentationml/2006/ole">
            <p:oleObj spid="_x0000_s67602" name="Equation" r:id="rId3" imgW="1167893" imgH="431613" progId="">
              <p:embed/>
            </p:oleObj>
          </a:graphicData>
        </a:graphic>
      </p:graphicFrame>
      <p:sp>
        <p:nvSpPr>
          <p:cNvPr id="67593" name="Text Box 5"/>
          <p:cNvSpPr txBox="1">
            <a:spLocks noChangeArrowheads="1"/>
          </p:cNvSpPr>
          <p:nvPr/>
        </p:nvSpPr>
        <p:spPr bwMode="auto">
          <a:xfrm>
            <a:off x="395288" y="1844675"/>
            <a:ext cx="4032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000"/>
              <a:t>OSNOVNI KRITERIJ:</a:t>
            </a:r>
          </a:p>
        </p:txBody>
      </p:sp>
      <p:graphicFrame>
        <p:nvGraphicFramePr>
          <p:cNvPr id="67591" name="Object 7"/>
          <p:cNvGraphicFramePr>
            <a:graphicFrameLocks noChangeAspect="1"/>
          </p:cNvGraphicFramePr>
          <p:nvPr/>
        </p:nvGraphicFramePr>
        <p:xfrm>
          <a:off x="1331913" y="4724400"/>
          <a:ext cx="3529012" cy="1244600"/>
        </p:xfrm>
        <a:graphic>
          <a:graphicData uri="http://schemas.openxmlformats.org/presentationml/2006/ole">
            <p:oleObj spid="_x0000_s67603" name="Equation" r:id="rId4" imgW="647700" imgH="228600" progId="">
              <p:embed/>
            </p:oleObj>
          </a:graphicData>
        </a:graphic>
      </p:graphicFrame>
      <p:sp>
        <p:nvSpPr>
          <p:cNvPr id="67594" name="Text Box 8"/>
          <p:cNvSpPr txBox="1">
            <a:spLocks noChangeArrowheads="1"/>
          </p:cNvSpPr>
          <p:nvPr/>
        </p:nvSpPr>
        <p:spPr bwMode="auto">
          <a:xfrm>
            <a:off x="539750" y="4437063"/>
            <a:ext cx="4032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000"/>
              <a:t>ILI: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sz="4000"/>
              <a:t>Izračun </a:t>
            </a:r>
            <a:r>
              <a:rPr lang="el-GR" sz="4000">
                <a:effectLst/>
              </a:rPr>
              <a:t>β</a:t>
            </a:r>
            <a:r>
              <a:rPr lang="hr-HR" sz="4000">
                <a:effectLst/>
              </a:rPr>
              <a:t> koeficijenata za dva prediktora</a:t>
            </a:r>
          </a:p>
        </p:txBody>
      </p:sp>
      <p:graphicFrame>
        <p:nvGraphicFramePr>
          <p:cNvPr id="68611" name="Object 3"/>
          <p:cNvGraphicFramePr>
            <a:graphicFrameLocks noGrp="1" noChangeAspect="1"/>
          </p:cNvGraphicFramePr>
          <p:nvPr>
            <p:ph type="body" idx="1"/>
          </p:nvPr>
        </p:nvGraphicFramePr>
        <p:xfrm>
          <a:off x="755650" y="1916113"/>
          <a:ext cx="4321175" cy="1852612"/>
        </p:xfrm>
        <a:graphic>
          <a:graphicData uri="http://schemas.openxmlformats.org/presentationml/2006/ole">
            <p:oleObj spid="_x0000_s68623" name="Equation" r:id="rId3" imgW="1155199" imgH="495085" progId="">
              <p:embed/>
            </p:oleObj>
          </a:graphicData>
        </a:graphic>
      </p:graphicFrame>
      <p:graphicFrame>
        <p:nvGraphicFramePr>
          <p:cNvPr id="68612" name="Object 4"/>
          <p:cNvGraphicFramePr>
            <a:graphicFrameLocks noChangeAspect="1"/>
          </p:cNvGraphicFramePr>
          <p:nvPr/>
        </p:nvGraphicFramePr>
        <p:xfrm>
          <a:off x="684213" y="4076700"/>
          <a:ext cx="4175125" cy="1768475"/>
        </p:xfrm>
        <a:graphic>
          <a:graphicData uri="http://schemas.openxmlformats.org/presentationml/2006/ole">
            <p:oleObj spid="_x0000_s68624" name="Equation" r:id="rId4" imgW="1167893" imgH="495085" progId="">
              <p:embed/>
            </p:oleObj>
          </a:graphicData>
        </a:graphic>
      </p:graphicFrame>
      <p:sp>
        <p:nvSpPr>
          <p:cNvPr id="68614" name="Text Box 5"/>
          <p:cNvSpPr txBox="1">
            <a:spLocks noChangeArrowheads="1"/>
          </p:cNvSpPr>
          <p:nvPr/>
        </p:nvSpPr>
        <p:spPr bwMode="auto">
          <a:xfrm>
            <a:off x="5795963" y="2636838"/>
            <a:ext cx="30257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3600"/>
              <a:t>O čemu ovisi veličina beta koeficijenta?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ding Grid">
  <a:themeElements>
    <a:clrScheme name="Fading Grid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Fading Gri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ading Grid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Fading Grid</Template>
  <TotalTime>464</TotalTime>
  <Words>639</Words>
  <Application>Microsoft Office PowerPoint</Application>
  <PresentationFormat>Prikaz na zaslonu (4:3)</PresentationFormat>
  <Paragraphs>343</Paragraphs>
  <Slides>19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Uloženi OLE poslužitelji</vt:lpstr>
      </vt:variant>
      <vt:variant>
        <vt:i4>1</vt:i4>
      </vt:variant>
      <vt:variant>
        <vt:lpstr>Naslovi slajdova</vt:lpstr>
      </vt:variant>
      <vt:variant>
        <vt:i4>19</vt:i4>
      </vt:variant>
    </vt:vector>
  </HeadingPairs>
  <TitlesOfParts>
    <vt:vector size="21" baseType="lpstr">
      <vt:lpstr>Fading Grid</vt:lpstr>
      <vt:lpstr>Equation</vt:lpstr>
      <vt:lpstr>Osnove multiple korelacije i prognoze kriterija na osnovi više prediktora</vt:lpstr>
      <vt:lpstr>Multipla korelacija</vt:lpstr>
      <vt:lpstr>Regresijska jednadžba</vt:lpstr>
      <vt:lpstr>Slajd 4</vt:lpstr>
      <vt:lpstr>Slajd 5</vt:lpstr>
      <vt:lpstr>Slajd 6</vt:lpstr>
      <vt:lpstr>Opći oblik regresijske jednadžbe</vt:lpstr>
      <vt:lpstr>Kako odrediti regresijske koeficijente?</vt:lpstr>
      <vt:lpstr>Izračun β koeficijenata za dva prediktora</vt:lpstr>
      <vt:lpstr>Slajd 10</vt:lpstr>
      <vt:lpstr>Odnos b i beta koeficijenata</vt:lpstr>
      <vt:lpstr>Slajd 12</vt:lpstr>
      <vt:lpstr>Slajd 13</vt:lpstr>
      <vt:lpstr>Slajd 14</vt:lpstr>
      <vt:lpstr>Slajd 15</vt:lpstr>
      <vt:lpstr>Testiranje značajnosti beta pondera</vt:lpstr>
      <vt:lpstr>Izračun koeficijenta multiple korelacije</vt:lpstr>
      <vt:lpstr>Koeficijent deretminacije</vt:lpstr>
      <vt:lpstr>Testiranje značajnosti koeficijenta multiple korelacije</vt:lpstr>
    </vt:vector>
  </TitlesOfParts>
  <Company>Ivo Pilar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Korelacija i prognoza iz jedne varijable u drugu</dc:title>
  <dc:creator>toni</dc:creator>
  <cp:lastModifiedBy>nom</cp:lastModifiedBy>
  <cp:revision>14</cp:revision>
  <dcterms:created xsi:type="dcterms:W3CDTF">2008-10-27T08:47:29Z</dcterms:created>
  <dcterms:modified xsi:type="dcterms:W3CDTF">2013-05-29T08:34:51Z</dcterms:modified>
</cp:coreProperties>
</file>