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1" r:id="rId1"/>
  </p:sldMasterIdLst>
  <p:sldIdLst>
    <p:sldId id="256" r:id="rId2"/>
    <p:sldId id="293" r:id="rId3"/>
    <p:sldId id="294" r:id="rId4"/>
    <p:sldId id="300" r:id="rId5"/>
    <p:sldId id="301" r:id="rId6"/>
    <p:sldId id="295" r:id="rId7"/>
    <p:sldId id="303" r:id="rId8"/>
    <p:sldId id="296" r:id="rId9"/>
    <p:sldId id="297" r:id="rId10"/>
    <p:sldId id="299" r:id="rId11"/>
    <p:sldId id="302" r:id="rId12"/>
    <p:sldId id="290" r:id="rId13"/>
    <p:sldId id="291" r:id="rId14"/>
    <p:sldId id="292" r:id="rId15"/>
    <p:sldId id="304" r:id="rId16"/>
    <p:sldId id="298" r:id="rId17"/>
    <p:sldId id="305" r:id="rId18"/>
    <p:sldId id="307" r:id="rId19"/>
    <p:sldId id="308" r:id="rId20"/>
    <p:sldId id="309" r:id="rId21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1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45059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45060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45061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2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3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4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5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6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7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8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69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0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1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2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3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4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5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6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7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8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79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0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1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2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3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4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085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45086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45087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88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89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0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1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2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3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4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5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6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7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8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099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0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1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45102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45103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4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45105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5106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7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8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09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10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11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12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13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5114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4511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1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1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1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1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2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2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512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4512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4512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45125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5126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5127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84A3AB8-120D-4C2C-A529-3CA7B0EA35C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A29C3-B403-478B-93A7-EDCA17F9A46C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DEB5E3-951D-449B-BBD0-5D28207B79C1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9D2FBB-02AF-4EF2-BF53-EA5D45205940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C4570-7A86-483C-8E11-BEE8499D943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98B61-57A7-4D30-9B1D-3466F815DB5F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C93BC-57BE-4263-AF36-635683D9D575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922796-0E63-4C38-9B16-DA4F877290F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1117B-418E-4696-9992-0F21A2810133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CBC45-C5A5-4FC6-82FD-3D1A7A18CF2D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C5806-1421-473A-BC92-62FD63345FE8}" type="slidenum">
              <a:rPr lang="hr-HR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4403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hr-HR"/>
            </a:p>
          </p:txBody>
        </p:sp>
        <p:grpSp>
          <p:nvGrpSpPr>
            <p:cNvPr id="4403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4403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3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4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5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6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6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grpSp>
            <p:nvGrpSpPr>
              <p:cNvPr id="44062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4406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6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7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44078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44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grpSp>
            <p:nvGrpSpPr>
              <p:cNvPr id="4408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408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8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  <p:sp>
              <p:nvSpPr>
                <p:cNvPr id="4409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hr-HR"/>
                </a:p>
              </p:txBody>
            </p:sp>
          </p:grpSp>
          <p:sp>
            <p:nvSpPr>
              <p:cNvPr id="4409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2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3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4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6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7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  <p:sp>
            <p:nvSpPr>
              <p:cNvPr id="44098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hr-HR"/>
              </a:p>
            </p:txBody>
          </p:sp>
        </p:grpSp>
      </p:grpSp>
      <p:sp>
        <p:nvSpPr>
          <p:cNvPr id="4409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4410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4410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4410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431E64A-4A92-4DB9-9DA4-B749D88A11E1}" type="slidenum">
              <a:rPr lang="hr-HR"/>
              <a:pPr/>
              <a:t>‹#›</a:t>
            </a:fld>
            <a:endParaRPr lang="hr-HR"/>
          </a:p>
        </p:txBody>
      </p:sp>
      <p:sp>
        <p:nvSpPr>
          <p:cNvPr id="4410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9.bin"/><Relationship Id="rId4" Type="http://schemas.openxmlformats.org/officeDocument/2006/relationships/oleObject" Target="../embeddings/oleObject18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692150"/>
            <a:ext cx="8496300" cy="4751388"/>
          </a:xfrm>
        </p:spPr>
        <p:txBody>
          <a:bodyPr/>
          <a:lstStyle/>
          <a:p>
            <a:r>
              <a:rPr lang="hr-HR" sz="6000"/>
              <a:t>Osnove multiple korelacije i prognoze kriterija na osnovi više prediktora</a:t>
            </a:r>
            <a:br>
              <a:rPr lang="hr-HR" sz="6000"/>
            </a:br>
            <a:r>
              <a:rPr lang="hr-HR" sz="6000"/>
              <a:t>…nastavak…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2786050" y="5715016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92150"/>
            <a:ext cx="8358188" cy="5403850"/>
          </a:xfrm>
        </p:spPr>
        <p:txBody>
          <a:bodyPr/>
          <a:lstStyle/>
          <a:p>
            <a:r>
              <a:rPr lang="hr-HR"/>
              <a:t>Izračunajte procijenjeni </a:t>
            </a:r>
            <a:r>
              <a:rPr lang="hr-HR">
                <a:effectLst/>
              </a:rPr>
              <a:t>R</a:t>
            </a:r>
            <a:r>
              <a:rPr lang="hr-HR" baseline="30000"/>
              <a:t>2</a:t>
            </a:r>
            <a:r>
              <a:rPr lang="hr-HR"/>
              <a:t> iz našeg primjera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Group 2"/>
          <p:cNvGraphicFramePr>
            <a:graphicFrameLocks noGrp="1"/>
          </p:cNvGraphicFramePr>
          <p:nvPr/>
        </p:nvGraphicFramePr>
        <p:xfrm>
          <a:off x="250825" y="0"/>
          <a:ext cx="7129463" cy="6662485"/>
        </p:xfrm>
        <a:graphic>
          <a:graphicData uri="http://schemas.openxmlformats.org/drawingml/2006/table">
            <a:tbl>
              <a:tblPr/>
              <a:tblGrid>
                <a:gridCol w="1160463"/>
                <a:gridCol w="1000125"/>
                <a:gridCol w="1081087"/>
                <a:gridCol w="1150938"/>
                <a:gridCol w="936625"/>
                <a:gridCol w="863600"/>
                <a:gridCol w="936625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psihologija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matematika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ocjena iz statistike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 i 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14,5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3,74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13,96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yx1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Sum (Y-Y’)</a:t>
                      </a:r>
                      <a:r>
                        <a:rPr kumimoji="0" lang="hr-HR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3,72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1,39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3408" name="Object 224"/>
          <p:cNvGraphicFramePr>
            <a:graphicFrameLocks noChangeAspect="1"/>
          </p:cNvGraphicFramePr>
          <p:nvPr/>
        </p:nvGraphicFramePr>
        <p:xfrm>
          <a:off x="7524750" y="260350"/>
          <a:ext cx="1449388" cy="2089150"/>
        </p:xfrm>
        <a:graphic>
          <a:graphicData uri="http://schemas.openxmlformats.org/presentationml/2006/ole">
            <p:oleObj spid="_x0000_s93408" name="Equation" r:id="rId3" imgW="634680" imgH="914400" progId="">
              <p:embed/>
            </p:oleObj>
          </a:graphicData>
        </a:graphic>
      </p:graphicFrame>
      <p:graphicFrame>
        <p:nvGraphicFramePr>
          <p:cNvPr id="93409" name="Object 225"/>
          <p:cNvGraphicFramePr>
            <a:graphicFrameLocks noChangeAspect="1"/>
          </p:cNvGraphicFramePr>
          <p:nvPr/>
        </p:nvGraphicFramePr>
        <p:xfrm>
          <a:off x="7596188" y="2565400"/>
          <a:ext cx="1368425" cy="438150"/>
        </p:xfrm>
        <a:graphic>
          <a:graphicData uri="http://schemas.openxmlformats.org/presentationml/2006/ole">
            <p:oleObj spid="_x0000_s93409" name="Equation" r:id="rId4" imgW="634680" imgH="203040" progId="">
              <p:embed/>
            </p:oleObj>
          </a:graphicData>
        </a:graphic>
      </p:graphicFrame>
      <p:graphicFrame>
        <p:nvGraphicFramePr>
          <p:cNvPr id="93410" name="Object 226"/>
          <p:cNvGraphicFramePr>
            <a:graphicFrameLocks noChangeAspect="1"/>
          </p:cNvGraphicFramePr>
          <p:nvPr/>
        </p:nvGraphicFramePr>
        <p:xfrm>
          <a:off x="7451725" y="4005263"/>
          <a:ext cx="1692275" cy="1009650"/>
        </p:xfrm>
        <a:graphic>
          <a:graphicData uri="http://schemas.openxmlformats.org/presentationml/2006/ole">
            <p:oleObj spid="_x0000_s93410" name="Equation" r:id="rId5" imgW="723600" imgH="431640" progId="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Izračun pondera - kriterij najmanjih kvadrata</a:t>
            </a:r>
          </a:p>
        </p:txBody>
      </p:sp>
      <p:graphicFrame>
        <p:nvGraphicFramePr>
          <p:cNvPr id="80900" name="Object 4"/>
          <p:cNvGraphicFramePr>
            <a:graphicFrameLocks noChangeAspect="1"/>
          </p:cNvGraphicFramePr>
          <p:nvPr>
            <p:ph type="body" idx="1"/>
          </p:nvPr>
        </p:nvGraphicFramePr>
        <p:xfrm>
          <a:off x="611188" y="1412875"/>
          <a:ext cx="4103687" cy="1516063"/>
        </p:xfrm>
        <a:graphic>
          <a:graphicData uri="http://schemas.openxmlformats.org/presentationml/2006/ole">
            <p:oleObj spid="_x0000_s80900" name="Equation" r:id="rId3" imgW="1168200" imgH="431640" progId="">
              <p:embed/>
            </p:oleObj>
          </a:graphicData>
        </a:graphic>
      </p:graphicFrame>
      <p:graphicFrame>
        <p:nvGraphicFramePr>
          <p:cNvPr id="80901" name="Object 5"/>
          <p:cNvGraphicFramePr>
            <a:graphicFrameLocks noChangeAspect="1"/>
          </p:cNvGraphicFramePr>
          <p:nvPr/>
        </p:nvGraphicFramePr>
        <p:xfrm>
          <a:off x="565150" y="2924175"/>
          <a:ext cx="6932613" cy="892175"/>
        </p:xfrm>
        <a:graphic>
          <a:graphicData uri="http://schemas.openxmlformats.org/presentationml/2006/ole">
            <p:oleObj spid="_x0000_s80901" name="Equation" r:id="rId4" imgW="1904760" imgH="228600" progId="">
              <p:embed/>
            </p:oleObj>
          </a:graphicData>
        </a:graphic>
      </p:graphicFrame>
      <p:graphicFrame>
        <p:nvGraphicFramePr>
          <p:cNvPr id="80902" name="Object 6"/>
          <p:cNvGraphicFramePr>
            <a:graphicFrameLocks noChangeAspect="1"/>
          </p:cNvGraphicFramePr>
          <p:nvPr/>
        </p:nvGraphicFramePr>
        <p:xfrm>
          <a:off x="493713" y="3789363"/>
          <a:ext cx="7148512" cy="839787"/>
        </p:xfrm>
        <a:graphic>
          <a:graphicData uri="http://schemas.openxmlformats.org/presentationml/2006/ole">
            <p:oleObj spid="_x0000_s80902" name="Equation" r:id="rId5" imgW="1942920" imgH="228600" progId="">
              <p:embed/>
            </p:oleObj>
          </a:graphicData>
        </a:graphic>
      </p:graphicFrame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323850" y="4797425"/>
            <a:ext cx="856932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76213" indent="-176213">
              <a:spcBef>
                <a:spcPct val="50000"/>
              </a:spcBef>
              <a:buFontTx/>
              <a:buChar char="•"/>
            </a:pPr>
            <a:r>
              <a:rPr lang="hr-HR" sz="2800" dirty="0"/>
              <a:t>Treba izračunati onakve b, odnosno </a:t>
            </a:r>
            <a:r>
              <a:rPr lang="el-GR" sz="2800" dirty="0">
                <a:cs typeface="Arial" charset="0"/>
              </a:rPr>
              <a:t>β</a:t>
            </a:r>
            <a:r>
              <a:rPr lang="hr-HR" sz="2800" dirty="0">
                <a:cs typeface="Arial" charset="0"/>
              </a:rPr>
              <a:t> pondere koji daju najmanju sumu razlika Y i Y’.</a:t>
            </a:r>
          </a:p>
          <a:p>
            <a:pPr marL="176213" indent="-176213">
              <a:spcBef>
                <a:spcPct val="50000"/>
              </a:spcBef>
              <a:buFontTx/>
              <a:buChar char="•"/>
            </a:pPr>
            <a:r>
              <a:rPr lang="hr-HR" sz="2800" dirty="0">
                <a:cs typeface="Arial" charset="0"/>
              </a:rPr>
              <a:t>Radi se o više jednadžbi s više nepoznanica, odnosno o matričnom računu.</a:t>
            </a:r>
            <a:endParaRPr lang="el-GR" sz="2800" dirty="0">
              <a:cs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Veličina pondera ovisi o: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hr-HR" sz="2800"/>
              <a:t>Korelaciji prediktora i kriterija – što je veća, veći je i ponder</a:t>
            </a:r>
          </a:p>
          <a:p>
            <a:pPr>
              <a:lnSpc>
                <a:spcPct val="80000"/>
              </a:lnSpc>
            </a:pPr>
            <a:r>
              <a:rPr lang="hr-HR" sz="2800"/>
              <a:t>Korelaciji promatranog prediktora i ostalih prediktora u analizi – što je dio zajedničke varijance prediktora s ostalim prediktorima veći to je ponder manji</a:t>
            </a:r>
          </a:p>
          <a:p>
            <a:pPr>
              <a:lnSpc>
                <a:spcPct val="80000"/>
              </a:lnSpc>
            </a:pPr>
            <a:r>
              <a:rPr lang="hr-HR" sz="2800"/>
              <a:t>Zato, uvođenjem svakog novog prediktora ili izbacivanjem bilo kojeg od prediktora mijenjaju se i svi ponderi</a:t>
            </a:r>
          </a:p>
          <a:p>
            <a:pPr>
              <a:lnSpc>
                <a:spcPct val="80000"/>
              </a:lnSpc>
            </a:pPr>
            <a:r>
              <a:rPr lang="hr-HR" sz="2800"/>
              <a:t>Ponderi ukazuju na originalni dio varijance kriterija koji pojedini prediktor objašnjava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Venn-ovi dijagrami </a:t>
            </a:r>
            <a:endParaRPr lang="hr-HR" sz="2800">
              <a:solidFill>
                <a:schemeClr val="tx1"/>
              </a:solidFill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/>
              <a:t>Dvodimenzionalni grafički prikaz varijabli i njihovih odnosa</a:t>
            </a:r>
          </a:p>
          <a:p>
            <a:pPr>
              <a:lnSpc>
                <a:spcPct val="90000"/>
              </a:lnSpc>
            </a:pPr>
            <a:r>
              <a:rPr lang="hr-HR"/>
              <a:t>Može se vizualizirati korelacija među varijablama i regresijski odnos prediktora i kriterija</a:t>
            </a:r>
          </a:p>
          <a:p>
            <a:pPr>
              <a:lnSpc>
                <a:spcPct val="90000"/>
              </a:lnSpc>
            </a:pPr>
            <a:r>
              <a:rPr lang="hr-HR"/>
              <a:t>Prikaz nije egzaktan i nije numerički točan, a nedostaje mu i multidimenzionalnost</a:t>
            </a:r>
          </a:p>
          <a:p>
            <a:pPr>
              <a:lnSpc>
                <a:spcPct val="90000"/>
              </a:lnSpc>
            </a:pPr>
            <a:r>
              <a:rPr lang="hr-HR"/>
              <a:t>Ipak, vizualno olakšava razumijevanje odnosa među varijablama </a:t>
            </a:r>
          </a:p>
          <a:p>
            <a:pPr>
              <a:lnSpc>
                <a:spcPct val="90000"/>
              </a:lnSpc>
            </a:pPr>
            <a:endParaRPr lang="hr-H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Oval 2"/>
          <p:cNvSpPr>
            <a:spLocks noChangeArrowheads="1"/>
          </p:cNvSpPr>
          <p:nvPr/>
        </p:nvSpPr>
        <p:spPr bwMode="auto">
          <a:xfrm>
            <a:off x="2484438" y="1268413"/>
            <a:ext cx="2592387" cy="2592387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5235" name="Oval 3"/>
          <p:cNvSpPr>
            <a:spLocks noChangeArrowheads="1"/>
          </p:cNvSpPr>
          <p:nvPr/>
        </p:nvSpPr>
        <p:spPr bwMode="auto">
          <a:xfrm>
            <a:off x="4500563" y="1341438"/>
            <a:ext cx="2592387" cy="2663825"/>
          </a:xfrm>
          <a:prstGeom prst="ellipse">
            <a:avLst/>
          </a:prstGeom>
          <a:solidFill>
            <a:srgbClr val="CCFFCC">
              <a:alpha val="55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5236" name="Oval 4"/>
          <p:cNvSpPr>
            <a:spLocks noChangeArrowheads="1"/>
          </p:cNvSpPr>
          <p:nvPr/>
        </p:nvSpPr>
        <p:spPr bwMode="auto">
          <a:xfrm>
            <a:off x="3419475" y="2852738"/>
            <a:ext cx="2520950" cy="2592387"/>
          </a:xfrm>
          <a:prstGeom prst="ellipse">
            <a:avLst/>
          </a:prstGeom>
          <a:solidFill>
            <a:schemeClr val="bg2">
              <a:alpha val="4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3203575" y="2060575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X1</a:t>
            </a: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5435600" y="22050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X2</a:t>
            </a: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4500563" y="40767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 flipH="1">
            <a:off x="4787900" y="620713"/>
            <a:ext cx="431800" cy="1800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5148263" y="260350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x1x2</a:t>
            </a:r>
          </a:p>
        </p:txBody>
      </p:sp>
      <p:sp>
        <p:nvSpPr>
          <p:cNvPr id="95242" name="Line 10"/>
          <p:cNvSpPr>
            <a:spLocks noChangeShapeType="1"/>
          </p:cNvSpPr>
          <p:nvPr/>
        </p:nvSpPr>
        <p:spPr bwMode="auto">
          <a:xfrm flipV="1">
            <a:off x="1908175" y="3429000"/>
            <a:ext cx="22320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7092950" y="46529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x2y</a:t>
            </a:r>
          </a:p>
        </p:txBody>
      </p:sp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1258888" y="48688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x1y</a:t>
            </a:r>
          </a:p>
        </p:txBody>
      </p:sp>
      <p:sp>
        <p:nvSpPr>
          <p:cNvPr id="95245" name="Line 13"/>
          <p:cNvSpPr>
            <a:spLocks noChangeShapeType="1"/>
          </p:cNvSpPr>
          <p:nvPr/>
        </p:nvSpPr>
        <p:spPr bwMode="auto">
          <a:xfrm flipH="1" flipV="1">
            <a:off x="5292725" y="3500438"/>
            <a:ext cx="18002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3" name="Oval 5"/>
          <p:cNvSpPr>
            <a:spLocks noChangeArrowheads="1"/>
          </p:cNvSpPr>
          <p:nvPr/>
        </p:nvSpPr>
        <p:spPr bwMode="auto">
          <a:xfrm>
            <a:off x="2339975" y="4076700"/>
            <a:ext cx="2592388" cy="2592388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89094" name="Oval 6"/>
          <p:cNvSpPr>
            <a:spLocks noChangeArrowheads="1"/>
          </p:cNvSpPr>
          <p:nvPr/>
        </p:nvSpPr>
        <p:spPr bwMode="auto">
          <a:xfrm>
            <a:off x="4500563" y="1341438"/>
            <a:ext cx="2592387" cy="2663825"/>
          </a:xfrm>
          <a:prstGeom prst="ellipse">
            <a:avLst/>
          </a:prstGeom>
          <a:solidFill>
            <a:srgbClr val="CCFFCC">
              <a:alpha val="55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89095" name="Oval 7"/>
          <p:cNvSpPr>
            <a:spLocks noChangeArrowheads="1"/>
          </p:cNvSpPr>
          <p:nvPr/>
        </p:nvSpPr>
        <p:spPr bwMode="auto">
          <a:xfrm>
            <a:off x="3419475" y="2852738"/>
            <a:ext cx="2520950" cy="2592387"/>
          </a:xfrm>
          <a:prstGeom prst="ellipse">
            <a:avLst/>
          </a:prstGeom>
          <a:solidFill>
            <a:schemeClr val="bg2">
              <a:alpha val="4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2987675" y="551656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X1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5435600" y="22050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X2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4500563" y="40767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539750" y="141287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x1x2</a:t>
            </a:r>
            <a:r>
              <a:rPr lang="hr-HR" sz="2800"/>
              <a:t>=0</a:t>
            </a:r>
          </a:p>
        </p:txBody>
      </p:sp>
      <p:sp>
        <p:nvSpPr>
          <p:cNvPr id="89102" name="Line 14"/>
          <p:cNvSpPr>
            <a:spLocks noChangeShapeType="1"/>
          </p:cNvSpPr>
          <p:nvPr/>
        </p:nvSpPr>
        <p:spPr bwMode="auto">
          <a:xfrm flipV="1">
            <a:off x="1619250" y="4508500"/>
            <a:ext cx="22320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89103" name="Text Box 15"/>
          <p:cNvSpPr txBox="1">
            <a:spLocks noChangeArrowheads="1"/>
          </p:cNvSpPr>
          <p:nvPr/>
        </p:nvSpPr>
        <p:spPr bwMode="auto">
          <a:xfrm>
            <a:off x="7092950" y="46529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x2y</a:t>
            </a:r>
          </a:p>
        </p:txBody>
      </p:sp>
      <p:sp>
        <p:nvSpPr>
          <p:cNvPr id="89104" name="Text Box 16"/>
          <p:cNvSpPr txBox="1">
            <a:spLocks noChangeArrowheads="1"/>
          </p:cNvSpPr>
          <p:nvPr/>
        </p:nvSpPr>
        <p:spPr bwMode="auto">
          <a:xfrm>
            <a:off x="900113" y="5949950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x1y</a:t>
            </a:r>
          </a:p>
        </p:txBody>
      </p:sp>
      <p:sp>
        <p:nvSpPr>
          <p:cNvPr id="89105" name="Line 17"/>
          <p:cNvSpPr>
            <a:spLocks noChangeShapeType="1"/>
          </p:cNvSpPr>
          <p:nvPr/>
        </p:nvSpPr>
        <p:spPr bwMode="auto">
          <a:xfrm flipH="1" flipV="1">
            <a:off x="5292725" y="3500438"/>
            <a:ext cx="18002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89106" name="Text Box 18"/>
          <p:cNvSpPr txBox="1">
            <a:spLocks noChangeArrowheads="1"/>
          </p:cNvSpPr>
          <p:nvPr/>
        </p:nvSpPr>
        <p:spPr bwMode="auto">
          <a:xfrm>
            <a:off x="395288" y="333375"/>
            <a:ext cx="7416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IDEALAN SLUČAJ ODNOSA MEĐU PREDIKTORIMA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Oval 2"/>
          <p:cNvSpPr>
            <a:spLocks noChangeArrowheads="1"/>
          </p:cNvSpPr>
          <p:nvPr/>
        </p:nvSpPr>
        <p:spPr bwMode="auto">
          <a:xfrm>
            <a:off x="4500563" y="1412875"/>
            <a:ext cx="2592387" cy="2592388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6259" name="Oval 3"/>
          <p:cNvSpPr>
            <a:spLocks noChangeArrowheads="1"/>
          </p:cNvSpPr>
          <p:nvPr/>
        </p:nvSpPr>
        <p:spPr bwMode="auto">
          <a:xfrm>
            <a:off x="4572000" y="1412875"/>
            <a:ext cx="2592388" cy="2663825"/>
          </a:xfrm>
          <a:prstGeom prst="ellipse">
            <a:avLst/>
          </a:prstGeom>
          <a:solidFill>
            <a:srgbClr val="CCFFCC">
              <a:alpha val="55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6260" name="Oval 4"/>
          <p:cNvSpPr>
            <a:spLocks noChangeArrowheads="1"/>
          </p:cNvSpPr>
          <p:nvPr/>
        </p:nvSpPr>
        <p:spPr bwMode="auto">
          <a:xfrm>
            <a:off x="3419475" y="2852738"/>
            <a:ext cx="2520950" cy="2592387"/>
          </a:xfrm>
          <a:prstGeom prst="ellipse">
            <a:avLst/>
          </a:prstGeom>
          <a:solidFill>
            <a:schemeClr val="bg2">
              <a:alpha val="4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hr-HR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5940425" y="27813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X1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5435600" y="22050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X2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4500563" y="4076700"/>
            <a:ext cx="863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/>
              <a:t>Y</a:t>
            </a:r>
          </a:p>
        </p:txBody>
      </p:sp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539750" y="141287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x1x2</a:t>
            </a:r>
            <a:r>
              <a:rPr lang="hr-HR" sz="2800">
                <a:cs typeface="Arial" charset="0"/>
              </a:rPr>
              <a:t>≈</a:t>
            </a:r>
            <a:r>
              <a:rPr lang="hr-HR" sz="2800"/>
              <a:t>1</a:t>
            </a:r>
          </a:p>
        </p:txBody>
      </p:sp>
      <p:sp>
        <p:nvSpPr>
          <p:cNvPr id="96265" name="Line 9"/>
          <p:cNvSpPr>
            <a:spLocks noChangeShapeType="1"/>
          </p:cNvSpPr>
          <p:nvPr/>
        </p:nvSpPr>
        <p:spPr bwMode="auto">
          <a:xfrm flipV="1">
            <a:off x="2700338" y="3141663"/>
            <a:ext cx="22320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7092950" y="4652963"/>
            <a:ext cx="1368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x2y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1547813" y="4581525"/>
            <a:ext cx="1368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3200"/>
              <a:t>r</a:t>
            </a:r>
            <a:r>
              <a:rPr lang="hr-HR" sz="3200" baseline="30000"/>
              <a:t>2</a:t>
            </a:r>
            <a:r>
              <a:rPr lang="hr-HR" sz="1600"/>
              <a:t>x1y</a:t>
            </a:r>
          </a:p>
        </p:txBody>
      </p:sp>
      <p:sp>
        <p:nvSpPr>
          <p:cNvPr id="96268" name="Line 12"/>
          <p:cNvSpPr>
            <a:spLocks noChangeShapeType="1"/>
          </p:cNvSpPr>
          <p:nvPr/>
        </p:nvSpPr>
        <p:spPr bwMode="auto">
          <a:xfrm flipH="1" flipV="1">
            <a:off x="5292725" y="3500438"/>
            <a:ext cx="18002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hr-HR"/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395288" y="333375"/>
            <a:ext cx="8280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000"/>
              <a:t>NAJNEPOVOLJNIJI SLUČAJ ODNOSA MEĐU PREDIKTORIMA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Grafički prikaz regresijskog modela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428728" y="2571744"/>
            <a:ext cx="2643206" cy="2571768"/>
          </a:xfrm>
          <a:prstGeom prst="ellipse">
            <a:avLst/>
          </a:prstGeom>
          <a:solidFill>
            <a:schemeClr val="accent1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Kriterij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68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30000" dirty="0" smtClean="0"/>
              <a:t>2</a:t>
            </a:r>
            <a:r>
              <a:rPr lang="hr-HR" sz="2800" dirty="0" smtClean="0"/>
              <a:t>=0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Grafički prikaz regresijskog modela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428728" y="2571744"/>
            <a:ext cx="2643206" cy="2571768"/>
          </a:xfrm>
          <a:prstGeom prst="ellipse">
            <a:avLst/>
          </a:prstGeom>
          <a:solidFill>
            <a:schemeClr val="accent1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Kriterij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68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30000" dirty="0" smtClean="0"/>
              <a:t>2</a:t>
            </a:r>
            <a:r>
              <a:rPr lang="hr-HR" sz="2800" dirty="0" smtClean="0"/>
              <a:t>=0,09</a:t>
            </a:r>
            <a:endParaRPr lang="en-US" sz="2800" dirty="0"/>
          </a:p>
        </p:txBody>
      </p:sp>
      <p:sp>
        <p:nvSpPr>
          <p:cNvPr id="6" name="Oval 5"/>
          <p:cNvSpPr/>
          <p:nvPr/>
        </p:nvSpPr>
        <p:spPr>
          <a:xfrm>
            <a:off x="3286116" y="1785926"/>
            <a:ext cx="2571768" cy="2500330"/>
          </a:xfrm>
          <a:prstGeom prst="ellipse">
            <a:avLst/>
          </a:prstGeom>
          <a:solidFill>
            <a:schemeClr val="accent2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Prediktor 1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929454" y="257174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-25000" dirty="0" smtClean="0"/>
              <a:t>x1y</a:t>
            </a:r>
            <a:r>
              <a:rPr lang="hr-HR" sz="2800" dirty="0" smtClean="0"/>
              <a:t>=0,3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Testiranje značajnosti beta pondera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98613"/>
            <a:ext cx="8208962" cy="1830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Beta ponderi se ne testiraju izravno, već preko b-pondera</a:t>
            </a:r>
          </a:p>
          <a:p>
            <a:pPr>
              <a:lnSpc>
                <a:spcPct val="90000"/>
              </a:lnSpc>
            </a:pPr>
            <a:r>
              <a:rPr lang="hr-HR" sz="2800"/>
              <a:t>t je omjer veličine b i njegove standardne pogreške</a:t>
            </a:r>
          </a:p>
          <a:p>
            <a:pPr>
              <a:lnSpc>
                <a:spcPct val="90000"/>
              </a:lnSpc>
            </a:pPr>
            <a:endParaRPr lang="hr-HR" sz="2800"/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2484438" y="3644900"/>
          <a:ext cx="2374900" cy="2447925"/>
        </p:xfrm>
        <a:graphic>
          <a:graphicData uri="http://schemas.openxmlformats.org/presentationml/2006/ole">
            <p:oleObj spid="_x0000_s83972" name="Equation" r:id="rId3" imgW="419040" imgH="431640" progId="">
              <p:embed/>
            </p:oleObj>
          </a:graphicData>
        </a:graphic>
      </p:graphicFrame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5580063" y="5661025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400"/>
              <a:t>df za t = N - k -1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Grafički prikaz regresijskog modela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428728" y="2571744"/>
            <a:ext cx="2643206" cy="2571768"/>
          </a:xfrm>
          <a:prstGeom prst="ellipse">
            <a:avLst/>
          </a:prstGeom>
          <a:solidFill>
            <a:schemeClr val="accent1">
              <a:lumMod val="75000"/>
              <a:alpha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Kriterij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143768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30000" dirty="0" smtClean="0"/>
              <a:t>2</a:t>
            </a:r>
            <a:r>
              <a:rPr lang="hr-HR" sz="2800" dirty="0" smtClean="0"/>
              <a:t>=0,25</a:t>
            </a:r>
            <a:endParaRPr lang="en-US" sz="2800" dirty="0"/>
          </a:p>
        </p:txBody>
      </p:sp>
      <p:sp>
        <p:nvSpPr>
          <p:cNvPr id="6" name="Oval 5"/>
          <p:cNvSpPr/>
          <p:nvPr/>
        </p:nvSpPr>
        <p:spPr>
          <a:xfrm>
            <a:off x="3286116" y="1785926"/>
            <a:ext cx="2571768" cy="2500330"/>
          </a:xfrm>
          <a:prstGeom prst="ellipse">
            <a:avLst/>
          </a:prstGeom>
          <a:solidFill>
            <a:schemeClr val="accent2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Prediktor 1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929454" y="257174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-25000" dirty="0" smtClean="0"/>
              <a:t>x1y</a:t>
            </a:r>
            <a:r>
              <a:rPr lang="hr-HR" sz="2800" dirty="0" smtClean="0"/>
              <a:t>=0,3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000892" y="321468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-25000" dirty="0" smtClean="0"/>
              <a:t>x2y</a:t>
            </a:r>
            <a:r>
              <a:rPr lang="hr-HR" sz="2800" dirty="0" smtClean="0"/>
              <a:t>=0,4</a:t>
            </a:r>
            <a:endParaRPr lang="en-US" sz="2800" dirty="0"/>
          </a:p>
        </p:txBody>
      </p:sp>
      <p:sp>
        <p:nvSpPr>
          <p:cNvPr id="9" name="Oval 8"/>
          <p:cNvSpPr/>
          <p:nvPr/>
        </p:nvSpPr>
        <p:spPr>
          <a:xfrm>
            <a:off x="2928926" y="3429000"/>
            <a:ext cx="2571768" cy="2500330"/>
          </a:xfrm>
          <a:prstGeom prst="ellipse">
            <a:avLst/>
          </a:prstGeom>
          <a:solidFill>
            <a:schemeClr val="tx2">
              <a:lumMod val="50000"/>
              <a:lumOff val="50000"/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Prediktor 2</a:t>
            </a:r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929454" y="1714488"/>
            <a:ext cx="1928826" cy="57150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143768" y="1643050"/>
            <a:ext cx="1571636" cy="714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43174" y="6072206"/>
            <a:ext cx="6500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30000" dirty="0" smtClean="0"/>
              <a:t>2</a:t>
            </a:r>
            <a:r>
              <a:rPr lang="hr-HR" sz="2800" dirty="0" smtClean="0"/>
              <a:t>= r</a:t>
            </a:r>
            <a:r>
              <a:rPr lang="hr-HR" sz="2800" baseline="-25000" dirty="0" smtClean="0"/>
              <a:t>1</a:t>
            </a:r>
            <a:r>
              <a:rPr lang="el-GR" sz="2800" dirty="0" smtClean="0">
                <a:latin typeface="Times New Roman"/>
                <a:cs typeface="Times New Roman"/>
              </a:rPr>
              <a:t>β</a:t>
            </a:r>
            <a:r>
              <a:rPr lang="hr-HR" sz="2800" baseline="-25000" dirty="0" smtClean="0">
                <a:latin typeface="Times New Roman"/>
                <a:cs typeface="Times New Roman"/>
              </a:rPr>
              <a:t>1</a:t>
            </a:r>
            <a:r>
              <a:rPr lang="hr-HR" sz="2800" dirty="0" smtClean="0">
                <a:latin typeface="Times New Roman"/>
                <a:cs typeface="Times New Roman"/>
              </a:rPr>
              <a:t> + r</a:t>
            </a:r>
            <a:r>
              <a:rPr lang="hr-HR" sz="2800" baseline="-25000" dirty="0" smtClean="0">
                <a:latin typeface="Times New Roman"/>
                <a:cs typeface="Times New Roman"/>
              </a:rPr>
              <a:t>2</a:t>
            </a:r>
            <a:r>
              <a:rPr lang="el-GR" sz="2800" dirty="0" smtClean="0">
                <a:latin typeface="Times New Roman"/>
                <a:cs typeface="Times New Roman"/>
              </a:rPr>
              <a:t>β</a:t>
            </a:r>
            <a:r>
              <a:rPr lang="hr-HR" sz="2800" baseline="-25000" dirty="0" smtClean="0">
                <a:latin typeface="Times New Roman"/>
                <a:cs typeface="Times New Roman"/>
              </a:rPr>
              <a:t>2 </a:t>
            </a:r>
            <a:r>
              <a:rPr lang="hr-HR" sz="2800" dirty="0" smtClean="0">
                <a:latin typeface="Times New Roman"/>
                <a:cs typeface="Times New Roman"/>
              </a:rPr>
              <a:t>= 0,3*0,2+0,4*0,3=0,18</a:t>
            </a:r>
            <a:endParaRPr lang="en-US" sz="2800" baseline="-25000" dirty="0"/>
          </a:p>
        </p:txBody>
      </p:sp>
      <p:sp>
        <p:nvSpPr>
          <p:cNvPr id="17" name="TextBox 16"/>
          <p:cNvSpPr txBox="1"/>
          <p:nvPr/>
        </p:nvSpPr>
        <p:spPr>
          <a:xfrm>
            <a:off x="7000892" y="392906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r</a:t>
            </a:r>
            <a:r>
              <a:rPr lang="hr-HR" sz="2800" baseline="-25000" dirty="0" smtClean="0"/>
              <a:t>x1x2</a:t>
            </a:r>
            <a:r>
              <a:rPr lang="hr-HR" sz="2800" dirty="0" smtClean="0"/>
              <a:t>=0,4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7072330" y="4643446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latin typeface="Times New Roman"/>
                <a:cs typeface="Times New Roman"/>
              </a:rPr>
              <a:t>β</a:t>
            </a:r>
            <a:r>
              <a:rPr lang="hr-HR" sz="2800" baseline="-25000" dirty="0" smtClean="0"/>
              <a:t>1</a:t>
            </a:r>
            <a:r>
              <a:rPr lang="hr-HR" sz="2800" dirty="0" smtClean="0"/>
              <a:t>=0,2</a:t>
            </a:r>
            <a:endParaRPr 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072330" y="528638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 smtClean="0">
                <a:latin typeface="Times New Roman"/>
                <a:cs typeface="Times New Roman"/>
              </a:rPr>
              <a:t>β</a:t>
            </a:r>
            <a:r>
              <a:rPr lang="hr-HR" sz="2800" baseline="-25000" dirty="0" smtClean="0"/>
              <a:t>2</a:t>
            </a:r>
            <a:r>
              <a:rPr lang="hr-HR" sz="2800" dirty="0" smtClean="0"/>
              <a:t>=0,3</a:t>
            </a:r>
            <a:endParaRPr lang="en-US" sz="2800" dirty="0"/>
          </a:p>
        </p:txBody>
      </p:sp>
      <p:pic>
        <p:nvPicPr>
          <p:cNvPr id="303106" name="Picture 2" descr="http://egemsource.com/images/pic/main_column/check_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1090" y="6215082"/>
            <a:ext cx="415897" cy="394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3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Standardna pogreška b ponera</a:t>
            </a:r>
          </a:p>
        </p:txBody>
      </p:sp>
      <p:graphicFrame>
        <p:nvGraphicFramePr>
          <p:cNvPr id="84996" name="Object 4"/>
          <p:cNvGraphicFramePr>
            <a:graphicFrameLocks noChangeAspect="1"/>
          </p:cNvGraphicFramePr>
          <p:nvPr/>
        </p:nvGraphicFramePr>
        <p:xfrm>
          <a:off x="468313" y="2276475"/>
          <a:ext cx="3527425" cy="1452563"/>
        </p:xfrm>
        <a:graphic>
          <a:graphicData uri="http://schemas.openxmlformats.org/presentationml/2006/ole">
            <p:oleObj spid="_x0000_s84996" name="Equation" r:id="rId3" imgW="1231560" imgH="507960" progId="">
              <p:embed/>
            </p:oleObj>
          </a:graphicData>
        </a:graphic>
      </p:graphicFrame>
      <p:sp>
        <p:nvSpPr>
          <p:cNvPr id="8499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509000" cy="50704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U slučaju dva prediktora (x</a:t>
            </a:r>
            <a:r>
              <a:rPr lang="hr-HR" sz="2800" baseline="-25000"/>
              <a:t>1</a:t>
            </a:r>
            <a:r>
              <a:rPr lang="hr-HR" sz="2800"/>
              <a:t> i x</a:t>
            </a:r>
            <a:r>
              <a:rPr lang="hr-HR" sz="2800" baseline="-25000"/>
              <a:t>2</a:t>
            </a:r>
            <a:r>
              <a:rPr lang="hr-HR" sz="2800"/>
              <a:t>)</a:t>
            </a:r>
          </a:p>
          <a:p>
            <a:pPr>
              <a:lnSpc>
                <a:spcPct val="90000"/>
              </a:lnSpc>
            </a:pPr>
            <a:endParaRPr lang="hr-HR" sz="2800"/>
          </a:p>
          <a:p>
            <a:pPr>
              <a:lnSpc>
                <a:spcPct val="90000"/>
              </a:lnSpc>
            </a:pPr>
            <a:endParaRPr lang="hr-HR" sz="2800"/>
          </a:p>
          <a:p>
            <a:pPr>
              <a:lnSpc>
                <a:spcPct val="90000"/>
              </a:lnSpc>
            </a:pPr>
            <a:endParaRPr lang="hr-HR" sz="2800"/>
          </a:p>
          <a:p>
            <a:pPr>
              <a:lnSpc>
                <a:spcPct val="90000"/>
              </a:lnSpc>
            </a:pPr>
            <a:endParaRPr lang="hr-HR" sz="2800"/>
          </a:p>
          <a:p>
            <a:pPr>
              <a:lnSpc>
                <a:spcPct val="90000"/>
              </a:lnSpc>
            </a:pPr>
            <a:r>
              <a:rPr lang="hr-HR" sz="2800"/>
              <a:t>Veličina s.e. b ovisi o: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(Ne)Uspješnosti prognoze – što je rezidualna varijanca veća i s.e. b je veća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Varijabilitetu prediktora x – što je veći var. x, s.e. b je manja</a:t>
            </a:r>
          </a:p>
          <a:p>
            <a:pPr lvl="1">
              <a:lnSpc>
                <a:spcPct val="90000"/>
              </a:lnSpc>
            </a:pPr>
            <a:r>
              <a:rPr lang="hr-HR" sz="2400"/>
              <a:t>Interkorelaciji prediktora – što je interkorelacija veća, s.e. b je veća</a:t>
            </a:r>
          </a:p>
        </p:txBody>
      </p:sp>
      <p:graphicFrame>
        <p:nvGraphicFramePr>
          <p:cNvPr id="84998" name="Object 6"/>
          <p:cNvGraphicFramePr>
            <a:graphicFrameLocks noChangeAspect="1"/>
          </p:cNvGraphicFramePr>
          <p:nvPr/>
        </p:nvGraphicFramePr>
        <p:xfrm>
          <a:off x="4716463" y="2349500"/>
          <a:ext cx="3527425" cy="1425575"/>
        </p:xfrm>
        <a:graphic>
          <a:graphicData uri="http://schemas.openxmlformats.org/presentationml/2006/ole">
            <p:oleObj spid="_x0000_s84998" name="Equation" r:id="rId4" imgW="1257120" imgH="507960" progId="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692150"/>
            <a:ext cx="8286750" cy="5403850"/>
          </a:xfrm>
        </p:spPr>
        <p:txBody>
          <a:bodyPr/>
          <a:lstStyle/>
          <a:p>
            <a:r>
              <a:rPr lang="hr-HR"/>
              <a:t>Testirajmo značajnost dobivenih b-pondera u našem primjeru: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Group 2"/>
          <p:cNvGraphicFramePr>
            <a:graphicFrameLocks noGrp="1"/>
          </p:cNvGraphicFramePr>
          <p:nvPr/>
        </p:nvGraphicFramePr>
        <p:xfrm>
          <a:off x="250825" y="0"/>
          <a:ext cx="7129463" cy="6662485"/>
        </p:xfrm>
        <a:graphic>
          <a:graphicData uri="http://schemas.openxmlformats.org/drawingml/2006/table">
            <a:tbl>
              <a:tblPr/>
              <a:tblGrid>
                <a:gridCol w="1160463"/>
                <a:gridCol w="1000125"/>
                <a:gridCol w="1081087"/>
                <a:gridCol w="1150938"/>
                <a:gridCol w="936625"/>
                <a:gridCol w="863600"/>
                <a:gridCol w="936625"/>
              </a:tblGrid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psihologija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matematika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ocjena iz statistike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y’ psiho i mat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2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3,1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18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7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3,5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2,8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10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3,3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2,6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14,5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sd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3,74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13,96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0,71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yx1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0,65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0,89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x1x2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x1y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1,4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Sum (Y-Y’)</a:t>
                      </a:r>
                      <a:r>
                        <a:rPr kumimoji="0" lang="hr-HR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3,72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1,39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1,04</a:t>
                      </a: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35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cov </a:t>
                      </a:r>
                      <a:r>
                        <a:rPr kumimoji="0" lang="hr-HR" sz="1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x2y</a:t>
                      </a:r>
                      <a:endParaRPr kumimoji="0" lang="hr-HR" sz="1400" b="0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2,52</a:t>
                      </a:r>
                      <a:endParaRPr kumimoji="0" lang="hr-HR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15000"/>
                        <a:buFont typeface="Wingdings" pitchFamily="2" charset="2"/>
                        <a:buNone/>
                        <a:tabLst/>
                      </a:pPr>
                      <a:endParaRPr kumimoji="0" lang="sr-Latn-C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36000" marR="36000" marT="36000" marB="3600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2384" name="Object 224"/>
          <p:cNvGraphicFramePr>
            <a:graphicFrameLocks noChangeAspect="1"/>
          </p:cNvGraphicFramePr>
          <p:nvPr/>
        </p:nvGraphicFramePr>
        <p:xfrm>
          <a:off x="7524750" y="260350"/>
          <a:ext cx="1449388" cy="2089150"/>
        </p:xfrm>
        <a:graphic>
          <a:graphicData uri="http://schemas.openxmlformats.org/presentationml/2006/ole">
            <p:oleObj spid="_x0000_s92384" name="Equation" r:id="rId3" imgW="634680" imgH="914400" progId="">
              <p:embed/>
            </p:oleObj>
          </a:graphicData>
        </a:graphic>
      </p:graphicFrame>
      <p:graphicFrame>
        <p:nvGraphicFramePr>
          <p:cNvPr id="92385" name="Object 225"/>
          <p:cNvGraphicFramePr>
            <a:graphicFrameLocks noChangeAspect="1"/>
          </p:cNvGraphicFramePr>
          <p:nvPr/>
        </p:nvGraphicFramePr>
        <p:xfrm>
          <a:off x="7596188" y="2565400"/>
          <a:ext cx="1368425" cy="438150"/>
        </p:xfrm>
        <a:graphic>
          <a:graphicData uri="http://schemas.openxmlformats.org/presentationml/2006/ole">
            <p:oleObj spid="_x0000_s92385" name="Equation" r:id="rId4" imgW="634680" imgH="203040" progId="">
              <p:embed/>
            </p:oleObj>
          </a:graphicData>
        </a:graphic>
      </p:graphicFrame>
      <p:graphicFrame>
        <p:nvGraphicFramePr>
          <p:cNvPr id="92386" name="Object 226"/>
          <p:cNvGraphicFramePr>
            <a:graphicFrameLocks noChangeAspect="1"/>
          </p:cNvGraphicFramePr>
          <p:nvPr/>
        </p:nvGraphicFramePr>
        <p:xfrm>
          <a:off x="7451725" y="4005263"/>
          <a:ext cx="1692275" cy="1009650"/>
        </p:xfrm>
        <a:graphic>
          <a:graphicData uri="http://schemas.openxmlformats.org/presentationml/2006/ole">
            <p:oleObj spid="_x0000_s92386" name="Equation" r:id="rId5" imgW="723600" imgH="431640" progId="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/>
              <a:t>Dijeljenje varijance kriterija u regresijskoj analizi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800"/>
              <a:t>Ukupna varijanca kriterija = varijabilitet obajašnjen regresijom + rezidualni varijabilitet</a:t>
            </a:r>
          </a:p>
          <a:p>
            <a:pPr>
              <a:buFont typeface="Wingdings" pitchFamily="2" charset="2"/>
              <a:buNone/>
            </a:pPr>
            <a:endParaRPr lang="hr-HR"/>
          </a:p>
          <a:p>
            <a:pPr lvl="1"/>
            <a:r>
              <a:rPr lang="hr-HR"/>
              <a:t>SStotal = </a:t>
            </a:r>
          </a:p>
          <a:p>
            <a:pPr lvl="1"/>
            <a:endParaRPr lang="hr-HR"/>
          </a:p>
          <a:p>
            <a:pPr lvl="1"/>
            <a:r>
              <a:rPr lang="hr-HR"/>
              <a:t>SSreg =                        ili</a:t>
            </a:r>
          </a:p>
          <a:p>
            <a:pPr lvl="1"/>
            <a:endParaRPr lang="hr-HR"/>
          </a:p>
          <a:p>
            <a:pPr lvl="1"/>
            <a:r>
              <a:rPr lang="hr-HR"/>
              <a:t>SSrez =		        ili</a:t>
            </a:r>
          </a:p>
          <a:p>
            <a:pPr lvl="1">
              <a:buFont typeface="Wingdings" pitchFamily="2" charset="2"/>
              <a:buNone/>
            </a:pPr>
            <a:endParaRPr lang="hr-HR"/>
          </a:p>
        </p:txBody>
      </p:sp>
      <p:graphicFrame>
        <p:nvGraphicFramePr>
          <p:cNvPr id="86020" name="Object 4"/>
          <p:cNvGraphicFramePr>
            <a:graphicFrameLocks noChangeAspect="1"/>
          </p:cNvGraphicFramePr>
          <p:nvPr/>
        </p:nvGraphicFramePr>
        <p:xfrm>
          <a:off x="2843213" y="2852738"/>
          <a:ext cx="2016125" cy="1160462"/>
        </p:xfrm>
        <a:graphic>
          <a:graphicData uri="http://schemas.openxmlformats.org/presentationml/2006/ole">
            <p:oleObj spid="_x0000_s86020" name="Equation" r:id="rId3" imgW="749160" imgH="431640" progId="">
              <p:embed/>
            </p:oleObj>
          </a:graphicData>
        </a:graphic>
      </p:graphicFrame>
      <p:graphicFrame>
        <p:nvGraphicFramePr>
          <p:cNvPr id="86021" name="Object 5"/>
          <p:cNvGraphicFramePr>
            <a:graphicFrameLocks noChangeAspect="1"/>
          </p:cNvGraphicFramePr>
          <p:nvPr/>
        </p:nvGraphicFramePr>
        <p:xfrm>
          <a:off x="2700338" y="3860800"/>
          <a:ext cx="2087562" cy="1182688"/>
        </p:xfrm>
        <a:graphic>
          <a:graphicData uri="http://schemas.openxmlformats.org/presentationml/2006/ole">
            <p:oleObj spid="_x0000_s86021" name="Equation" r:id="rId4" imgW="761760" imgH="431640" progId="">
              <p:embed/>
            </p:oleObj>
          </a:graphicData>
        </a:graphic>
      </p:graphicFrame>
      <p:graphicFrame>
        <p:nvGraphicFramePr>
          <p:cNvPr id="86022" name="Object 6"/>
          <p:cNvGraphicFramePr>
            <a:graphicFrameLocks noChangeAspect="1"/>
          </p:cNvGraphicFramePr>
          <p:nvPr/>
        </p:nvGraphicFramePr>
        <p:xfrm>
          <a:off x="2627313" y="4868863"/>
          <a:ext cx="2016125" cy="1141412"/>
        </p:xfrm>
        <a:graphic>
          <a:graphicData uri="http://schemas.openxmlformats.org/presentationml/2006/ole">
            <p:oleObj spid="_x0000_s86022" name="Equation" r:id="rId5" imgW="761760" imgH="431640" progId="">
              <p:embed/>
            </p:oleObj>
          </a:graphicData>
        </a:graphic>
      </p:graphicFrame>
      <p:graphicFrame>
        <p:nvGraphicFramePr>
          <p:cNvPr id="86023" name="Object 7"/>
          <p:cNvGraphicFramePr>
            <a:graphicFrameLocks noChangeAspect="1"/>
          </p:cNvGraphicFramePr>
          <p:nvPr/>
        </p:nvGraphicFramePr>
        <p:xfrm>
          <a:off x="5435600" y="4005263"/>
          <a:ext cx="2663825" cy="774700"/>
        </p:xfrm>
        <a:graphic>
          <a:graphicData uri="http://schemas.openxmlformats.org/presentationml/2006/ole">
            <p:oleObj spid="_x0000_s86023" name="Equation" r:id="rId6" imgW="787320" imgH="228600" progId="">
              <p:embed/>
            </p:oleObj>
          </a:graphicData>
        </a:graphic>
      </p:graphicFrame>
      <p:graphicFrame>
        <p:nvGraphicFramePr>
          <p:cNvPr id="86024" name="Object 8"/>
          <p:cNvGraphicFramePr>
            <a:graphicFrameLocks noChangeAspect="1"/>
          </p:cNvGraphicFramePr>
          <p:nvPr/>
        </p:nvGraphicFramePr>
        <p:xfrm>
          <a:off x="5508625" y="5084763"/>
          <a:ext cx="3635375" cy="760412"/>
        </p:xfrm>
        <a:graphic>
          <a:graphicData uri="http://schemas.openxmlformats.org/presentationml/2006/ole">
            <p:oleObj spid="_x0000_s86024" name="Equation" r:id="rId7" imgW="1091880" imgH="228600" progId="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Testiranje značajnosti </a:t>
            </a:r>
            <a:r>
              <a:rPr lang="hr-HR">
                <a:effectLst/>
              </a:rPr>
              <a:t>R</a:t>
            </a:r>
            <a:r>
              <a:rPr lang="hr-HR" baseline="30000"/>
              <a:t>2</a:t>
            </a:r>
            <a:r>
              <a:rPr lang="hr-HR"/>
              <a:t> </a:t>
            </a:r>
          </a:p>
        </p:txBody>
      </p:sp>
      <p:graphicFrame>
        <p:nvGraphicFramePr>
          <p:cNvPr id="94212" name="Object 4"/>
          <p:cNvGraphicFramePr>
            <a:graphicFrameLocks noChangeAspect="1"/>
          </p:cNvGraphicFramePr>
          <p:nvPr>
            <p:ph type="body" idx="1"/>
          </p:nvPr>
        </p:nvGraphicFramePr>
        <p:xfrm>
          <a:off x="1187450" y="2565400"/>
          <a:ext cx="5688013" cy="1822450"/>
        </p:xfrm>
        <a:graphic>
          <a:graphicData uri="http://schemas.openxmlformats.org/presentationml/2006/ole">
            <p:oleObj spid="_x0000_s94212" name="Equation" r:id="rId3" imgW="1307880" imgH="419040" progId="">
              <p:embed/>
            </p:oleObj>
          </a:graphicData>
        </a:graphic>
      </p:graphicFrame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042988" y="5157788"/>
            <a:ext cx="6624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hr-HR" sz="2800"/>
              <a:t>Ovdje se u stvari ukida SS total u brojniku i nazivniku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Procjena R</a:t>
            </a:r>
            <a:r>
              <a:rPr lang="hr-HR" baseline="30000"/>
              <a:t>2</a:t>
            </a:r>
            <a:endParaRPr lang="hr-HR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hr-HR" sz="2800"/>
              <a:t>R</a:t>
            </a:r>
            <a:r>
              <a:rPr lang="hr-HR" sz="2800" baseline="30000"/>
              <a:t>2 </a:t>
            </a:r>
            <a:r>
              <a:rPr lang="hr-HR" sz="2800"/>
              <a:t>dobiven regresijom uvijek je precijenjen</a:t>
            </a:r>
          </a:p>
          <a:p>
            <a:pPr>
              <a:lnSpc>
                <a:spcPct val="90000"/>
              </a:lnSpc>
            </a:pPr>
            <a:r>
              <a:rPr lang="hr-HR" sz="2800"/>
              <a:t>O kolikoj se grešci radi ovisi o odnosu N i k</a:t>
            </a:r>
          </a:p>
          <a:p>
            <a:pPr>
              <a:lnSpc>
                <a:spcPct val="90000"/>
              </a:lnSpc>
            </a:pPr>
            <a:r>
              <a:rPr lang="hr-HR" sz="2800"/>
              <a:t>Kada je N=k+1, R</a:t>
            </a:r>
            <a:r>
              <a:rPr lang="hr-HR" sz="2800" baseline="30000"/>
              <a:t>2</a:t>
            </a:r>
            <a:r>
              <a:rPr lang="hr-HR" sz="2800"/>
              <a:t> je uvijek 1!</a:t>
            </a:r>
          </a:p>
          <a:p>
            <a:pPr>
              <a:lnSpc>
                <a:spcPct val="90000"/>
              </a:lnSpc>
            </a:pPr>
            <a:r>
              <a:rPr lang="hr-HR" sz="2800"/>
              <a:t>Npr. na osnovi 1 prediktora sigurno su točno predvidjeti rezultate dvojice ispitanika, s dva prediktora trojice…, bez obzira na stvarnu povezanost tih prediktora i kriterija</a:t>
            </a:r>
          </a:p>
          <a:p>
            <a:pPr>
              <a:lnSpc>
                <a:spcPct val="90000"/>
              </a:lnSpc>
            </a:pPr>
            <a:r>
              <a:rPr lang="hr-HR" sz="2800"/>
              <a:t>Zato se izračunava prilagođeni R</a:t>
            </a:r>
            <a:r>
              <a:rPr lang="hr-HR" sz="2800" baseline="30000"/>
              <a:t>2</a:t>
            </a:r>
            <a:r>
              <a:rPr lang="hr-HR" sz="2800"/>
              <a:t> koji je interpretacijski procjena R</a:t>
            </a:r>
            <a:r>
              <a:rPr lang="hr-HR" sz="2800" baseline="30000"/>
              <a:t>2</a:t>
            </a:r>
            <a:r>
              <a:rPr lang="hr-HR" sz="2800"/>
              <a:t> u populaciji na osnovi korištenoga uzorka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7" name="Object 3"/>
          <p:cNvGraphicFramePr>
            <a:graphicFrameLocks noChangeAspect="1"/>
          </p:cNvGraphicFramePr>
          <p:nvPr>
            <p:ph type="body" idx="1"/>
          </p:nvPr>
        </p:nvGraphicFramePr>
        <p:xfrm>
          <a:off x="539750" y="692150"/>
          <a:ext cx="6408738" cy="1509713"/>
        </p:xfrm>
        <a:graphic>
          <a:graphicData uri="http://schemas.openxmlformats.org/presentationml/2006/ole">
            <p:oleObj spid="_x0000_s88067" name="Equation" r:id="rId3" imgW="1777680" imgH="419040" progId="">
              <p:embed/>
            </p:oleObj>
          </a:graphicData>
        </a:graphic>
      </p:graphicFrame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684213" y="2781300"/>
            <a:ext cx="691197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63538" indent="-363538">
              <a:spcBef>
                <a:spcPct val="50000"/>
              </a:spcBef>
              <a:buFontTx/>
              <a:buChar char="•"/>
            </a:pPr>
            <a:r>
              <a:rPr lang="hr-HR" sz="2800"/>
              <a:t>Što je veći N u odnosu na k to je razlika između originalnog i procijenjenog koeficijenta korelacije manja</a:t>
            </a:r>
          </a:p>
          <a:p>
            <a:pPr marL="363538" indent="-363538">
              <a:spcBef>
                <a:spcPct val="50000"/>
              </a:spcBef>
              <a:buFontTx/>
              <a:buChar char="•"/>
            </a:pPr>
            <a:r>
              <a:rPr lang="hr-HR" sz="2800"/>
              <a:t>U SPSS-u se testira prilagođeni R</a:t>
            </a:r>
            <a:r>
              <a:rPr lang="hr-HR" sz="28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hr-HR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697</TotalTime>
  <Words>703</Words>
  <Application>Microsoft Office PowerPoint</Application>
  <PresentationFormat>Prikaz na zaslonu (4:3)</PresentationFormat>
  <Paragraphs>292</Paragraphs>
  <Slides>20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2" baseType="lpstr">
      <vt:lpstr>Fading Grid</vt:lpstr>
      <vt:lpstr>Equation</vt:lpstr>
      <vt:lpstr>Osnove multiple korelacije i prognoze kriterija na osnovi više prediktora …nastavak…</vt:lpstr>
      <vt:lpstr>Testiranje značajnosti beta pondera</vt:lpstr>
      <vt:lpstr>Standardna pogreška b ponera</vt:lpstr>
      <vt:lpstr>Slajd 4</vt:lpstr>
      <vt:lpstr>Slajd 5</vt:lpstr>
      <vt:lpstr>Dijeljenje varijance kriterija u regresijskoj analizi</vt:lpstr>
      <vt:lpstr>Testiranje značajnosti R2 </vt:lpstr>
      <vt:lpstr>Procjena R2</vt:lpstr>
      <vt:lpstr>Slajd 9</vt:lpstr>
      <vt:lpstr>Slajd 10</vt:lpstr>
      <vt:lpstr>Slajd 11</vt:lpstr>
      <vt:lpstr>Izračun pondera - kriterij najmanjih kvadrata</vt:lpstr>
      <vt:lpstr>Veličina pondera ovisi o:</vt:lpstr>
      <vt:lpstr>Venn-ovi dijagrami </vt:lpstr>
      <vt:lpstr>Slajd 15</vt:lpstr>
      <vt:lpstr>Slajd 16</vt:lpstr>
      <vt:lpstr>Slajd 17</vt:lpstr>
      <vt:lpstr>Grafički prikaz regresijskog modela</vt:lpstr>
      <vt:lpstr>Grafički prikaz regresijskog modela</vt:lpstr>
      <vt:lpstr>Grafički prikaz regresijskog modela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Korelacija i prognoza iz jedne varijable u drugu</dc:title>
  <dc:creator>toni</dc:creator>
  <cp:lastModifiedBy>nom</cp:lastModifiedBy>
  <cp:revision>19</cp:revision>
  <dcterms:created xsi:type="dcterms:W3CDTF">2008-10-27T08:47:29Z</dcterms:created>
  <dcterms:modified xsi:type="dcterms:W3CDTF">2013-05-29T08:34:40Z</dcterms:modified>
</cp:coreProperties>
</file>