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4" r:id="rId10"/>
    <p:sldId id="265" r:id="rId11"/>
    <p:sldId id="269" r:id="rId12"/>
    <p:sldId id="270" r:id="rId13"/>
    <p:sldId id="267" r:id="rId14"/>
    <p:sldId id="268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44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421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7036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7231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185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5388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02485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23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736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984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651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378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172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7101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449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353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4271-46F8-4E89-B9EA-FA00D7DE57B9}" type="datetimeFigureOut">
              <a:rPr lang="hr-HR" smtClean="0"/>
              <a:t>18.11.2013.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4182CF-A30A-4A25-9746-4FE2EB444B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719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137" y="204716"/>
            <a:ext cx="1149141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Sveučilište u Zadru</a:t>
            </a:r>
          </a:p>
          <a:p>
            <a:r>
              <a:rPr lang="hr-HR" dirty="0"/>
              <a:t>Odjel za arheologiju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pPr algn="ctr"/>
            <a:r>
              <a:rPr lang="hr-HR" sz="3200" b="1" dirty="0"/>
              <a:t>Istraživanja srednjovjekovnih lokaliteta od Drugog svjetskog rata do danas i osnovni podaci o istraživačima – sjeverna Dalmacija</a:t>
            </a:r>
            <a:endParaRPr lang="hr-HR" sz="3200" dirty="0"/>
          </a:p>
          <a:p>
            <a:endParaRPr lang="hr-HR" b="1" dirty="0" smtClean="0"/>
          </a:p>
          <a:p>
            <a:pPr algn="ctr"/>
            <a:r>
              <a:rPr lang="hr-HR" dirty="0" smtClean="0"/>
              <a:t> </a:t>
            </a:r>
            <a:r>
              <a:rPr lang="hr-HR" dirty="0"/>
              <a:t>seminarski rad iz </a:t>
            </a:r>
            <a:r>
              <a:rPr lang="hr-HR" dirty="0" smtClean="0"/>
              <a:t>kolegija</a:t>
            </a:r>
          </a:p>
          <a:p>
            <a:pPr algn="ctr"/>
            <a:r>
              <a:rPr lang="hr-HR" dirty="0" smtClean="0"/>
              <a:t>  </a:t>
            </a:r>
            <a:r>
              <a:rPr lang="hr-HR" dirty="0"/>
              <a:t>Uvod u srednjovjekovnu arheologiju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</a:p>
          <a:p>
            <a:r>
              <a:rPr lang="hr-HR" dirty="0"/>
              <a:t> </a:t>
            </a:r>
            <a:r>
              <a:rPr lang="hr-HR" dirty="0" smtClean="0"/>
              <a:t>Mentor</a:t>
            </a:r>
            <a:r>
              <a:rPr lang="hr-HR" dirty="0"/>
              <a:t>:                                                                                                            </a:t>
            </a:r>
            <a:r>
              <a:rPr lang="hr-HR" dirty="0" smtClean="0"/>
              <a:t>Student:</a:t>
            </a:r>
          </a:p>
          <a:p>
            <a:pPr algn="r"/>
            <a:r>
              <a:rPr lang="hr-HR" dirty="0" smtClean="0"/>
              <a:t>Jure Šućur, prof.                                                                                                                    Valentina Vlahović</a:t>
            </a:r>
          </a:p>
          <a:p>
            <a:pPr algn="r"/>
            <a:r>
              <a:rPr lang="hr-HR" dirty="0" smtClean="0"/>
              <a:t>Anamarija </a:t>
            </a:r>
            <a:r>
              <a:rPr lang="hr-HR" dirty="0"/>
              <a:t>Belošić </a:t>
            </a:r>
          </a:p>
          <a:p>
            <a:pPr algn="ctr"/>
            <a:r>
              <a:rPr lang="hr-HR" dirty="0"/>
              <a:t>  Zadar, </a:t>
            </a:r>
            <a:r>
              <a:rPr lang="hr-HR" dirty="0" smtClean="0"/>
              <a:t>18. </a:t>
            </a:r>
            <a:r>
              <a:rPr lang="hr-HR" dirty="0"/>
              <a:t>studenog 2013.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5898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</a:t>
            </a:r>
            <a:r>
              <a:rPr lang="hr-HR" dirty="0" smtClean="0"/>
              <a:t>rkva </a:t>
            </a:r>
            <a:r>
              <a:rPr lang="hr-HR" dirty="0"/>
              <a:t>sv. Križa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574" y="2079009"/>
            <a:ext cx="5108125" cy="3777622"/>
          </a:xfrm>
        </p:spPr>
        <p:txBody>
          <a:bodyPr>
            <a:normAutofit/>
          </a:bodyPr>
          <a:lstStyle/>
          <a:p>
            <a:r>
              <a:rPr lang="hr-HR" sz="2000" dirty="0" smtClean="0"/>
              <a:t> </a:t>
            </a:r>
            <a:r>
              <a:rPr lang="hr-HR" sz="2000" dirty="0"/>
              <a:t>Od 1968. </a:t>
            </a:r>
            <a:r>
              <a:rPr lang="hr-HR" sz="2000" dirty="0" smtClean="0"/>
              <a:t>god. </a:t>
            </a:r>
            <a:r>
              <a:rPr lang="hr-HR" sz="2000" dirty="0"/>
              <a:t>do 1970. </a:t>
            </a:r>
            <a:r>
              <a:rPr lang="hr-HR" sz="2000" dirty="0" smtClean="0"/>
              <a:t>god. </a:t>
            </a:r>
            <a:r>
              <a:rPr lang="hr-HR" sz="2000" dirty="0"/>
              <a:t>i od 1977. </a:t>
            </a:r>
            <a:r>
              <a:rPr lang="hr-HR" sz="2000" dirty="0" smtClean="0"/>
              <a:t>god. </a:t>
            </a:r>
            <a:r>
              <a:rPr lang="hr-HR" sz="2000" dirty="0"/>
              <a:t>do 2000. </a:t>
            </a:r>
            <a:r>
              <a:rPr lang="hr-HR" sz="2000" dirty="0" smtClean="0"/>
              <a:t>god. </a:t>
            </a:r>
            <a:r>
              <a:rPr lang="hr-HR" sz="2000" dirty="0" smtClean="0"/>
              <a:t>iskapanja uokolo </a:t>
            </a:r>
            <a:r>
              <a:rPr lang="hr-HR" sz="2000" dirty="0"/>
              <a:t>crkve sv. Križa </a:t>
            </a:r>
            <a:endParaRPr lang="hr-HR" sz="2000" dirty="0" smtClean="0"/>
          </a:p>
          <a:p>
            <a:r>
              <a:rPr lang="hr-HR" sz="2000" dirty="0" smtClean="0"/>
              <a:t>Otriveno je višeslojno </a:t>
            </a:r>
            <a:r>
              <a:rPr lang="hr-HR" sz="2000" dirty="0"/>
              <a:t>ranosrednjovjekovno groblje s preko 300 grobova u tri različita sloja. </a:t>
            </a:r>
          </a:p>
          <a:p>
            <a:endParaRPr lang="hr-HR" sz="2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517" y="1905000"/>
            <a:ext cx="5218094" cy="348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</a:t>
            </a:r>
            <a:r>
              <a:rPr lang="hr-HR" dirty="0" smtClean="0"/>
              <a:t>rkva </a:t>
            </a:r>
            <a:r>
              <a:rPr lang="hr-HR" dirty="0"/>
              <a:t>sv. Asela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1983" y="1905000"/>
            <a:ext cx="4216776" cy="3777622"/>
          </a:xfrm>
        </p:spPr>
        <p:txBody>
          <a:bodyPr>
            <a:normAutofit/>
          </a:bodyPr>
          <a:lstStyle/>
          <a:p>
            <a:r>
              <a:rPr lang="hr-HR" sz="2000" dirty="0" smtClean="0"/>
              <a:t> </a:t>
            </a:r>
            <a:r>
              <a:rPr lang="hr-HR" sz="2000" dirty="0"/>
              <a:t>Otkriveni su ostatci antičke stambene arhitekture na kojoj je sagrađena ranokršćanska </a:t>
            </a:r>
            <a:r>
              <a:rPr lang="hr-HR" sz="2000" dirty="0" smtClean="0"/>
              <a:t>crkva</a:t>
            </a:r>
          </a:p>
          <a:p>
            <a:r>
              <a:rPr lang="hr-HR" sz="2000" dirty="0" smtClean="0"/>
              <a:t>Preko </a:t>
            </a:r>
            <a:r>
              <a:rPr lang="hr-HR" sz="2000" dirty="0"/>
              <a:t>250 </a:t>
            </a:r>
            <a:r>
              <a:rPr lang="hr-HR" sz="2000" dirty="0" smtClean="0"/>
              <a:t>srednjovjekovnih </a:t>
            </a:r>
            <a:r>
              <a:rPr lang="hr-HR" sz="2000" dirty="0"/>
              <a:t>grobova koji se datiraju od 8. st. do novog vijeka.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701" y="368489"/>
            <a:ext cx="4213064" cy="60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Ždrijac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4948" y="2133600"/>
            <a:ext cx="4489663" cy="3777622"/>
          </a:xfrm>
        </p:spPr>
        <p:txBody>
          <a:bodyPr>
            <a:normAutofit/>
          </a:bodyPr>
          <a:lstStyle/>
          <a:p>
            <a:r>
              <a:rPr lang="hr-HR" sz="2000" dirty="0"/>
              <a:t>I</a:t>
            </a:r>
            <a:r>
              <a:rPr lang="hr-HR" sz="2000" dirty="0" smtClean="0"/>
              <a:t>skopavanja </a:t>
            </a:r>
            <a:r>
              <a:rPr lang="hr-HR" sz="2000" dirty="0" smtClean="0"/>
              <a:t>vršio </a:t>
            </a:r>
            <a:r>
              <a:rPr lang="hr-HR" sz="2000" dirty="0"/>
              <a:t>Arheološki muzej u Zadru pod vodstvom prof. Janka Beloševića</a:t>
            </a:r>
            <a:r>
              <a:rPr lang="hr-HR" sz="2000" dirty="0" smtClean="0"/>
              <a:t>.</a:t>
            </a:r>
          </a:p>
          <a:p>
            <a:r>
              <a:rPr lang="hr-HR" sz="2000" dirty="0" smtClean="0"/>
              <a:t>Otkriveno </a:t>
            </a:r>
            <a:r>
              <a:rPr lang="hr-HR" sz="2000" dirty="0"/>
              <a:t>je i istraženo 334 </a:t>
            </a:r>
            <a:r>
              <a:rPr lang="hr-HR" sz="2000" dirty="0" smtClean="0"/>
              <a:t>groba</a:t>
            </a:r>
          </a:p>
          <a:p>
            <a:r>
              <a:rPr lang="hr-HR" sz="2000" dirty="0" smtClean="0"/>
              <a:t>Većina </a:t>
            </a:r>
            <a:r>
              <a:rPr lang="hr-HR" sz="2000" dirty="0"/>
              <a:t>grobova pripada horizontu s poganskim značajkama, a nekoliko grobova ranoj fazi kršćanskog načina </a:t>
            </a:r>
            <a:r>
              <a:rPr lang="hr-HR" sz="2000" dirty="0" smtClean="0"/>
              <a:t>pokapanja</a:t>
            </a:r>
            <a:endParaRPr lang="hr-HR" sz="2000" dirty="0"/>
          </a:p>
          <a:p>
            <a:endParaRPr lang="hr-HR" sz="2000" dirty="0"/>
          </a:p>
          <a:p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1905000"/>
            <a:ext cx="5115067" cy="412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/>
              <a:t>Nakon Drugog svjetskog rata na području sjeverne Dalmacije provedeno je mnogo istraživanja, kako onih sustavnih tako i zaštitnih, koja su nam dala informacije o naseljima i životu ljudi u srednjem vijeku</a:t>
            </a:r>
            <a:r>
              <a:rPr lang="hr-HR" sz="2000" dirty="0" smtClean="0"/>
              <a:t>.</a:t>
            </a:r>
          </a:p>
          <a:p>
            <a:r>
              <a:rPr lang="hr-HR" sz="2000" dirty="0" smtClean="0"/>
              <a:t> </a:t>
            </a:r>
            <a:r>
              <a:rPr lang="hr-HR" sz="2000" dirty="0"/>
              <a:t>Razvoj tehnologije, a i same znanosti omogućio nam je kvalitetnije  provođenje tih istraživanja. Iako nisu istraženi svi lokaliteti srednjeg vijeka tog područja, znamo </a:t>
            </a:r>
            <a:r>
              <a:rPr lang="hr-HR" sz="2000" dirty="0" smtClean="0"/>
              <a:t>kako</a:t>
            </a:r>
            <a:r>
              <a:rPr lang="hr-HR" sz="2000" dirty="0" smtClean="0"/>
              <a:t> </a:t>
            </a:r>
            <a:r>
              <a:rPr lang="hr-HR" sz="2000" dirty="0"/>
              <a:t>je postojalo mnogo naselja i utvrda koja su bila važna središta ondašnjeg stanovništva</a:t>
            </a:r>
            <a:r>
              <a:rPr lang="hr-HR" sz="2000" dirty="0" smtClean="0"/>
              <a:t>.</a:t>
            </a:r>
          </a:p>
          <a:p>
            <a:r>
              <a:rPr lang="hr-HR" sz="2000" dirty="0" smtClean="0"/>
              <a:t> </a:t>
            </a:r>
            <a:r>
              <a:rPr lang="hr-HR" sz="2000" dirty="0"/>
              <a:t>Zahvaljujući doprinosu spomenutih arheologa ova istraživanja su uspješno provedena čime su oni uvelike doprinjeli poznavanju srednjeg vijeka u Hrvatskoj.</a:t>
            </a:r>
          </a:p>
        </p:txBody>
      </p:sp>
    </p:spTree>
    <p:extLst>
      <p:ext uri="{BB962C8B-B14F-4D97-AF65-F5344CB8AC3E}">
        <p14:creationId xmlns:p14="http://schemas.microsoft.com/office/powerpoint/2010/main" val="1246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Literatura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1164" y="1264555"/>
            <a:ext cx="8915400" cy="3777622"/>
          </a:xfrm>
        </p:spPr>
        <p:txBody>
          <a:bodyPr>
            <a:noAutofit/>
          </a:bodyPr>
          <a:lstStyle/>
          <a:p>
            <a:r>
              <a:rPr lang="hr-HR" sz="2000" dirty="0"/>
              <a:t>BELOŠEVIĆ, J., (2007.) – Janko Belošević, </a:t>
            </a:r>
            <a:r>
              <a:rPr lang="hr-HR" sz="2000" i="1" dirty="0"/>
              <a:t>Starohrvasko groblje na Ždrijacu u Ninu</a:t>
            </a:r>
            <a:r>
              <a:rPr lang="hr-HR" sz="2000" dirty="0"/>
              <a:t>, Zadar. (str. </a:t>
            </a:r>
            <a:r>
              <a:rPr lang="hr-HR" sz="2000" dirty="0" smtClean="0"/>
              <a:t>9-11)</a:t>
            </a:r>
          </a:p>
          <a:p>
            <a:r>
              <a:rPr lang="hr-HR" sz="2000" dirty="0" smtClean="0"/>
              <a:t>PETRINEC</a:t>
            </a:r>
            <a:r>
              <a:rPr lang="hr-HR" sz="2000" dirty="0"/>
              <a:t>, M., (2010.) – Maja Petrinec, </a:t>
            </a:r>
            <a:r>
              <a:rPr lang="hr-HR" sz="2000" i="1" dirty="0"/>
              <a:t>Groblja od 8. do 11. stoljeća na području ranosrednjovjekovne Hrvatske države</a:t>
            </a:r>
            <a:r>
              <a:rPr lang="hr-HR" sz="2000" dirty="0"/>
              <a:t>, Split.</a:t>
            </a:r>
          </a:p>
          <a:p>
            <a:r>
              <a:rPr lang="hr-HR" sz="2000" dirty="0"/>
              <a:t>SUIĆ, M., (1982.) - Mate Suić</a:t>
            </a:r>
            <a:r>
              <a:rPr lang="hr-HR" sz="2000" b="1" dirty="0"/>
              <a:t>, </a:t>
            </a:r>
            <a:r>
              <a:rPr lang="hr-HR" sz="2000" dirty="0"/>
              <a:t>STJEPAN GUNJAČA (1909-1981)(In memoriam, Nekrolog), </a:t>
            </a:r>
            <a:r>
              <a:rPr lang="hr-HR" sz="2000" i="1" dirty="0"/>
              <a:t>Starohrvatska prosvjeta</a:t>
            </a:r>
            <a:r>
              <a:rPr lang="hr-HR" sz="2000" dirty="0"/>
              <a:t>, Vol. III No. 12, 1982</a:t>
            </a:r>
          </a:p>
          <a:p>
            <a:r>
              <a:rPr lang="hr-HR" sz="2000" dirty="0"/>
              <a:t>TOMIČIĆ, Ž., (2002.) – Željko Tomičić, Akademik Mate Suić )(In memoriam, Nekrolog</a:t>
            </a:r>
            <a:r>
              <a:rPr lang="hr-HR" sz="2000" i="1" dirty="0"/>
              <a:t>), Prilozi Instituta za arheologiju u Zagrebu</a:t>
            </a:r>
            <a:r>
              <a:rPr lang="hr-HR" sz="2000" dirty="0"/>
              <a:t>, Vol.19 No.1 Srpanj 2002</a:t>
            </a:r>
          </a:p>
          <a:p>
            <a:r>
              <a:rPr lang="hr-HR" sz="2000" dirty="0"/>
              <a:t>UGLEŠIĆ, A., (2009.) – Ante Uglešić, O djelu profesora Janka Beloševića, </a:t>
            </a:r>
            <a:r>
              <a:rPr lang="hr-HR" sz="2000" i="1" dirty="0"/>
              <a:t>Archaeologia Adriatica</a:t>
            </a:r>
            <a:r>
              <a:rPr lang="hr-HR" sz="2000" dirty="0"/>
              <a:t>, Vol. 3. No. 1., 2009., 1 – 10</a:t>
            </a:r>
            <a:r>
              <a:rPr lang="hr-HR" sz="2000" dirty="0" smtClean="0"/>
              <a:t>.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322000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Janko Belošević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933" y="1905000"/>
            <a:ext cx="5008049" cy="4604982"/>
          </a:xfrm>
        </p:spPr>
        <p:txBody>
          <a:bodyPr>
            <a:normAutofit/>
          </a:bodyPr>
          <a:lstStyle/>
          <a:p>
            <a:r>
              <a:rPr lang="hr-HR" sz="2000" dirty="0"/>
              <a:t>R</a:t>
            </a:r>
            <a:r>
              <a:rPr lang="hr-HR" sz="2000" dirty="0" smtClean="0"/>
              <a:t>odio </a:t>
            </a:r>
            <a:r>
              <a:rPr lang="hr-HR" sz="2000" dirty="0"/>
              <a:t>se 1929. </a:t>
            </a:r>
            <a:r>
              <a:rPr lang="hr-HR" sz="2000" dirty="0" smtClean="0"/>
              <a:t>god. </a:t>
            </a:r>
            <a:r>
              <a:rPr lang="hr-HR" sz="2000" dirty="0"/>
              <a:t>u Slatini Svedruškoj kod </a:t>
            </a:r>
            <a:r>
              <a:rPr lang="hr-HR" sz="2000" dirty="0" smtClean="0"/>
              <a:t>Krapine</a:t>
            </a:r>
          </a:p>
          <a:p>
            <a:r>
              <a:rPr lang="hr-HR" sz="2000" dirty="0" smtClean="0"/>
              <a:t>Zaslužan </a:t>
            </a:r>
            <a:r>
              <a:rPr lang="hr-HR" sz="2000" dirty="0"/>
              <a:t>je za stvaranje stalne postave Srednjovjekovne zbirke </a:t>
            </a:r>
            <a:r>
              <a:rPr lang="hr-HR" sz="2000" dirty="0" smtClean="0"/>
              <a:t>Arheološkog </a:t>
            </a:r>
            <a:r>
              <a:rPr lang="hr-HR" sz="2000" dirty="0" smtClean="0"/>
              <a:t>muzeja</a:t>
            </a:r>
          </a:p>
          <a:p>
            <a:r>
              <a:rPr lang="hr-HR" sz="2000" dirty="0" smtClean="0"/>
              <a:t>Član </a:t>
            </a:r>
            <a:r>
              <a:rPr lang="hr-HR" sz="2000" dirty="0"/>
              <a:t>uredništva časopisa </a:t>
            </a:r>
            <a:r>
              <a:rPr lang="hr-HR" sz="2000" i="1" dirty="0" smtClean="0"/>
              <a:t>Diadora</a:t>
            </a:r>
            <a:endParaRPr lang="hr-HR" sz="2000" dirty="0"/>
          </a:p>
          <a:p>
            <a:r>
              <a:rPr lang="hr-HR" sz="2000" dirty="0" smtClean="0"/>
              <a:t>U svojim se istraživanjima </a:t>
            </a:r>
            <a:r>
              <a:rPr lang="hr-HR" sz="2000" dirty="0" smtClean="0"/>
              <a:t>usmjerio </a:t>
            </a:r>
            <a:r>
              <a:rPr lang="hr-HR" sz="2000" dirty="0" smtClean="0"/>
              <a:t>na sjevernu </a:t>
            </a:r>
            <a:r>
              <a:rPr lang="hr-HR" sz="2000" dirty="0" smtClean="0"/>
              <a:t>Dalmaciju</a:t>
            </a:r>
            <a:endParaRPr lang="hr-HR" sz="2000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286" y="2097917"/>
            <a:ext cx="4828975" cy="312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 Suić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947" y="1713930"/>
            <a:ext cx="5636525" cy="4714165"/>
          </a:xfrm>
        </p:spPr>
        <p:txBody>
          <a:bodyPr>
            <a:normAutofit/>
          </a:bodyPr>
          <a:lstStyle/>
          <a:p>
            <a:r>
              <a:rPr lang="hr-HR" sz="2000" dirty="0"/>
              <a:t>R</a:t>
            </a:r>
            <a:r>
              <a:rPr lang="hr-HR" sz="2000" dirty="0" smtClean="0"/>
              <a:t>odio </a:t>
            </a:r>
            <a:r>
              <a:rPr lang="hr-HR" sz="2000" dirty="0"/>
              <a:t>se 1915. </a:t>
            </a:r>
            <a:r>
              <a:rPr lang="hr-HR" sz="2000" dirty="0" smtClean="0"/>
              <a:t>god. </a:t>
            </a:r>
            <a:r>
              <a:rPr lang="hr-HR" sz="2000" dirty="0"/>
              <a:t>u Postirama na Braču, a umro 2002. </a:t>
            </a:r>
            <a:r>
              <a:rPr lang="hr-HR" sz="2000" dirty="0" smtClean="0"/>
              <a:t>god. </a:t>
            </a:r>
            <a:endParaRPr lang="hr-HR" sz="2000" dirty="0" smtClean="0"/>
          </a:p>
          <a:p>
            <a:r>
              <a:rPr lang="hr-HR" sz="2000" dirty="0" smtClean="0"/>
              <a:t>Pročelnik </a:t>
            </a:r>
            <a:r>
              <a:rPr lang="hr-HR" sz="2000" dirty="0"/>
              <a:t>Zavoda za povijesne znanosti HAZU-a u Zadru </a:t>
            </a:r>
            <a:r>
              <a:rPr lang="hr-HR" sz="2000" dirty="0"/>
              <a:t>i</a:t>
            </a:r>
            <a:r>
              <a:rPr lang="hr-HR" sz="2000" dirty="0" smtClean="0"/>
              <a:t> </a:t>
            </a:r>
            <a:r>
              <a:rPr lang="hr-HR" sz="2000" dirty="0"/>
              <a:t>urednik njegova časopisa Radovi. </a:t>
            </a:r>
            <a:endParaRPr lang="hr-HR" sz="2000" dirty="0" smtClean="0"/>
          </a:p>
          <a:p>
            <a:r>
              <a:rPr lang="hr-HR" sz="2000" dirty="0" smtClean="0"/>
              <a:t>Pokrenuo </a:t>
            </a:r>
            <a:r>
              <a:rPr lang="hr-HR" sz="2000" dirty="0"/>
              <a:t>je </a:t>
            </a:r>
            <a:r>
              <a:rPr lang="hr-HR" sz="2000" dirty="0" smtClean="0"/>
              <a:t>glasilo Obavijesti</a:t>
            </a:r>
            <a:endParaRPr lang="hr-HR" sz="2000" dirty="0" smtClean="0"/>
          </a:p>
          <a:p>
            <a:r>
              <a:rPr lang="hr-HR" sz="2000" dirty="0" smtClean="0"/>
              <a:t>1999</a:t>
            </a:r>
            <a:r>
              <a:rPr lang="hr-HR" sz="2000" dirty="0"/>
              <a:t>. </a:t>
            </a:r>
            <a:r>
              <a:rPr lang="hr-HR" sz="2000" dirty="0" smtClean="0"/>
              <a:t>god. </a:t>
            </a:r>
            <a:r>
              <a:rPr lang="hr-HR" sz="2000" dirty="0" smtClean="0"/>
              <a:t>dodijeljena </a:t>
            </a:r>
            <a:r>
              <a:rPr lang="hr-HR" sz="2000" dirty="0"/>
              <a:t>mu je </a:t>
            </a:r>
            <a:r>
              <a:rPr lang="hr-HR" sz="2000" dirty="0" smtClean="0"/>
              <a:t>nagrada </a:t>
            </a:r>
            <a:r>
              <a:rPr lang="hr-HR" sz="2000" dirty="0" smtClean="0"/>
              <a:t>„ </a:t>
            </a:r>
            <a:r>
              <a:rPr lang="hr-HR" sz="2000" dirty="0"/>
              <a:t>Don Frane Bulić</a:t>
            </a:r>
            <a:r>
              <a:rPr lang="hr-HR" sz="2000" dirty="0" smtClean="0"/>
              <a:t>“</a:t>
            </a:r>
            <a:endParaRPr lang="hr-HR" sz="2000" dirty="0"/>
          </a:p>
          <a:p>
            <a:endParaRPr lang="hr-HR" sz="2000" dirty="0"/>
          </a:p>
          <a:p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827" y="1264555"/>
            <a:ext cx="333375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Stjepan Gunjača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731" y="1905000"/>
            <a:ext cx="6459254" cy="3777622"/>
          </a:xfrm>
        </p:spPr>
        <p:txBody>
          <a:bodyPr>
            <a:noAutofit/>
          </a:bodyPr>
          <a:lstStyle/>
          <a:p>
            <a:r>
              <a:rPr lang="hr-HR" sz="2000" dirty="0">
                <a:solidFill>
                  <a:schemeClr val="tx1"/>
                </a:solidFill>
              </a:rPr>
              <a:t>R</a:t>
            </a:r>
            <a:r>
              <a:rPr lang="hr-HR" sz="2000" dirty="0" smtClean="0">
                <a:solidFill>
                  <a:schemeClr val="tx1"/>
                </a:solidFill>
              </a:rPr>
              <a:t>odio </a:t>
            </a:r>
            <a:r>
              <a:rPr lang="hr-HR" sz="2000" dirty="0">
                <a:solidFill>
                  <a:schemeClr val="tx1"/>
                </a:solidFill>
              </a:rPr>
              <a:t>u Sinju 1909. </a:t>
            </a:r>
            <a:r>
              <a:rPr lang="hr-HR" sz="2000" dirty="0" smtClean="0">
                <a:solidFill>
                  <a:schemeClr val="tx1"/>
                </a:solidFill>
              </a:rPr>
              <a:t>god., </a:t>
            </a:r>
            <a:r>
              <a:rPr lang="hr-HR" sz="2000" dirty="0" smtClean="0">
                <a:solidFill>
                  <a:schemeClr val="tx1"/>
                </a:solidFill>
              </a:rPr>
              <a:t>a umro </a:t>
            </a:r>
            <a:r>
              <a:rPr lang="hr-HR" sz="2000" dirty="0">
                <a:solidFill>
                  <a:schemeClr val="tx1"/>
                </a:solidFill>
              </a:rPr>
              <a:t>u Splitu, 6. </a:t>
            </a:r>
            <a:r>
              <a:rPr lang="hr-HR" sz="2000" dirty="0" smtClean="0">
                <a:solidFill>
                  <a:schemeClr val="tx1"/>
                </a:solidFill>
              </a:rPr>
              <a:t>prosinca 1981. </a:t>
            </a:r>
            <a:r>
              <a:rPr lang="hr-HR" sz="2000" dirty="0" smtClean="0">
                <a:solidFill>
                  <a:schemeClr val="tx1"/>
                </a:solidFill>
              </a:rPr>
              <a:t>god.</a:t>
            </a:r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Postao </a:t>
            </a:r>
            <a:r>
              <a:rPr lang="hr-HR" sz="2000" dirty="0">
                <a:solidFill>
                  <a:schemeClr val="tx1"/>
                </a:solidFill>
              </a:rPr>
              <a:t>je kustos Muzeja Savske i Primorske banovine u </a:t>
            </a:r>
            <a:r>
              <a:rPr lang="hr-HR" sz="2000" dirty="0" smtClean="0">
                <a:solidFill>
                  <a:schemeClr val="tx1"/>
                </a:solidFill>
              </a:rPr>
              <a:t>Kninu</a:t>
            </a:r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Pokrenuo </a:t>
            </a:r>
            <a:r>
              <a:rPr lang="hr-HR" sz="2000" dirty="0">
                <a:solidFill>
                  <a:schemeClr val="tx1"/>
                </a:solidFill>
              </a:rPr>
              <a:t>je, 1949. </a:t>
            </a:r>
            <a:r>
              <a:rPr lang="hr-HR" sz="2000" dirty="0" smtClean="0">
                <a:solidFill>
                  <a:schemeClr val="tx1"/>
                </a:solidFill>
              </a:rPr>
              <a:t>god. </a:t>
            </a:r>
            <a:r>
              <a:rPr lang="hr-HR" sz="2000" dirty="0">
                <a:solidFill>
                  <a:schemeClr val="tx1"/>
                </a:solidFill>
              </a:rPr>
              <a:t>seriju časopisa </a:t>
            </a:r>
            <a:r>
              <a:rPr lang="hr-HR" sz="2000" i="1" dirty="0">
                <a:solidFill>
                  <a:schemeClr val="tx1"/>
                </a:solidFill>
              </a:rPr>
              <a:t>Starohrvatska </a:t>
            </a:r>
            <a:r>
              <a:rPr lang="hr-HR" sz="2000" i="1" dirty="0" smtClean="0">
                <a:solidFill>
                  <a:schemeClr val="tx1"/>
                </a:solidFill>
              </a:rPr>
              <a:t>prosvjeta</a:t>
            </a:r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Poduzimao </a:t>
            </a:r>
            <a:r>
              <a:rPr lang="hr-HR" sz="2000" dirty="0">
                <a:solidFill>
                  <a:schemeClr val="tx1"/>
                </a:solidFill>
              </a:rPr>
              <a:t>je mnoga istraživanja na području od Cetine do </a:t>
            </a:r>
            <a:r>
              <a:rPr lang="hr-HR" sz="2000" dirty="0" smtClean="0">
                <a:solidFill>
                  <a:schemeClr val="tx1"/>
                </a:solidFill>
              </a:rPr>
              <a:t>Zrmanje</a:t>
            </a:r>
            <a:endParaRPr lang="hr-HR" sz="2000" dirty="0">
              <a:solidFill>
                <a:schemeClr val="tx1"/>
              </a:solidFill>
            </a:endParaRPr>
          </a:p>
          <a:p>
            <a:endParaRPr lang="hr-HR" sz="2000" dirty="0"/>
          </a:p>
          <a:p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16" y="2007873"/>
            <a:ext cx="26670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Pridraga </a:t>
            </a:r>
            <a:r>
              <a:rPr lang="hr-HR" dirty="0"/>
              <a:t>kod Novigrada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9074" y="1905000"/>
            <a:ext cx="4425737" cy="3777622"/>
          </a:xfrm>
        </p:spPr>
        <p:txBody>
          <a:bodyPr>
            <a:normAutofit/>
          </a:bodyPr>
          <a:lstStyle/>
          <a:p>
            <a:r>
              <a:rPr lang="hr-HR" sz="2000" dirty="0" smtClean="0"/>
              <a:t>Upravljao </a:t>
            </a:r>
            <a:r>
              <a:rPr lang="hr-HR" sz="2000" dirty="0"/>
              <a:t>Stjepan </a:t>
            </a:r>
            <a:r>
              <a:rPr lang="hr-HR" sz="2000" dirty="0" smtClean="0"/>
              <a:t>Gunjača</a:t>
            </a:r>
            <a:endParaRPr lang="hr-HR" sz="2000" dirty="0" smtClean="0"/>
          </a:p>
          <a:p>
            <a:r>
              <a:rPr lang="hr-HR" sz="2000" dirty="0" smtClean="0"/>
              <a:t> </a:t>
            </a:r>
            <a:r>
              <a:rPr lang="hr-HR" sz="2000" dirty="0"/>
              <a:t>Na lokaciji Goričina </a:t>
            </a:r>
            <a:r>
              <a:rPr lang="hr-HR" sz="2000" dirty="0" smtClean="0"/>
              <a:t>pronađeno </a:t>
            </a:r>
            <a:r>
              <a:rPr lang="hr-HR" sz="2000" dirty="0"/>
              <a:t>32 </a:t>
            </a:r>
            <a:r>
              <a:rPr lang="hr-HR" sz="2000" dirty="0" smtClean="0"/>
              <a:t>groba</a:t>
            </a:r>
          </a:p>
          <a:p>
            <a:r>
              <a:rPr lang="hr-HR" sz="2000" dirty="0" smtClean="0"/>
              <a:t>Vide se raniji ukopi i oni krščanskog načina pokapanja</a:t>
            </a: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97" y="2042117"/>
            <a:ext cx="5091977" cy="353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Kašići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0924" y="259307"/>
            <a:ext cx="4721675" cy="4094329"/>
          </a:xfrm>
        </p:spPr>
        <p:txBody>
          <a:bodyPr>
            <a:normAutofit/>
          </a:bodyPr>
          <a:lstStyle/>
          <a:p>
            <a:r>
              <a:rPr lang="hr-HR" sz="2000" dirty="0"/>
              <a:t>Od 1955. </a:t>
            </a:r>
            <a:r>
              <a:rPr lang="hr-HR" sz="2000" dirty="0" smtClean="0"/>
              <a:t>god. </a:t>
            </a:r>
            <a:r>
              <a:rPr lang="hr-HR" sz="2000" dirty="0"/>
              <a:t>Stjepan Gunjača </a:t>
            </a:r>
            <a:endParaRPr lang="hr-HR" sz="2000" dirty="0" smtClean="0"/>
          </a:p>
          <a:p>
            <a:r>
              <a:rPr lang="hr-HR" sz="2000" dirty="0"/>
              <a:t>S</a:t>
            </a:r>
            <a:r>
              <a:rPr lang="hr-HR" sz="2000" dirty="0" smtClean="0"/>
              <a:t>tarohrvatska </a:t>
            </a:r>
            <a:r>
              <a:rPr lang="hr-HR" sz="2000" dirty="0" smtClean="0"/>
              <a:t>crkva </a:t>
            </a:r>
            <a:r>
              <a:rPr lang="hr-HR" sz="2000" dirty="0"/>
              <a:t>sa šest apsida te groblje sa </a:t>
            </a:r>
            <a:r>
              <a:rPr lang="hr-HR" sz="2000" dirty="0" smtClean="0"/>
              <a:t>136 </a:t>
            </a:r>
            <a:r>
              <a:rPr lang="hr-HR" sz="2000" dirty="0"/>
              <a:t>grobova </a:t>
            </a:r>
            <a:r>
              <a:rPr lang="hr-HR" sz="2000" dirty="0" smtClean="0"/>
              <a:t>- Mastrine.</a:t>
            </a:r>
          </a:p>
          <a:p>
            <a:r>
              <a:rPr lang="hr-HR" sz="2000" dirty="0" smtClean="0"/>
              <a:t>Od </a:t>
            </a:r>
            <a:r>
              <a:rPr lang="hr-HR" sz="2000" dirty="0"/>
              <a:t>1955. </a:t>
            </a:r>
            <a:r>
              <a:rPr lang="hr-HR" sz="2000" dirty="0" smtClean="0"/>
              <a:t>god. Mate Suić </a:t>
            </a:r>
            <a:r>
              <a:rPr lang="hr-HR" sz="2000" dirty="0"/>
              <a:t>pronalazi 42 </a:t>
            </a:r>
            <a:r>
              <a:rPr lang="hr-HR" sz="2000" dirty="0" smtClean="0"/>
              <a:t>groba, nastavlja </a:t>
            </a:r>
            <a:r>
              <a:rPr lang="hr-HR" sz="2000" dirty="0"/>
              <a:t>i Janko Belošević te </a:t>
            </a:r>
            <a:r>
              <a:rPr lang="hr-HR" sz="2000" dirty="0" smtClean="0"/>
              <a:t>pronalazi </a:t>
            </a:r>
            <a:r>
              <a:rPr lang="hr-HR" sz="2000" dirty="0"/>
              <a:t>13 </a:t>
            </a:r>
            <a:r>
              <a:rPr lang="hr-HR" sz="2000" dirty="0" smtClean="0"/>
              <a:t>grobova</a:t>
            </a:r>
            <a:r>
              <a:rPr lang="hr-HR" sz="2000" dirty="0"/>
              <a:t> - Maklinovo brdo </a:t>
            </a:r>
            <a:endParaRPr lang="hr-HR" sz="2000" dirty="0" smtClean="0"/>
          </a:p>
          <a:p>
            <a:r>
              <a:rPr lang="hr-HR" sz="2000" dirty="0" smtClean="0"/>
              <a:t> </a:t>
            </a:r>
            <a:r>
              <a:rPr lang="hr-HR" sz="2000" dirty="0"/>
              <a:t>D. Jelkovina </a:t>
            </a:r>
            <a:r>
              <a:rPr lang="hr-HR" sz="2000" dirty="0" smtClean="0"/>
              <a:t>vrši </a:t>
            </a:r>
            <a:r>
              <a:rPr lang="hr-HR" sz="2000" dirty="0"/>
              <a:t>1956. g</a:t>
            </a:r>
            <a:r>
              <a:rPr lang="hr-HR" sz="2000" dirty="0" smtClean="0"/>
              <a:t>. </a:t>
            </a:r>
            <a:r>
              <a:rPr lang="hr-HR" sz="2000" dirty="0"/>
              <a:t>zaštitna </a:t>
            </a:r>
            <a:r>
              <a:rPr lang="hr-HR" sz="2000" dirty="0" smtClean="0"/>
              <a:t>- Razbojine </a:t>
            </a:r>
            <a:endParaRPr lang="hr-HR" sz="2000" dirty="0"/>
          </a:p>
          <a:p>
            <a:pPr marL="0" indent="0">
              <a:buNone/>
            </a:pPr>
            <a:endParaRPr lang="hr-HR" sz="2000" dirty="0"/>
          </a:p>
          <a:p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48" y="1264555"/>
            <a:ext cx="3457661" cy="49395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911" y="4057022"/>
            <a:ext cx="3848670" cy="252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8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232" y="2133600"/>
            <a:ext cx="4694379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 smtClean="0"/>
              <a:t>GREDE</a:t>
            </a:r>
          </a:p>
          <a:p>
            <a:r>
              <a:rPr lang="hr-HR" sz="2000" dirty="0" smtClean="0"/>
              <a:t>D</a:t>
            </a:r>
            <a:r>
              <a:rPr lang="hr-HR" sz="2000" dirty="0"/>
              <a:t>. </a:t>
            </a:r>
            <a:r>
              <a:rPr lang="hr-HR" sz="2000" dirty="0" smtClean="0"/>
              <a:t>Vrsalović, </a:t>
            </a:r>
            <a:r>
              <a:rPr lang="hr-HR" sz="2000" dirty="0"/>
              <a:t>Muzej hrvatskih arheoloških spomenika provodi 1959. </a:t>
            </a:r>
            <a:r>
              <a:rPr lang="hr-HR" sz="2000" dirty="0" smtClean="0"/>
              <a:t>god. </a:t>
            </a:r>
            <a:r>
              <a:rPr lang="hr-HR" sz="2000" dirty="0"/>
              <a:t>iskopavanja </a:t>
            </a:r>
            <a:endParaRPr lang="hr-HR" sz="2000" dirty="0" smtClean="0"/>
          </a:p>
          <a:p>
            <a:r>
              <a:rPr lang="hr-HR" sz="2000" dirty="0" smtClean="0"/>
              <a:t>Otkriveno </a:t>
            </a:r>
            <a:r>
              <a:rPr lang="hr-HR" sz="2000" dirty="0"/>
              <a:t>149 groba s kršćanskim načinom pokapanja</a:t>
            </a:r>
            <a:r>
              <a:rPr lang="hr-HR" sz="2000" dirty="0" smtClean="0"/>
              <a:t>.</a:t>
            </a:r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58" y="1546747"/>
            <a:ext cx="330708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139" y="2543032"/>
            <a:ext cx="5759356" cy="3257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 smtClean="0"/>
              <a:t>BILJANE DONJE</a:t>
            </a:r>
          </a:p>
          <a:p>
            <a:r>
              <a:rPr lang="hr-HR" sz="2000" dirty="0" smtClean="0"/>
              <a:t>Iste </a:t>
            </a:r>
            <a:r>
              <a:rPr lang="hr-HR" sz="2000" dirty="0"/>
              <a:t>godine na području Biljane Donje </a:t>
            </a:r>
            <a:r>
              <a:rPr lang="hr-HR" sz="2000" dirty="0" smtClean="0"/>
              <a:t>pronađeno </a:t>
            </a:r>
            <a:r>
              <a:rPr lang="hr-HR" sz="2000" dirty="0"/>
              <a:t>je veliko ranosrednjovjekovno groblje sa 604 </a:t>
            </a:r>
            <a:r>
              <a:rPr lang="hr-HR" sz="2000" dirty="0" smtClean="0"/>
              <a:t>groba </a:t>
            </a:r>
            <a:r>
              <a:rPr lang="hr-HR" sz="2000" dirty="0"/>
              <a:t>i ostatci predromaničke crkve </a:t>
            </a:r>
            <a:endParaRPr lang="hr-HR" sz="2000" dirty="0" smtClean="0"/>
          </a:p>
          <a:p>
            <a:r>
              <a:rPr lang="hr-HR" sz="2000" dirty="0" smtClean="0"/>
              <a:t>Najstariji </a:t>
            </a:r>
            <a:r>
              <a:rPr lang="hr-HR" sz="2000" dirty="0"/>
              <a:t>pokopi pripadaju 9. st</a:t>
            </a:r>
            <a:r>
              <a:rPr lang="hr-HR" sz="2000" dirty="0" smtClean="0"/>
              <a:t>.</a:t>
            </a: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280" y="1310185"/>
            <a:ext cx="2181225" cy="542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Kašić-Glavčurak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/>
              <a:t>G</a:t>
            </a:r>
            <a:r>
              <a:rPr lang="hr-HR" sz="2000" dirty="0" smtClean="0"/>
              <a:t>robovi </a:t>
            </a:r>
            <a:r>
              <a:rPr lang="hr-HR" sz="2000" dirty="0"/>
              <a:t>u običnim zemljanim </a:t>
            </a:r>
            <a:r>
              <a:rPr lang="hr-HR" sz="2000" dirty="0" smtClean="0"/>
              <a:t>rakama </a:t>
            </a:r>
            <a:r>
              <a:rPr lang="hr-HR" sz="2000" dirty="0"/>
              <a:t>i oni s kamenom arhitekturom. </a:t>
            </a:r>
            <a:endParaRPr lang="hr-HR" sz="2000" dirty="0" smtClean="0"/>
          </a:p>
          <a:p>
            <a:r>
              <a:rPr lang="hr-HR" sz="2000" dirty="0" smtClean="0"/>
              <a:t>Sačuvano </a:t>
            </a:r>
            <a:r>
              <a:rPr lang="hr-HR" sz="2000" dirty="0"/>
              <a:t>je 25 groba od kojih njih 10 pripada razdoblju velike seobe naroda, a ostali pripadaju srednjovjekovnom razdoblju.</a:t>
            </a:r>
          </a:p>
          <a:p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893" y="3658142"/>
            <a:ext cx="5838095" cy="2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665</Words>
  <Application>Microsoft Office PowerPoint</Application>
  <PresentationFormat>Widescreen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Wisp</vt:lpstr>
      <vt:lpstr>PowerPoint Presentation</vt:lpstr>
      <vt:lpstr>Janko Belošević</vt:lpstr>
      <vt:lpstr>Mate Suić</vt:lpstr>
      <vt:lpstr>Stjepan Gunjača</vt:lpstr>
      <vt:lpstr>Pridraga kod Novigrada</vt:lpstr>
      <vt:lpstr>Kašići </vt:lpstr>
      <vt:lpstr>PowerPoint Presentation</vt:lpstr>
      <vt:lpstr>PowerPoint Presentation</vt:lpstr>
      <vt:lpstr>Kašić-Glavčurak</vt:lpstr>
      <vt:lpstr>Crkva sv. Križa</vt:lpstr>
      <vt:lpstr>Crkva sv. Asela</vt:lpstr>
      <vt:lpstr>Ždrijac</vt:lpstr>
      <vt:lpstr>Zaključak </vt:lpstr>
      <vt:lpstr>Literatura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anamarija belosic</dc:creator>
  <cp:lastModifiedBy>anamarija belosic</cp:lastModifiedBy>
  <cp:revision>14</cp:revision>
  <dcterms:created xsi:type="dcterms:W3CDTF">2013-11-13T15:05:45Z</dcterms:created>
  <dcterms:modified xsi:type="dcterms:W3CDTF">2013-11-18T09:47:30Z</dcterms:modified>
</cp:coreProperties>
</file>