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63" r:id="rId5"/>
    <p:sldId id="259" r:id="rId6"/>
    <p:sldId id="258" r:id="rId7"/>
    <p:sldId id="261" r:id="rId8"/>
    <p:sldId id="264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A6ABDB-815B-482D-8244-D46F736DC9A3}" type="datetimeFigureOut">
              <a:rPr lang="hr-HR" smtClean="0"/>
              <a:pPr/>
              <a:t>28.10.2013.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E39E8E8-AA32-4DEF-A65A-F372ED2F188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olin-info.com/hr/znamenitosti/znamenitosti/gospin-otok/" TargetMode="External"/><Relationship Id="rId2" Type="http://schemas.openxmlformats.org/officeDocument/2006/relationships/hyperlink" Target="http://hr.wikipedia.org/wiki/Frane_Buli%C4%8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r-HR" sz="4000" dirty="0" smtClean="0"/>
              <a:t>  Don </a:t>
            </a:r>
            <a:r>
              <a:rPr lang="hr-HR" sz="4000" dirty="0" err="1" smtClean="0"/>
              <a:t>Frane</a:t>
            </a:r>
            <a:r>
              <a:rPr lang="hr-HR" sz="4000" dirty="0" smtClean="0"/>
              <a:t> Bulić </a:t>
            </a:r>
          </a:p>
          <a:p>
            <a:pPr algn="ctr">
              <a:buNone/>
            </a:pPr>
            <a:endParaRPr lang="hr-HR" sz="4000" dirty="0" smtClean="0"/>
          </a:p>
          <a:p>
            <a:pPr algn="ctr">
              <a:buNone/>
            </a:pPr>
            <a:endParaRPr lang="hr-HR" sz="4000" dirty="0" smtClean="0"/>
          </a:p>
          <a:p>
            <a:pPr>
              <a:buNone/>
            </a:pPr>
            <a:endParaRPr lang="hr-HR" sz="4000" dirty="0" smtClean="0"/>
          </a:p>
          <a:p>
            <a:pPr>
              <a:buNone/>
            </a:pPr>
            <a:endParaRPr lang="hr-HR" sz="4000" dirty="0" smtClean="0"/>
          </a:p>
          <a:p>
            <a:pPr>
              <a:buNone/>
            </a:pPr>
            <a:endParaRPr lang="hr-HR" sz="4000" dirty="0" smtClean="0"/>
          </a:p>
          <a:p>
            <a:pPr>
              <a:buNone/>
            </a:pPr>
            <a:endParaRPr lang="hr-HR" sz="2000" dirty="0" smtClean="0"/>
          </a:p>
          <a:p>
            <a:pPr algn="just">
              <a:buNone/>
            </a:pPr>
            <a:r>
              <a:rPr lang="hr-HR" sz="1600" dirty="0" smtClean="0"/>
              <a:t>Kolegij: Uvod u srednjovjekovnu arheologiju                                     mentor: Jure </a:t>
            </a:r>
            <a:r>
              <a:rPr lang="hr-HR" sz="1600" dirty="0" err="1" smtClean="0"/>
              <a:t>Šućur</a:t>
            </a:r>
            <a:r>
              <a:rPr lang="hr-HR" sz="1600" dirty="0" smtClean="0"/>
              <a:t>, </a:t>
            </a:r>
            <a:r>
              <a:rPr lang="hr-HR" sz="1600" dirty="0" err="1" smtClean="0"/>
              <a:t>prof</a:t>
            </a:r>
            <a:r>
              <a:rPr lang="hr-HR" sz="1600" dirty="0" smtClean="0"/>
              <a:t>. </a:t>
            </a:r>
          </a:p>
          <a:p>
            <a:pPr algn="just">
              <a:buNone/>
            </a:pPr>
            <a:r>
              <a:rPr lang="hr-HR" sz="1600" dirty="0" smtClean="0"/>
              <a:t>Zadar, 28. listopada 2013.                                                                       student: Biljana </a:t>
            </a:r>
            <a:r>
              <a:rPr lang="hr-HR" sz="1600" dirty="0" err="1" smtClean="0"/>
              <a:t>Salijević</a:t>
            </a:r>
            <a:r>
              <a:rPr lang="hr-HR" sz="1600" dirty="0" smtClean="0"/>
              <a:t> 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040560" cy="620688"/>
          </a:xfrm>
        </p:spPr>
        <p:txBody>
          <a:bodyPr>
            <a:normAutofit/>
          </a:bodyPr>
          <a:lstStyle/>
          <a:p>
            <a:pPr algn="ctr"/>
            <a:r>
              <a:rPr lang="hr-HR" sz="2000" dirty="0" smtClean="0"/>
              <a:t>Sveučilište u Zadru, odjel za arheologiju </a:t>
            </a:r>
            <a:endParaRPr lang="hr-HR" sz="2000" dirty="0"/>
          </a:p>
        </p:txBody>
      </p:sp>
      <p:pic>
        <p:nvPicPr>
          <p:cNvPr id="5" name="Picture 4" descr="don frane buli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772816"/>
            <a:ext cx="2540152" cy="38164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1909. Društvo Bihać, temelji crkve </a:t>
            </a:r>
          </a:p>
          <a:p>
            <a:r>
              <a:rPr lang="hr-HR" dirty="0" smtClean="0"/>
              <a:t>Smatra bazilikom u kojoj je okrunjen Zvonimir </a:t>
            </a:r>
          </a:p>
          <a:p>
            <a:r>
              <a:rPr lang="hr-HR" dirty="0" smtClean="0"/>
              <a:t>Centralnog tipa sa 3 apside na istočnoj strani </a:t>
            </a:r>
          </a:p>
          <a:p>
            <a:r>
              <a:rPr lang="hr-HR" dirty="0" smtClean="0"/>
              <a:t>8 stupova</a:t>
            </a:r>
          </a:p>
          <a:p>
            <a:r>
              <a:rPr lang="hr-HR" dirty="0" smtClean="0"/>
              <a:t>Pleterni motiv iz 2. pol. 11. st.  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Utvrda Gradina </a:t>
            </a:r>
            <a:endParaRPr lang="hr-HR" dirty="0"/>
          </a:p>
        </p:txBody>
      </p:sp>
      <p:pic>
        <p:nvPicPr>
          <p:cNvPr id="4" name="Picture 3" descr="gradina crk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212976"/>
            <a:ext cx="3593976" cy="3441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r>
              <a:rPr lang="hr-HR" dirty="0" smtClean="0"/>
              <a:t>Don </a:t>
            </a:r>
            <a:r>
              <a:rPr lang="hr-HR" dirty="0" err="1" smtClean="0"/>
              <a:t>Frane</a:t>
            </a:r>
            <a:r>
              <a:rPr lang="hr-HR" dirty="0" smtClean="0"/>
              <a:t> Bulić otkriva  važne nalaze srednjovjekovne arheologije i tumači ih te tako obogaćuje arheologiju srednje Dalmacije.</a:t>
            </a:r>
          </a:p>
          <a:p>
            <a:pPr>
              <a:buNone/>
            </a:pPr>
            <a:endParaRPr lang="hr-HR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hr-HR" dirty="0" smtClean="0"/>
              <a:t>BULIĆ</a:t>
            </a:r>
            <a:r>
              <a:rPr lang="hr-HR" dirty="0" smtClean="0"/>
              <a:t>, F., 1984.- </a:t>
            </a:r>
            <a:r>
              <a:rPr lang="hr-HR" dirty="0" err="1" smtClean="0"/>
              <a:t>Frane</a:t>
            </a:r>
            <a:r>
              <a:rPr lang="hr-HR" dirty="0" smtClean="0"/>
              <a:t> Bulić, Izabrani spisi, Split. </a:t>
            </a:r>
          </a:p>
          <a:p>
            <a:pPr lvl="0"/>
            <a:r>
              <a:rPr lang="hr-HR" dirty="0" smtClean="0"/>
              <a:t>CAMBI, N., 2009.- Nenad Cambi, </a:t>
            </a:r>
            <a:r>
              <a:rPr lang="hr-HR" dirty="0" err="1" smtClean="0"/>
              <a:t>Frane</a:t>
            </a:r>
            <a:r>
              <a:rPr lang="hr-HR" dirty="0" smtClean="0"/>
              <a:t> Bulić, U </a:t>
            </a:r>
            <a:r>
              <a:rPr lang="hr-HR" dirty="0" err="1" smtClean="0"/>
              <a:t>Jacqueline</a:t>
            </a:r>
            <a:r>
              <a:rPr lang="hr-HR" dirty="0" smtClean="0"/>
              <a:t> </a:t>
            </a:r>
            <a:r>
              <a:rPr lang="hr-HR" dirty="0" err="1" smtClean="0"/>
              <a:t>Balen</a:t>
            </a:r>
            <a:r>
              <a:rPr lang="hr-HR" dirty="0" smtClean="0"/>
              <a:t>, Božidar </a:t>
            </a:r>
            <a:r>
              <a:rPr lang="hr-HR" dirty="0" err="1" smtClean="0"/>
              <a:t>Čečuk</a:t>
            </a:r>
            <a:r>
              <a:rPr lang="hr-HR" dirty="0" smtClean="0"/>
              <a:t> (</a:t>
            </a:r>
            <a:r>
              <a:rPr lang="hr-HR" dirty="0" err="1" smtClean="0"/>
              <a:t>ur</a:t>
            </a:r>
            <a:r>
              <a:rPr lang="hr-HR" dirty="0" smtClean="0"/>
              <a:t>.), </a:t>
            </a:r>
            <a:r>
              <a:rPr lang="hr-HR" i="1" dirty="0" smtClean="0"/>
              <a:t>Hrvatska arheologija u XX. Stoljeću, </a:t>
            </a:r>
            <a:r>
              <a:rPr lang="hr-HR" dirty="0" smtClean="0"/>
              <a:t>Zagreb, 201.-222. </a:t>
            </a:r>
          </a:p>
          <a:p>
            <a:pPr lvl="0"/>
            <a:r>
              <a:rPr lang="hr-HR" dirty="0" smtClean="0"/>
              <a:t> MARIN E., 1992., Starohrvatski Solin, Split </a:t>
            </a:r>
          </a:p>
          <a:p>
            <a:pPr lvl="0"/>
            <a:r>
              <a:rPr lang="hr-HR" dirty="0" smtClean="0"/>
              <a:t>WIKIPEDIA, Bulić, </a:t>
            </a:r>
            <a:r>
              <a:rPr lang="hr-HR" u="sng" dirty="0" smtClean="0">
                <a:hlinkClick r:id="rId2"/>
              </a:rPr>
              <a:t>http://hr.wikipedia.org/</a:t>
            </a:r>
            <a:r>
              <a:rPr lang="hr-HR" u="sng" dirty="0" err="1" smtClean="0">
                <a:hlinkClick r:id="rId2"/>
              </a:rPr>
              <a:t>wiki</a:t>
            </a:r>
            <a:r>
              <a:rPr lang="hr-HR" u="sng" dirty="0" smtClean="0">
                <a:hlinkClick r:id="rId2"/>
              </a:rPr>
              <a:t>/</a:t>
            </a:r>
            <a:r>
              <a:rPr lang="hr-HR" u="sng" dirty="0" err="1" smtClean="0">
                <a:hlinkClick r:id="rId2"/>
              </a:rPr>
              <a:t>Frane</a:t>
            </a:r>
            <a:r>
              <a:rPr lang="hr-HR" u="sng" dirty="0" smtClean="0">
                <a:hlinkClick r:id="rId2"/>
              </a:rPr>
              <a:t>_Buli%C4%87</a:t>
            </a:r>
            <a:r>
              <a:rPr lang="hr-HR" dirty="0" smtClean="0"/>
              <a:t> (20.10.2013.) </a:t>
            </a:r>
          </a:p>
          <a:p>
            <a:pPr lvl="0"/>
            <a:r>
              <a:rPr lang="hr-HR" u="sng" dirty="0" smtClean="0">
                <a:hlinkClick r:id="rId3"/>
              </a:rPr>
              <a:t>http://solin-</a:t>
            </a:r>
            <a:r>
              <a:rPr lang="hr-HR" u="sng" dirty="0" err="1" smtClean="0">
                <a:hlinkClick r:id="rId3"/>
              </a:rPr>
              <a:t>info.com</a:t>
            </a:r>
            <a:r>
              <a:rPr lang="hr-HR" u="sng" dirty="0" smtClean="0">
                <a:hlinkClick r:id="rId3"/>
              </a:rPr>
              <a:t>/hr/znamenitosti/</a:t>
            </a:r>
            <a:r>
              <a:rPr lang="hr-HR" u="sng" dirty="0" err="1" smtClean="0">
                <a:hlinkClick r:id="rId3"/>
              </a:rPr>
              <a:t>znamenitosti</a:t>
            </a:r>
            <a:r>
              <a:rPr lang="hr-HR" u="sng" dirty="0" smtClean="0">
                <a:hlinkClick r:id="rId3"/>
              </a:rPr>
              <a:t>/gospin-otok/</a:t>
            </a:r>
            <a:r>
              <a:rPr lang="hr-HR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popis literature:</a:t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305800" cy="4896544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hr-HR" dirty="0" smtClean="0"/>
              <a:t>1846. rođen u </a:t>
            </a:r>
            <a:r>
              <a:rPr lang="hr-HR" dirty="0" err="1" smtClean="0"/>
              <a:t>Vranjicu</a:t>
            </a:r>
            <a:endParaRPr lang="hr-HR" dirty="0" smtClean="0"/>
          </a:p>
          <a:p>
            <a:pPr algn="l">
              <a:buFontTx/>
              <a:buChar char="-"/>
            </a:pPr>
            <a:r>
              <a:rPr lang="hr-HR" dirty="0" smtClean="0"/>
              <a:t> </a:t>
            </a:r>
            <a:r>
              <a:rPr lang="hr-HR" dirty="0" err="1" smtClean="0"/>
              <a:t>Priko</a:t>
            </a:r>
            <a:r>
              <a:rPr lang="hr-HR" dirty="0" smtClean="0"/>
              <a:t> kod Omiša, Split, Zadar</a:t>
            </a:r>
            <a:endParaRPr lang="hr-HR" dirty="0" smtClean="0"/>
          </a:p>
          <a:p>
            <a:pPr algn="l">
              <a:buFontTx/>
              <a:buChar char="-"/>
            </a:pPr>
            <a:r>
              <a:rPr lang="hr-HR" dirty="0" smtClean="0"/>
              <a:t>1869. odlazi u Beč </a:t>
            </a:r>
          </a:p>
          <a:p>
            <a:pPr algn="l">
              <a:buFontTx/>
              <a:buChar char="-"/>
            </a:pPr>
            <a:r>
              <a:rPr lang="hr-HR" dirty="0" smtClean="0"/>
              <a:t>Školski nadzornik, putuje po selima i prikuplja arheološku i epigrafsku građu </a:t>
            </a:r>
          </a:p>
          <a:p>
            <a:pPr algn="l">
              <a:buFontTx/>
              <a:buChar char="-"/>
            </a:pPr>
            <a:r>
              <a:rPr lang="hr-HR" dirty="0" smtClean="0"/>
              <a:t> ravnatelj gimnazije u Splitu</a:t>
            </a:r>
          </a:p>
          <a:p>
            <a:pPr algn="l">
              <a:buFontTx/>
              <a:buChar char="-"/>
            </a:pPr>
            <a:r>
              <a:rPr lang="hr-HR" dirty="0" smtClean="0"/>
              <a:t> </a:t>
            </a:r>
            <a:r>
              <a:rPr lang="hr-HR" dirty="0" smtClean="0"/>
              <a:t>ravnatelj Arheološkog muzeja u Splitu (1883.-1925.) </a:t>
            </a:r>
          </a:p>
          <a:p>
            <a:pPr algn="l">
              <a:buFontTx/>
              <a:buChar char="-"/>
            </a:pPr>
            <a:r>
              <a:rPr lang="hr-HR" dirty="0" smtClean="0"/>
              <a:t> </a:t>
            </a:r>
            <a:r>
              <a:rPr lang="hr-HR" dirty="0" smtClean="0"/>
              <a:t>ravnatelj, konzervator, znanstveni pisac, arheolog, borac za         očuvanje i zaštitu </a:t>
            </a:r>
          </a:p>
          <a:p>
            <a:pPr algn="l"/>
            <a:r>
              <a:rPr lang="hr-HR" dirty="0" smtClean="0"/>
              <a:t>    spomenika kulture </a:t>
            </a:r>
          </a:p>
          <a:p>
            <a:pPr algn="l"/>
            <a:r>
              <a:rPr lang="hr-HR" dirty="0" smtClean="0"/>
              <a:t>- 1934.</a:t>
            </a:r>
          </a:p>
          <a:p>
            <a:pPr algn="l"/>
            <a:r>
              <a:rPr lang="hr-HR" dirty="0" smtClean="0"/>
              <a:t> </a:t>
            </a:r>
            <a:endParaRPr lang="hr-HR" dirty="0" smtClean="0"/>
          </a:p>
          <a:p>
            <a:pPr algn="l"/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864096"/>
          </a:xfrm>
        </p:spPr>
        <p:txBody>
          <a:bodyPr/>
          <a:lstStyle/>
          <a:p>
            <a:r>
              <a:rPr lang="hr-HR" dirty="0" smtClean="0"/>
              <a:t>Odrastanje i školovanje: </a:t>
            </a:r>
            <a:endParaRPr lang="hr-HR" dirty="0"/>
          </a:p>
        </p:txBody>
      </p:sp>
      <p:pic>
        <p:nvPicPr>
          <p:cNvPr id="5" name="Picture 4" descr="vranjic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653136"/>
            <a:ext cx="3810000" cy="1990725"/>
          </a:xfrm>
          <a:prstGeom prst="rect">
            <a:avLst/>
          </a:prstGeom>
        </p:spPr>
      </p:pic>
      <p:sp>
        <p:nvSpPr>
          <p:cNvPr id="7" name="Plus 6"/>
          <p:cNvSpPr/>
          <p:nvPr/>
        </p:nvSpPr>
        <p:spPr>
          <a:xfrm>
            <a:off x="1403648" y="5445224"/>
            <a:ext cx="360040" cy="50405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r>
              <a:rPr lang="hr-HR" sz="2200" dirty="0" smtClean="0">
                <a:latin typeface="+mn-lt"/>
              </a:rPr>
              <a:t>- s</a:t>
            </a:r>
            <a:r>
              <a:rPr lang="hr-HR" sz="2200" dirty="0" smtClean="0">
                <a:latin typeface="+mn-lt"/>
              </a:rPr>
              <a:t>rednja Dalmacija</a:t>
            </a:r>
            <a:br>
              <a:rPr lang="hr-HR" sz="2200" dirty="0" smtClean="0">
                <a:latin typeface="+mn-lt"/>
              </a:rPr>
            </a:br>
            <a:r>
              <a:rPr lang="hr-HR" sz="2200" dirty="0" smtClean="0">
                <a:latin typeface="+mn-lt"/>
              </a:rPr>
              <a:t>- antika, starokršćanska era,  rani srednji vijek </a:t>
            </a:r>
            <a:br>
              <a:rPr lang="hr-HR" sz="2200" dirty="0" smtClean="0">
                <a:latin typeface="+mn-lt"/>
              </a:rPr>
            </a:br>
            <a:r>
              <a:rPr lang="hr-HR" sz="2200" dirty="0" smtClean="0">
                <a:latin typeface="+mn-lt"/>
              </a:rPr>
              <a:t>- Društvo Bihać , 1894.</a:t>
            </a:r>
            <a:br>
              <a:rPr lang="hr-HR" sz="2200" dirty="0" smtClean="0">
                <a:latin typeface="+mn-lt"/>
              </a:rPr>
            </a:br>
            <a:r>
              <a:rPr lang="hr-HR" sz="2200" dirty="0" smtClean="0">
                <a:latin typeface="+mn-lt"/>
              </a:rPr>
              <a:t>- arheološki pristup sukladan njegovom vremenu</a:t>
            </a:r>
            <a:br>
              <a:rPr lang="hr-HR" sz="2200" dirty="0" smtClean="0">
                <a:latin typeface="+mn-lt"/>
              </a:rPr>
            </a:br>
            <a:r>
              <a:rPr lang="hr-HR" sz="2200" dirty="0" smtClean="0">
                <a:latin typeface="+mn-lt"/>
              </a:rPr>
              <a:t>- </a:t>
            </a:r>
            <a:r>
              <a:rPr lang="hr-HR" sz="2200" dirty="0" err="1" smtClean="0">
                <a:latin typeface="+mn-lt"/>
              </a:rPr>
              <a:t>Bijaće</a:t>
            </a:r>
            <a:r>
              <a:rPr lang="hr-HR" sz="2200" dirty="0" smtClean="0">
                <a:latin typeface="+mn-lt"/>
              </a:rPr>
              <a:t>, Miri, </a:t>
            </a:r>
            <a:r>
              <a:rPr lang="hr-HR" sz="2200" dirty="0" err="1" smtClean="0">
                <a:latin typeface="+mn-lt"/>
              </a:rPr>
              <a:t>Rižinice</a:t>
            </a:r>
            <a:r>
              <a:rPr lang="hr-HR" sz="2200" dirty="0" smtClean="0">
                <a:latin typeface="+mn-lt"/>
              </a:rPr>
              <a:t>, u Solinu na Otoku, Gradini</a:t>
            </a:r>
            <a:endParaRPr lang="hr-HR" sz="2200" dirty="0">
              <a:latin typeface="+mn-lt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924944"/>
            <a:ext cx="8143045" cy="350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Otok u Solinu 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r>
              <a:rPr lang="hr-HR" dirty="0" smtClean="0"/>
              <a:t>1898. Don </a:t>
            </a:r>
            <a:r>
              <a:rPr lang="hr-HR" dirty="0" err="1" smtClean="0"/>
              <a:t>Frane</a:t>
            </a:r>
            <a:r>
              <a:rPr lang="hr-HR" dirty="0" smtClean="0"/>
              <a:t> i društvo Bihać otkrivaju baziliku i sarkofag kraljice Jelene 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 </a:t>
            </a:r>
            <a:r>
              <a:rPr lang="hr-HR" dirty="0" smtClean="0"/>
              <a:t>crkva Sv. Marije i crkva Sv. Stjepana</a:t>
            </a:r>
          </a:p>
          <a:p>
            <a:pPr>
              <a:buNone/>
            </a:pPr>
            <a:r>
              <a:rPr lang="hr-HR" dirty="0" smtClean="0"/>
              <a:t> </a:t>
            </a:r>
          </a:p>
          <a:p>
            <a:r>
              <a:rPr lang="hr-HR" dirty="0" smtClean="0"/>
              <a:t> </a:t>
            </a:r>
            <a:r>
              <a:rPr lang="hr-HR" dirty="0" smtClean="0"/>
              <a:t>bazilika= crkva Gospe od Otoka</a:t>
            </a:r>
          </a:p>
          <a:p>
            <a:r>
              <a:rPr lang="hr-HR" dirty="0" smtClean="0"/>
              <a:t> </a:t>
            </a:r>
            <a:r>
              <a:rPr lang="hr-HR" dirty="0" smtClean="0"/>
              <a:t>arhiđakon Toma 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rkofag kraljice jele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72816"/>
            <a:ext cx="6955604" cy="4572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19200"/>
          </a:xfrm>
        </p:spPr>
        <p:txBody>
          <a:bodyPr>
            <a:noAutofit/>
          </a:bodyPr>
          <a:lstStyle/>
          <a:p>
            <a:r>
              <a:rPr lang="hr-HR" sz="2400" dirty="0" smtClean="0">
                <a:latin typeface="+mn-lt"/>
              </a:rPr>
              <a:t>- iz 976. godine, </a:t>
            </a:r>
            <a:br>
              <a:rPr lang="hr-HR" sz="2400" dirty="0" smtClean="0">
                <a:latin typeface="+mn-lt"/>
              </a:rPr>
            </a:br>
            <a:r>
              <a:rPr lang="hr-HR" sz="2400" dirty="0" smtClean="0">
                <a:latin typeface="+mn-lt"/>
              </a:rPr>
              <a:t>-</a:t>
            </a:r>
            <a:r>
              <a:rPr lang="hr-HR" sz="2400" dirty="0" smtClean="0">
                <a:latin typeface="+mn-lt"/>
              </a:rPr>
              <a:t>Jelena </a:t>
            </a:r>
            <a:r>
              <a:rPr lang="hr-HR" sz="2400" dirty="0" smtClean="0">
                <a:latin typeface="+mn-lt"/>
              </a:rPr>
              <a:t>je žena kralja Mihajla, a majka kralja Stjepana</a:t>
            </a:r>
            <a:br>
              <a:rPr lang="hr-HR" sz="2400" dirty="0" smtClean="0">
                <a:latin typeface="+mn-lt"/>
              </a:rPr>
            </a:br>
            <a:r>
              <a:rPr lang="hr-HR" sz="2400" dirty="0" smtClean="0">
                <a:latin typeface="+mn-lt"/>
              </a:rPr>
              <a:t>-Vapnenac</a:t>
            </a:r>
            <a:r>
              <a:rPr lang="hr-HR" sz="2400" dirty="0" smtClean="0">
                <a:latin typeface="+mn-lt"/>
              </a:rPr>
              <a:t>, natpis fragmentiran </a:t>
            </a:r>
            <a:br>
              <a:rPr lang="hr-HR" sz="2400" dirty="0" smtClean="0">
                <a:latin typeface="+mn-lt"/>
              </a:rPr>
            </a:br>
            <a:endParaRPr lang="hr-HR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Rižinice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1891. </a:t>
            </a:r>
          </a:p>
          <a:p>
            <a:r>
              <a:rPr lang="hr-HR" dirty="0" smtClean="0"/>
              <a:t>Epigrafski  natpis bana Trpimira pronađen kraj potoka koji dijeli solinsko i </a:t>
            </a:r>
            <a:r>
              <a:rPr lang="hr-HR" dirty="0" err="1" smtClean="0"/>
              <a:t>kliško</a:t>
            </a:r>
            <a:r>
              <a:rPr lang="hr-HR" dirty="0" smtClean="0"/>
              <a:t> polje </a:t>
            </a:r>
          </a:p>
          <a:p>
            <a:r>
              <a:rPr lang="hr-HR" dirty="0" smtClean="0"/>
              <a:t> </a:t>
            </a:r>
            <a:r>
              <a:rPr lang="hr-HR" dirty="0" smtClean="0"/>
              <a:t>ulomak početka luka za koji Bulić misli da je riječ o timpanu ciborija te da je natpis zavjetnog karaktera</a:t>
            </a:r>
          </a:p>
          <a:p>
            <a:r>
              <a:rPr lang="hr-HR" dirty="0" smtClean="0"/>
              <a:t>Izgrađen za vrijeme bana Trpimira (850.-864.) </a:t>
            </a:r>
          </a:p>
          <a:p>
            <a:r>
              <a:rPr lang="hr-HR" dirty="0" smtClean="0"/>
              <a:t>Stil 9. st. </a:t>
            </a:r>
          </a:p>
          <a:p>
            <a:r>
              <a:rPr lang="hr-HR" dirty="0" smtClean="0"/>
              <a:t>Natpis pripada manastiru Benediktinskog reda  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Content Placeholder 3" descr="trpimir sol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1524000"/>
            <a:ext cx="812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ižinice samost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7811455" cy="44671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dio grobova pripada starohrvatskom periodu od 9. do 12. st. 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Crkvine- Ilijino vrilo </a:t>
            </a:r>
            <a:endParaRPr lang="hr-HR" dirty="0"/>
          </a:p>
        </p:txBody>
      </p:sp>
      <p:pic>
        <p:nvPicPr>
          <p:cNvPr id="4" name="Picture 3" descr="crkv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348880"/>
            <a:ext cx="37338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799</TotalTime>
  <Words>359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Sveučilište u Zadru, odjel za arheologiju </vt:lpstr>
      <vt:lpstr>Odrastanje i školovanje: </vt:lpstr>
      <vt:lpstr>- srednja Dalmacija - antika, starokršćanska era,  rani srednji vijek  - Društvo Bihać , 1894. - arheološki pristup sukladan njegovom vremenu - Bijaće, Miri, Rižinice, u Solinu na Otoku, Gradini</vt:lpstr>
      <vt:lpstr>Otok u Solinu </vt:lpstr>
      <vt:lpstr>- iz 976. godine,  -Jelena je žena kralja Mihajla, a majka kralja Stjepana -Vapnenac, natpis fragmentiran  </vt:lpstr>
      <vt:lpstr>Rižinice</vt:lpstr>
      <vt:lpstr>Slide 7</vt:lpstr>
      <vt:lpstr>Slide 8</vt:lpstr>
      <vt:lpstr>Crkvine- Ilijino vrilo </vt:lpstr>
      <vt:lpstr>Utvrda Gradina </vt:lpstr>
      <vt:lpstr>Slide 11</vt:lpstr>
      <vt:lpstr>popis literature: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bilja</dc:creator>
  <cp:lastModifiedBy>bilja</cp:lastModifiedBy>
  <cp:revision>67</cp:revision>
  <dcterms:created xsi:type="dcterms:W3CDTF">2013-10-16T12:51:41Z</dcterms:created>
  <dcterms:modified xsi:type="dcterms:W3CDTF">2013-10-28T12:31:38Z</dcterms:modified>
</cp:coreProperties>
</file>