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43"/>
  </p:notesMasterIdLst>
  <p:sldIdLst>
    <p:sldId id="256" r:id="rId2"/>
    <p:sldId id="261" r:id="rId3"/>
    <p:sldId id="273" r:id="rId4"/>
    <p:sldId id="264" r:id="rId5"/>
    <p:sldId id="263" r:id="rId6"/>
    <p:sldId id="267" r:id="rId7"/>
    <p:sldId id="277" r:id="rId8"/>
    <p:sldId id="257" r:id="rId9"/>
    <p:sldId id="284" r:id="rId10"/>
    <p:sldId id="265" r:id="rId11"/>
    <p:sldId id="283" r:id="rId12"/>
    <p:sldId id="274" r:id="rId13"/>
    <p:sldId id="288" r:id="rId14"/>
    <p:sldId id="275" r:id="rId15"/>
    <p:sldId id="285" r:id="rId16"/>
    <p:sldId id="286" r:id="rId17"/>
    <p:sldId id="278" r:id="rId18"/>
    <p:sldId id="258" r:id="rId19"/>
    <p:sldId id="266" r:id="rId20"/>
    <p:sldId id="262" r:id="rId21"/>
    <p:sldId id="287" r:id="rId22"/>
    <p:sldId id="272" r:id="rId23"/>
    <p:sldId id="281" r:id="rId24"/>
    <p:sldId id="279" r:id="rId25"/>
    <p:sldId id="282" r:id="rId26"/>
    <p:sldId id="259" r:id="rId27"/>
    <p:sldId id="260" r:id="rId28"/>
    <p:sldId id="289" r:id="rId29"/>
    <p:sldId id="270" r:id="rId30"/>
    <p:sldId id="271" r:id="rId31"/>
    <p:sldId id="280" r:id="rId32"/>
    <p:sldId id="290" r:id="rId33"/>
    <p:sldId id="291" r:id="rId34"/>
    <p:sldId id="295" r:id="rId35"/>
    <p:sldId id="292" r:id="rId36"/>
    <p:sldId id="294" r:id="rId37"/>
    <p:sldId id="298" r:id="rId38"/>
    <p:sldId id="297" r:id="rId39"/>
    <p:sldId id="293" r:id="rId40"/>
    <p:sldId id="296" r:id="rId41"/>
    <p:sldId id="299" r:id="rId42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0" autoAdjust="0"/>
    <p:restoredTop sz="86451" autoAdjust="0"/>
  </p:normalViewPr>
  <p:slideViewPr>
    <p:cSldViewPr>
      <p:cViewPr varScale="1">
        <p:scale>
          <a:sx n="89" d="100"/>
          <a:sy n="89" d="100"/>
        </p:scale>
        <p:origin x="-10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F38A5CB-EC39-4251-B4CA-407C5AC9D02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3833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32CC7D-7F97-4CCD-827D-BBE9E794644C}" type="slidenum">
              <a:rPr lang="hr-HR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hr-HR" alt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F00F64-58A2-41DE-BB85-5E4D3ADBCB28}" type="slidenum">
              <a:rPr lang="hr-HR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hr-HR" alt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62BF61-0236-44C5-8652-D0ECA404C7B9}" type="slidenum">
              <a:rPr lang="hr-HR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hr-HR" alt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AFCCBC-11B2-4443-AFA8-EE35440D95A9}" type="slidenum">
              <a:rPr lang="hr-HR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hr-HR" alt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951904-90A3-4399-8B9B-5BB647EDBC3E}" type="slidenum">
              <a:rPr lang="hr-HR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hr-HR" alt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4DF907-F7D7-48AC-953C-16A7BF4C5439}" type="slidenum">
              <a:rPr lang="hr-HR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hr-HR" alt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6B0228-83A3-4335-AA74-8683A723A612}" type="slidenum">
              <a:rPr lang="hr-HR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hr-HR" alt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55D3DF-1BC4-4AEF-84DF-DC8E6A07665E}" type="slidenum">
              <a:rPr lang="hr-HR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hr-HR" alt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227EB8-FB72-4153-A1C5-8E3778A19B93}" type="slidenum">
              <a:rPr lang="hr-HR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hr-HR" alt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D2E248-CA4C-430E-A5ED-5078D26593E5}" type="slidenum">
              <a:rPr lang="hr-HR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hr-HR" alt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0D399F-136C-4D15-8AAF-1C0001224BDF}" type="slidenum">
              <a:rPr lang="hr-HR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hr-HR" alt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8DCC55-3221-425D-B923-0B362B09E8EC}" type="slidenum">
              <a:rPr lang="hr-HR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hr-HR" alt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7F407E-EBD3-4667-895F-C1C41D671A90}" type="slidenum">
              <a:rPr lang="hr-HR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hr-HR" alt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3433D1-081A-4C1A-ABF3-5281CD83C9CD}" type="slidenum">
              <a:rPr lang="hr-HR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hr-HR" alt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D8214F-D0F0-4688-A055-9266FA95BD9C}" type="slidenum">
              <a:rPr lang="hr-HR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hr-HR" alt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6CA066-4A69-47FF-B124-7DEAD5FA803A}" type="slidenum">
              <a:rPr lang="hr-HR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hr-HR" alt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56600A-91B7-4ADD-8374-928393DE5727}" type="slidenum">
              <a:rPr lang="hr-HR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hr-HR" alt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F57C94-06BE-4852-B78F-C7D41CBDB07D}" type="slidenum">
              <a:rPr lang="hr-HR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hr-HR" alt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FDDA22-B873-4922-B2C0-E7B6D50AE55D}" type="slidenum">
              <a:rPr lang="hr-HR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hr-HR" alt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3D003-0AD0-4D01-923C-8AEF3D1FC592}" type="slidenum">
              <a:rPr lang="hr-HR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hr-HR" alt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A55A5E-3967-4776-B500-54B574039BC7}" type="slidenum">
              <a:rPr lang="hr-HR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hr-HR" alt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36C8FC-8197-4C43-B9D8-CBA45E32E087}" type="slidenum">
              <a:rPr lang="hr-HR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hr-HR" alt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266071-42A8-4D87-A042-4A3929698897}" type="slidenum">
              <a:rPr lang="hr-HR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hr-HR" alt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F0F73B-AC13-4EDA-A5AA-8BBE5364D1DD}" type="slidenum">
              <a:rPr lang="hr-HR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hr-HR" alt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6F814-35E2-42E6-9254-8D35D47703D7}" type="slidenum">
              <a:rPr lang="hr-HR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hr-HR" alt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E4E0C7-B69F-4D35-A88E-777CBC8E43F0}" type="slidenum">
              <a:rPr lang="hr-HR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hr-HR" alt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F3B687-F85B-45DC-BA64-F50F0444D46C}" type="slidenum">
              <a:rPr lang="hr-HR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hr-HR" alt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85891-8432-4023-B37A-B49C65868A31}" type="slidenum">
              <a:rPr lang="hr-HR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hr-HR" alt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2E20F4-6917-41D0-A3FC-A14507506FA5}" type="slidenum">
              <a:rPr lang="hr-HR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hr-HR" alt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A13D69-60E3-4CEB-ACD7-D08A16D343DB}" type="slidenum">
              <a:rPr lang="hr-HR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hr-HR" alt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869DFA-2F39-450E-9CA0-33E3BA3412F7}" type="slidenum">
              <a:rPr lang="hr-HR" altLang="en-US" smtClean="0"/>
              <a:pPr eaLnBrk="1" hangingPunct="1">
                <a:spcBef>
                  <a:spcPct val="0"/>
                </a:spcBef>
              </a:pPr>
              <a:t>37</a:t>
            </a:fld>
            <a:endParaRPr lang="hr-HR" alt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2BD8C1-5619-4477-8681-D014C2B51974}" type="slidenum">
              <a:rPr lang="hr-HR" altLang="en-US" smtClean="0"/>
              <a:pPr eaLnBrk="1" hangingPunct="1">
                <a:spcBef>
                  <a:spcPct val="0"/>
                </a:spcBef>
              </a:pPr>
              <a:t>38</a:t>
            </a:fld>
            <a:endParaRPr lang="hr-HR" alt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B02DE0-D655-493F-B963-6AC09E3B83E9}" type="slidenum">
              <a:rPr lang="hr-HR" altLang="en-US" smtClean="0"/>
              <a:pPr eaLnBrk="1" hangingPunct="1">
                <a:spcBef>
                  <a:spcPct val="0"/>
                </a:spcBef>
              </a:pPr>
              <a:t>39</a:t>
            </a:fld>
            <a:endParaRPr lang="hr-HR" alt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945990-215C-4F81-9951-7A5E9EBD297D}" type="slidenum">
              <a:rPr lang="hr-HR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hr-HR" alt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3EEA4A-7C0E-4A99-B3BE-65B45F7FAB12}" type="slidenum">
              <a:rPr lang="hr-HR" altLang="en-US" smtClean="0"/>
              <a:pPr eaLnBrk="1" hangingPunct="1">
                <a:spcBef>
                  <a:spcPct val="0"/>
                </a:spcBef>
              </a:pPr>
              <a:t>40</a:t>
            </a:fld>
            <a:endParaRPr lang="hr-HR" alt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ACCDC6-C8F2-4F11-A43B-C1F5BE2F38E2}" type="slidenum">
              <a:rPr lang="hr-HR" altLang="en-US" smtClean="0"/>
              <a:pPr eaLnBrk="1" hangingPunct="1">
                <a:spcBef>
                  <a:spcPct val="0"/>
                </a:spcBef>
              </a:pPr>
              <a:t>41</a:t>
            </a:fld>
            <a:endParaRPr lang="hr-HR" alt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081F61-9679-44E5-8D76-217945490C66}" type="slidenum">
              <a:rPr lang="hr-HR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hr-HR" alt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7E7F23-234A-48EB-A377-EB177A4714CA}" type="slidenum">
              <a:rPr lang="hr-HR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hr-HR" alt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63612A-0A79-4B4E-9BF2-D1F4C2C31869}" type="slidenum">
              <a:rPr lang="hr-HR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hr-HR" alt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A7B9B9-08FB-4149-8045-DBC46F10FB7B}" type="slidenum">
              <a:rPr lang="hr-HR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hr-HR" alt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8182F2-B338-418E-9852-196FB25CD43C}" type="slidenum">
              <a:rPr lang="hr-HR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hr-HR" alt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02E99-5C6D-47F7-B117-993268913BC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781F2-DBB5-46F0-B7F0-923A87433E1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8FFE8-8ED3-48D1-8341-F7307C95968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59BD5-9B06-455B-A199-0CFFCC997A7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3070938"/>
      </p:ext>
    </p:extLst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63A6C-F7F1-48BA-BF54-26919DE866C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4477690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08E78-0433-430E-83BF-CA0339E5C40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4F11E-899C-43D2-83CF-568D5D5AE69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13256-215D-4187-A0D5-33B0FF58FEC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BF88D-B655-498F-8DAA-E43A5C9B9C6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B5E56-9139-4370-B1FC-8ECFD2BD0FD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AECB1-9BB5-4F8F-8545-D6F77C21614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209E1-BE3B-4B6A-8001-AAAC0BE691F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DD1887B-1A24-4C4B-812E-1E3FEF93AD9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0EE5B49-9E91-4EDD-AD6B-8C7B0796C61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ransition spd="med">
    <p:blind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cap="small" dirty="0" smtClean="0">
                <a:solidFill>
                  <a:schemeClr val="tx1">
                    <a:lumMod val="95000"/>
                  </a:schemeClr>
                </a:solidFill>
                <a:latin typeface="Palatino Linotype" pitchFamily="18" charset="0"/>
              </a:rPr>
              <a:t>Grčka umjetnost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504" y="4274040"/>
            <a:ext cx="8928992" cy="246732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hr-HR" altLang="en-US" dirty="0" smtClean="0">
                <a:latin typeface="Palatino Linotype" pitchFamily="18" charset="0"/>
              </a:rPr>
              <a:t>Do kraja </a:t>
            </a:r>
            <a:r>
              <a:rPr lang="hr-HR" altLang="en-US" dirty="0" smtClean="0">
                <a:latin typeface="Palatino Linotype" pitchFamily="18" charset="0"/>
              </a:rPr>
              <a:t>7.st.pr.Kr. </a:t>
            </a:r>
            <a:r>
              <a:rPr lang="hr-HR" altLang="en-US" dirty="0" smtClean="0">
                <a:latin typeface="Palatino Linotype" pitchFamily="18" charset="0"/>
              </a:rPr>
              <a:t>gradi se od cigle, drva i neobrađenog kamena</a:t>
            </a:r>
          </a:p>
          <a:p>
            <a:pPr eaLnBrk="1" hangingPunct="1"/>
            <a:r>
              <a:rPr lang="hr-HR" altLang="en-US" dirty="0" smtClean="0">
                <a:latin typeface="Palatino Linotype" pitchFamily="18" charset="0"/>
              </a:rPr>
              <a:t>Od Egipćana su naučili koristiti kamen za stupove i ukrase</a:t>
            </a:r>
          </a:p>
          <a:p>
            <a:pPr eaLnBrk="1" hangingPunct="1"/>
            <a:r>
              <a:rPr lang="hr-HR" altLang="en-US" dirty="0" smtClean="0">
                <a:latin typeface="Palatino Linotype" pitchFamily="18" charset="0"/>
              </a:rPr>
              <a:t>U 7.st. počinju se upotrebljavati glineni crijepovi </a:t>
            </a:r>
          </a:p>
          <a:p>
            <a:pPr eaLnBrk="1" hangingPunct="1"/>
            <a:r>
              <a:rPr lang="hr-HR" altLang="en-US" dirty="0" smtClean="0">
                <a:latin typeface="Palatino Linotype" pitchFamily="18" charset="0"/>
              </a:rPr>
              <a:t>U 6.st. bolje uređenje prestaje biti rezervirano za kuće božje (hramove): </a:t>
            </a:r>
          </a:p>
          <a:p>
            <a:pPr lvl="1" eaLnBrk="1" hangingPunct="1"/>
            <a:r>
              <a:rPr lang="hr-HR" altLang="en-US" u="sng" dirty="0" smtClean="0">
                <a:latin typeface="Palatino Linotype" pitchFamily="18" charset="0"/>
              </a:rPr>
              <a:t>trijemovi, kazališta, vijećnice, odeoni, riznice</a:t>
            </a:r>
            <a:r>
              <a:rPr lang="hr-HR" altLang="en-US" dirty="0" smtClean="0">
                <a:latin typeface="Palatino Linotype" pitchFamily="18" charset="0"/>
              </a:rPr>
              <a:t> </a:t>
            </a:r>
          </a:p>
          <a:p>
            <a:pPr lvl="1" eaLnBrk="1" hangingPunct="1"/>
            <a:r>
              <a:rPr lang="hr-HR" altLang="en-US" dirty="0" smtClean="0">
                <a:latin typeface="Palatino Linotype" pitchFamily="18" charset="0"/>
              </a:rPr>
              <a:t>na kuće ne polažu pažnju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53" b="15198"/>
          <a:stretch/>
        </p:blipFill>
        <p:spPr bwMode="auto">
          <a:xfrm>
            <a:off x="1907704" y="-2744"/>
            <a:ext cx="6945288" cy="424788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337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</a:rPr>
              <a:t>http://www.slideshare.net/maggiesalgado/greek-poleis-and-colonies</a:t>
            </a:r>
            <a:endParaRPr lang="hr-H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ycenae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4049" y="-1"/>
            <a:ext cx="4139952" cy="2759411"/>
          </a:xfr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3568" y="692696"/>
            <a:ext cx="3816424" cy="1431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Razvoj hramova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1520" y="2748260"/>
            <a:ext cx="8713093" cy="3920828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Počinje od mikenskog megarona</a:t>
            </a:r>
          </a:p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Hram s antama (2 stupa na ulazu)</a:t>
            </a:r>
          </a:p>
          <a:p>
            <a:pPr lvl="1" eaLnBrk="1" hangingPunct="1">
              <a:defRPr/>
            </a:pPr>
            <a:r>
              <a:rPr lang="hr-HR" sz="2400" dirty="0" smtClean="0">
                <a:latin typeface="Palatino Linotype" pitchFamily="18" charset="0"/>
              </a:rPr>
              <a:t>dvostruki ako ima stupove i odostraga</a:t>
            </a:r>
          </a:p>
          <a:p>
            <a:pPr lvl="1" eaLnBrk="1" hangingPunct="1">
              <a:defRPr/>
            </a:pPr>
            <a:r>
              <a:rPr lang="hr-HR" sz="2400" i="1" dirty="0" smtClean="0">
                <a:latin typeface="Palatino Linotype" pitchFamily="18" charset="0"/>
              </a:rPr>
              <a:t>opisthodomos</a:t>
            </a:r>
            <a:r>
              <a:rPr lang="hr-HR" sz="2400" dirty="0" smtClean="0">
                <a:latin typeface="Palatino Linotype" pitchFamily="18" charset="0"/>
              </a:rPr>
              <a:t> = stražnja prostorija</a:t>
            </a:r>
          </a:p>
          <a:p>
            <a:pPr eaLnBrk="1" hangingPunct="1">
              <a:defRPr/>
            </a:pPr>
            <a:r>
              <a:rPr lang="hr-HR" sz="2800" i="1" dirty="0" smtClean="0">
                <a:latin typeface="Palatino Linotype" pitchFamily="18" charset="0"/>
              </a:rPr>
              <a:t>Pronaos</a:t>
            </a:r>
            <a:r>
              <a:rPr lang="hr-HR" sz="2800" dirty="0" smtClean="0">
                <a:latin typeface="Palatino Linotype" pitchFamily="18" charset="0"/>
              </a:rPr>
              <a:t> – hram s predvorjem</a:t>
            </a:r>
          </a:p>
          <a:p>
            <a:pPr eaLnBrk="1" hangingPunct="1">
              <a:defRPr/>
            </a:pPr>
            <a:r>
              <a:rPr lang="hr-HR" sz="2800" i="1" dirty="0" smtClean="0">
                <a:latin typeface="Palatino Linotype" pitchFamily="18" charset="0"/>
              </a:rPr>
              <a:t>Prostylos</a:t>
            </a:r>
            <a:r>
              <a:rPr lang="hr-HR" sz="2800" dirty="0" smtClean="0">
                <a:latin typeface="Palatino Linotype" pitchFamily="18" charset="0"/>
              </a:rPr>
              <a:t> – stupovi čine red ispred hrama</a:t>
            </a:r>
          </a:p>
          <a:p>
            <a:pPr lvl="1" eaLnBrk="1" hangingPunct="1">
              <a:defRPr/>
            </a:pPr>
            <a:r>
              <a:rPr lang="hr-HR" sz="2400" i="1" dirty="0" smtClean="0">
                <a:latin typeface="Palatino Linotype" pitchFamily="18" charset="0"/>
              </a:rPr>
              <a:t>amphiprostylos</a:t>
            </a:r>
            <a:r>
              <a:rPr lang="hr-HR" sz="2400" dirty="0" smtClean="0">
                <a:latin typeface="Palatino Linotype" pitchFamily="18" charset="0"/>
              </a:rPr>
              <a:t> – trijem na obje strane</a:t>
            </a:r>
          </a:p>
          <a:p>
            <a:pPr eaLnBrk="1" hangingPunct="1">
              <a:defRPr/>
            </a:pPr>
            <a:r>
              <a:rPr lang="hr-HR" sz="2800" i="1" dirty="0" smtClean="0">
                <a:latin typeface="Palatino Linotype" pitchFamily="18" charset="0"/>
              </a:rPr>
              <a:t>Peripteros</a:t>
            </a:r>
            <a:r>
              <a:rPr lang="hr-HR" sz="2800" dirty="0" smtClean="0">
                <a:latin typeface="Palatino Linotype" pitchFamily="18" charset="0"/>
              </a:rPr>
              <a:t> – stupovi oko cijelog hrama</a:t>
            </a:r>
            <a:endParaRPr lang="hr-HR" sz="2800" i="1" dirty="0" smtClean="0">
              <a:latin typeface="Palatino Linotype" pitchFamily="18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807054" y="2564904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Mikena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Temple_typ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313" y="584200"/>
            <a:ext cx="6516687" cy="627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2195736" y="404664"/>
            <a:ext cx="4774902" cy="881063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Tipovi hramova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556792"/>
            <a:ext cx="2771775" cy="5184576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Hramovima se pokazuje </a:t>
            </a:r>
            <a:r>
              <a:rPr lang="hr-HR" sz="2800" u="sng" dirty="0" smtClean="0">
                <a:latin typeface="Palatino Linotype" pitchFamily="18" charset="0"/>
              </a:rPr>
              <a:t>bogatstvo</a:t>
            </a:r>
            <a:r>
              <a:rPr lang="hr-HR" sz="2800" dirty="0" smtClean="0">
                <a:latin typeface="Palatino Linotype" pitchFamily="18" charset="0"/>
              </a:rPr>
              <a:t> (koje se i čuva u </a:t>
            </a:r>
            <a:r>
              <a:rPr lang="hr-HR" sz="2800" i="1" dirty="0" smtClean="0">
                <a:latin typeface="Palatino Linotype" pitchFamily="18" charset="0"/>
              </a:rPr>
              <a:t>opistodomu</a:t>
            </a:r>
            <a:r>
              <a:rPr lang="hr-HR" sz="2800" dirty="0" smtClean="0">
                <a:latin typeface="Palatino Linotype" pitchFamily="18" charset="0"/>
              </a:rPr>
              <a:t>) i </a:t>
            </a:r>
            <a:r>
              <a:rPr lang="hr-HR" sz="2800" u="sng" dirty="0" smtClean="0">
                <a:latin typeface="Palatino Linotype" pitchFamily="18" charset="0"/>
              </a:rPr>
              <a:t>legendarna</a:t>
            </a:r>
            <a:r>
              <a:rPr lang="hr-HR" sz="2800" dirty="0" smtClean="0">
                <a:latin typeface="Palatino Linotype" pitchFamily="18" charset="0"/>
              </a:rPr>
              <a:t> </a:t>
            </a:r>
            <a:r>
              <a:rPr lang="hr-HR" sz="2800" u="sng" dirty="0" smtClean="0">
                <a:latin typeface="Palatino Linotype" pitchFamily="18" charset="0"/>
              </a:rPr>
              <a:t>povijest</a:t>
            </a:r>
            <a:r>
              <a:rPr lang="hr-HR" sz="2800" dirty="0" smtClean="0">
                <a:latin typeface="Palatino Linotype" pitchFamily="18" charset="0"/>
              </a:rPr>
              <a:t> (remen kraljice Hipolite, npr. &gt; </a:t>
            </a:r>
            <a:r>
              <a:rPr lang="hr-HR" sz="2800" i="1" dirty="0" smtClean="0">
                <a:latin typeface="Palatino Linotype" pitchFamily="18" charset="0"/>
              </a:rPr>
              <a:t>mouseion</a:t>
            </a:r>
            <a:r>
              <a:rPr lang="hr-HR" sz="2800" dirty="0" smtClean="0">
                <a:latin typeface="Palatino Linotype" pitchFamily="18" charset="0"/>
              </a:rPr>
              <a:t>)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3141663"/>
            <a:ext cx="3851275" cy="3240087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3600" smtClean="0">
                <a:latin typeface="Palatino Linotype" pitchFamily="18" charset="0"/>
              </a:rPr>
              <a:t>i</a:t>
            </a:r>
            <a:br>
              <a:rPr lang="hr-HR" sz="3600" smtClean="0">
                <a:latin typeface="Palatino Linotype" pitchFamily="18" charset="0"/>
              </a:rPr>
            </a:br>
            <a:r>
              <a:rPr lang="hr-HR" sz="3600" i="1" smtClean="0">
                <a:latin typeface="Palatino Linotype" pitchFamily="18" charset="0"/>
              </a:rPr>
              <a:t>Erekhtheion</a:t>
            </a:r>
            <a:r>
              <a:rPr lang="hr-HR" sz="3600" smtClean="0">
                <a:latin typeface="Palatino Linotype" pitchFamily="18" charset="0"/>
              </a:rPr>
              <a:t> na atenskoj Akropoli</a:t>
            </a:r>
          </a:p>
        </p:txBody>
      </p:sp>
      <p:pic>
        <p:nvPicPr>
          <p:cNvPr id="15364" name="Picture 4" descr="Nike apter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0"/>
            <a:ext cx="4427537" cy="2965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11" descr="Erekhthe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3575" y="2989263"/>
            <a:ext cx="5940425" cy="3868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250825" y="404813"/>
            <a:ext cx="4608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Hram Nike </a:t>
            </a:r>
            <a:r>
              <a:rPr lang="hr-HR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Apteros &gt;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4" descr="parthenon-and-the-acropolis-landmark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3928" y="2759038"/>
            <a:ext cx="5220072" cy="4098962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5856" y="116632"/>
            <a:ext cx="5638800" cy="1431925"/>
          </a:xfrm>
        </p:spPr>
        <p:txBody>
          <a:bodyPr/>
          <a:lstStyle/>
          <a:p>
            <a:pPr algn="r"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Akropola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288" y="1484784"/>
            <a:ext cx="8497887" cy="537321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					   </a:t>
            </a:r>
            <a:r>
              <a:rPr lang="hr-HR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 </a:t>
            </a:r>
            <a:r>
              <a:rPr lang="hr-HR" altLang="en-US" dirty="0" smtClean="0">
                <a:latin typeface="Palatino Linotype" pitchFamily="18" charset="0"/>
              </a:rPr>
              <a:t>Arhitekti</a:t>
            </a:r>
            <a:r>
              <a:rPr lang="hr-HR" altLang="en-US" dirty="0" smtClean="0">
                <a:latin typeface="Palatino Linotype" pitchFamily="18" charset="0"/>
              </a:rPr>
              <a:t>:</a:t>
            </a:r>
            <a:r>
              <a:rPr lang="hr-HR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en-US" dirty="0" smtClean="0">
                <a:latin typeface="Palatino Linotype" pitchFamily="18" charset="0"/>
              </a:rPr>
              <a:t>Iktin,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 dirty="0" smtClean="0">
                <a:latin typeface="Palatino Linotype" pitchFamily="18" charset="0"/>
              </a:rPr>
              <a:t>					   </a:t>
            </a:r>
            <a:r>
              <a:rPr lang="hr-HR" altLang="en-US" dirty="0" smtClean="0">
                <a:latin typeface="Palatino Linotype" pitchFamily="18" charset="0"/>
              </a:rPr>
              <a:t>  Kalikrat </a:t>
            </a:r>
            <a:r>
              <a:rPr lang="hr-HR" altLang="en-US" dirty="0" smtClean="0">
                <a:latin typeface="Palatino Linotype" pitchFamily="18" charset="0"/>
              </a:rPr>
              <a:t>i </a:t>
            </a:r>
            <a:r>
              <a:rPr lang="hr-HR" altLang="en-US" dirty="0" smtClean="0">
                <a:latin typeface="Palatino Linotype" pitchFamily="18" charset="0"/>
              </a:rPr>
              <a:t>Mnesiklo</a:t>
            </a:r>
          </a:p>
          <a:p>
            <a:pPr eaLnBrk="1" hangingPunct="1">
              <a:buFont typeface="Wingdings" pitchFamily="2" charset="2"/>
              <a:buNone/>
            </a:pPr>
            <a:endParaRPr lang="hr-HR" altLang="en-US" dirty="0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r-HR" altLang="en-US" dirty="0" smtClean="0">
              <a:latin typeface="Palatino Linotype" pitchFamily="18" charset="0"/>
            </a:endParaRPr>
          </a:p>
          <a:p>
            <a:pPr eaLnBrk="1" hangingPunct="1"/>
            <a:r>
              <a:rPr lang="hr-HR" altLang="en-US" dirty="0" smtClean="0">
                <a:latin typeface="Palatino Linotype" pitchFamily="18" charset="0"/>
              </a:rPr>
              <a:t>Partenon, Erehtejon, Propileji, ...</a:t>
            </a:r>
          </a:p>
          <a:p>
            <a:pPr eaLnBrk="1" hangingPunct="1"/>
            <a:r>
              <a:rPr lang="hr-HR" altLang="en-US" dirty="0" smtClean="0">
                <a:latin typeface="Palatino Linotype" pitchFamily="18" charset="0"/>
              </a:rPr>
              <a:t>Najviše izgrađena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 dirty="0" smtClean="0">
                <a:latin typeface="Palatino Linotype" pitchFamily="18" charset="0"/>
              </a:rPr>
              <a:t>	nakon perzijskog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 dirty="0" smtClean="0">
                <a:latin typeface="Palatino Linotype" pitchFamily="18" charset="0"/>
              </a:rPr>
              <a:t>	razaranja, u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 dirty="0" smtClean="0">
                <a:latin typeface="Palatino Linotype" pitchFamily="18" charset="0"/>
              </a:rPr>
              <a:t>	doba Perikla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 dirty="0" smtClean="0">
                <a:latin typeface="Palatino Linotype" pitchFamily="18" charset="0"/>
              </a:rPr>
              <a:t>(460.-430.g.pr.Kr.)</a:t>
            </a:r>
          </a:p>
        </p:txBody>
      </p:sp>
      <p:pic>
        <p:nvPicPr>
          <p:cNvPr id="16386" name="Picture 15" descr="Athens_Acropol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56100" cy="3424238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899592" y="5059363"/>
            <a:ext cx="7953375" cy="1431925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dirty="0" smtClean="0">
                <a:latin typeface="Palatino Linotype" pitchFamily="18" charset="0"/>
              </a:rPr>
              <a:t>Rekonstrukcija Akropole u Ateni</a:t>
            </a:r>
          </a:p>
        </p:txBody>
      </p:sp>
      <p:pic>
        <p:nvPicPr>
          <p:cNvPr id="17411" name="Picture 14" descr="Akropola rekonst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0" y="0"/>
            <a:ext cx="7812360" cy="5881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15"/>
          <p:cNvSpPr txBox="1">
            <a:spLocks noChangeArrowheads="1"/>
          </p:cNvSpPr>
          <p:nvPr/>
        </p:nvSpPr>
        <p:spPr bwMode="auto">
          <a:xfrm>
            <a:off x="6659563" y="0"/>
            <a:ext cx="2484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sr-Latn-CS" altLang="en-US" sz="1800"/>
          </a:p>
        </p:txBody>
      </p:sp>
      <p:sp>
        <p:nvSpPr>
          <p:cNvPr id="17413" name="Text Box 18"/>
          <p:cNvSpPr txBox="1">
            <a:spLocks noChangeArrowheads="1"/>
          </p:cNvSpPr>
          <p:nvPr/>
        </p:nvSpPr>
        <p:spPr bwMode="auto">
          <a:xfrm>
            <a:off x="3887788" y="6491288"/>
            <a:ext cx="52562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hr-HR" altLang="en-US" sz="12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http://www.mlahanas.de/Greeks/Arts/Parthenon.htm</a:t>
            </a:r>
            <a:r>
              <a:rPr lang="hr-HR" altLang="en-US" sz="14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latin typeface="Palatino Linotype" pitchFamily="18" charset="0"/>
            </a:endParaRPr>
          </a:p>
        </p:txBody>
      </p:sp>
      <p:pic>
        <p:nvPicPr>
          <p:cNvPr id="18435" name="Picture 4" descr="Akropoli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8575"/>
            <a:ext cx="7921625" cy="6853238"/>
          </a:xfr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latin typeface="Palatino Linotype" pitchFamily="18" charset="0"/>
            </a:endParaRP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3789040"/>
            <a:ext cx="9144000" cy="30689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2800" dirty="0" smtClean="0">
                <a:latin typeface="Palatino Linotype" pitchFamily="18" charset="0"/>
              </a:rPr>
              <a:t>U </a:t>
            </a:r>
            <a:r>
              <a:rPr lang="hr-HR" altLang="en-US" sz="2800" u="sng" dirty="0" smtClean="0">
                <a:latin typeface="Palatino Linotype" pitchFamily="18" charset="0"/>
              </a:rPr>
              <a:t>helenizmu</a:t>
            </a:r>
            <a:r>
              <a:rPr lang="hr-HR" altLang="en-US" sz="2800" dirty="0" smtClean="0">
                <a:latin typeface="Palatino Linotype" pitchFamily="18" charset="0"/>
              </a:rPr>
              <a:t> više površinskih dekoracija, blaža pravila, kombinacija stilova + </a:t>
            </a:r>
            <a:r>
              <a:rPr lang="hr-HR" altLang="en-US" sz="2800" b="1" dirty="0" smtClean="0">
                <a:latin typeface="Palatino Linotype" pitchFamily="18" charset="0"/>
              </a:rPr>
              <a:t>korintski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 smtClean="0">
                <a:latin typeface="Palatino Linotype" pitchFamily="18" charset="0"/>
              </a:rPr>
              <a:t>Grade se nečim ujedinjene cjeline i monumentalni oltari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 smtClean="0">
                <a:latin typeface="Palatino Linotype" pitchFamily="18" charset="0"/>
              </a:rPr>
              <a:t>Kazališta se šire po gradovima i dobivaju sve uređeniju i veću scensku zgradu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 smtClean="0">
                <a:latin typeface="Palatino Linotype" pitchFamily="18" charset="0"/>
              </a:rPr>
              <a:t>Kuće (bogataša) postaju sve bolje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175"/>
            <a:ext cx="8058150" cy="36512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850" y="12700"/>
            <a:ext cx="68405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accent3">
                    <a:lumMod val="25000"/>
                  </a:schemeClr>
                </a:solidFill>
              </a:rPr>
              <a:t>http://en.wikipedia.org/wiki/File:View_of_ancient_Pergamon.jpg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331640" y="704088"/>
            <a:ext cx="7355160" cy="852704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KIPARSTVO</a:t>
            </a:r>
          </a:p>
        </p:txBody>
      </p:sp>
      <p:pic>
        <p:nvPicPr>
          <p:cNvPr id="20483" name="Picture 5" descr="Diskobo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056" y="1484784"/>
            <a:ext cx="3073400" cy="4953000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362053" cy="50405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419475" y="333375"/>
            <a:ext cx="2232025" cy="424815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3200" b="0" i="1" dirty="0" smtClean="0">
                <a:latin typeface="Palatino Linotype" pitchFamily="18" charset="0"/>
              </a:rPr>
              <a:t>&lt; </a:t>
            </a:r>
            <a:br>
              <a:rPr lang="hr-HR" sz="3200" b="0" i="1" dirty="0" smtClean="0">
                <a:latin typeface="Palatino Linotype" pitchFamily="18" charset="0"/>
              </a:rPr>
            </a:br>
            <a:r>
              <a:rPr lang="hr-HR" sz="3200" b="0" i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Kor</a:t>
            </a:r>
            <a:r>
              <a:rPr lang="en-US" sz="3200" b="0" i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ē</a:t>
            </a:r>
            <a:r>
              <a:rPr lang="hr-HR" sz="3200" b="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 s Tere</a:t>
            </a:r>
            <a:br>
              <a:rPr lang="hr-HR" sz="3200" b="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</a:br>
            <a:r>
              <a:rPr lang="hr-HR" sz="3200" b="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/>
            </a:r>
            <a:br>
              <a:rPr lang="hr-HR" sz="3200" b="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</a:br>
            <a:r>
              <a:rPr lang="hr-HR" sz="3200" b="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/>
            </a:r>
            <a:br>
              <a:rPr lang="hr-HR" sz="3200" b="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</a:br>
            <a:r>
              <a:rPr lang="hr-HR" sz="3200" b="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Kleobis i Biton iz Tebe</a:t>
            </a:r>
            <a:br>
              <a:rPr lang="hr-HR" sz="3200" b="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</a:br>
            <a:r>
              <a:rPr lang="hr-HR" sz="3200" b="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  &gt;</a:t>
            </a:r>
            <a:endParaRPr lang="en-US" sz="3200" b="0" i="1" dirty="0" smtClean="0">
              <a:solidFill>
                <a:schemeClr val="bg2">
                  <a:lumMod val="2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4581525"/>
            <a:ext cx="9144000" cy="2276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z="2800" dirty="0" smtClean="0">
                <a:latin typeface="Palatino Linotype" pitchFamily="18" charset="0"/>
              </a:rPr>
              <a:t>U </a:t>
            </a:r>
            <a:r>
              <a:rPr lang="hr-HR" sz="2800" u="sng" dirty="0" smtClean="0">
                <a:latin typeface="Palatino Linotype" pitchFamily="18" charset="0"/>
              </a:rPr>
              <a:t>arhajskom</a:t>
            </a:r>
            <a:r>
              <a:rPr lang="hr-HR" sz="2800" dirty="0" smtClean="0">
                <a:latin typeface="Palatino Linotype" pitchFamily="18" charset="0"/>
              </a:rPr>
              <a:t> razdoblju:</a:t>
            </a:r>
            <a:endParaRPr lang="hr-HR" sz="2800" i="1" dirty="0" smtClean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sz="2800" i="1" dirty="0" smtClean="0">
                <a:latin typeface="Palatino Linotype" pitchFamily="18" charset="0"/>
              </a:rPr>
              <a:t>Kouroi </a:t>
            </a:r>
            <a:r>
              <a:rPr lang="hr-HR" sz="2800" dirty="0" smtClean="0">
                <a:latin typeface="Palatino Linotype" pitchFamily="18" charset="0"/>
              </a:rPr>
              <a:t>i </a:t>
            </a:r>
            <a:r>
              <a:rPr lang="hr-HR" sz="2800" i="1" dirty="0" smtClean="0">
                <a:latin typeface="Palatino Linotype" pitchFamily="18" charset="0"/>
              </a:rPr>
              <a:t>korai </a:t>
            </a:r>
            <a:r>
              <a:rPr lang="hr-HR" sz="2800" dirty="0" smtClean="0">
                <a:latin typeface="Palatino Linotype" pitchFamily="18" charset="0"/>
              </a:rPr>
              <a:t>– u svetištima i (dečki) na grobovima</a:t>
            </a:r>
          </a:p>
          <a:p>
            <a:pPr eaLnBrk="1" hangingPunct="1">
              <a:defRPr/>
            </a:pPr>
            <a:r>
              <a:rPr lang="hr-HR" sz="2800" u="sng" dirty="0" smtClean="0">
                <a:latin typeface="Palatino Linotype" pitchFamily="18" charset="0"/>
              </a:rPr>
              <a:t>Klasično</a:t>
            </a:r>
            <a:r>
              <a:rPr lang="hr-HR" sz="2800" dirty="0" smtClean="0">
                <a:latin typeface="Palatino Linotype" pitchFamily="18" charset="0"/>
              </a:rPr>
              <a:t> poznamo većinom kroz rimske kopije</a:t>
            </a:r>
          </a:p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Redovito obojani</a:t>
            </a:r>
          </a:p>
        </p:txBody>
      </p:sp>
      <p:pic>
        <p:nvPicPr>
          <p:cNvPr id="21508" name="Picture 4" descr="kleobis-bit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4675" y="0"/>
            <a:ext cx="3489325" cy="465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7" descr="kore s Te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54"/>
            <a:ext cx="3436938" cy="4581525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5410200" cy="88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GB" sz="4000" smtClean="0">
              <a:latin typeface="Palatino Linotype" pitchFamily="18" charset="0"/>
            </a:endParaRP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295400"/>
            <a:ext cx="8018462" cy="5410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r-HR" altLang="en-US" dirty="0" smtClean="0">
                <a:latin typeface="Palatino Linotype" pitchFamily="18" charset="0"/>
              </a:rPr>
              <a:t>Javna i privatna, bogata i siromašna, svjetovna i religijska, načelno funkcionalna 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en-US" dirty="0" smtClean="0">
                <a:latin typeface="Palatino Linotype" pitchFamily="18" charset="0"/>
              </a:rPr>
              <a:t>Grcima je to </a:t>
            </a:r>
            <a:r>
              <a:rPr lang="hr-HR" altLang="en-US" i="1" dirty="0" smtClean="0">
                <a:latin typeface="Palatino Linotype" pitchFamily="18" charset="0"/>
              </a:rPr>
              <a:t>tekhn</a:t>
            </a:r>
            <a:r>
              <a:rPr lang="en-US" altLang="en-US" i="1" dirty="0" smtClean="0">
                <a:latin typeface="Palatino Linotype" pitchFamily="18" charset="0"/>
              </a:rPr>
              <a:t>ē</a:t>
            </a:r>
            <a:r>
              <a:rPr lang="hr-HR" altLang="en-US" dirty="0" smtClean="0">
                <a:latin typeface="Palatino Linotype" pitchFamily="18" charset="0"/>
              </a:rPr>
              <a:t> – vještina, nema Muze</a:t>
            </a:r>
            <a:endParaRPr lang="en-US" altLang="en-US" dirty="0" smtClean="0">
              <a:latin typeface="Palatino Linotype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hr-HR" altLang="en-US" dirty="0" smtClean="0">
                <a:latin typeface="Palatino Linotype" pitchFamily="18" charset="0"/>
              </a:rPr>
              <a:t>Predmet je čovjek, čudovišta su tamo da bi bila pobijeđena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en-US" dirty="0" smtClean="0">
                <a:latin typeface="Palatino Linotype" pitchFamily="18" charset="0"/>
              </a:rPr>
              <a:t>Naručivati može i pojedinac i država </a:t>
            </a:r>
          </a:p>
          <a:p>
            <a:pPr lvl="1" eaLnBrk="1" hangingPunct="1">
              <a:lnSpc>
                <a:spcPct val="150000"/>
              </a:lnSpc>
            </a:pPr>
            <a:r>
              <a:rPr lang="hr-HR" altLang="en-US" dirty="0" smtClean="0">
                <a:latin typeface="Palatino Linotype" pitchFamily="18" charset="0"/>
              </a:rPr>
              <a:t>i sirakuški tiranin i demokratska Atena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15616" y="0"/>
            <a:ext cx="7475934" cy="952500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b="1" dirty="0" smtClean="0">
                <a:solidFill>
                  <a:schemeClr val="tx1"/>
                </a:solidFill>
                <a:latin typeface="Palatino Linotype" pitchFamily="18" charset="0"/>
              </a:rPr>
              <a:t>Poliklet </a:t>
            </a:r>
            <a:r>
              <a:rPr lang="hr-HR" sz="3600" b="1" dirty="0" smtClean="0">
                <a:solidFill>
                  <a:schemeClr val="tx1"/>
                </a:solidFill>
                <a:latin typeface="Palatino Linotype" pitchFamily="18" charset="0"/>
              </a:rPr>
              <a:t>(</a:t>
            </a:r>
            <a:r>
              <a:rPr lang="hr-HR" sz="3600" b="1" i="1" dirty="0" smtClean="0">
                <a:solidFill>
                  <a:schemeClr val="tx1"/>
                </a:solidFill>
                <a:latin typeface="Palatino Linotype" pitchFamily="18" charset="0"/>
              </a:rPr>
              <a:t>Polykleitos</a:t>
            </a:r>
            <a:r>
              <a:rPr lang="hr-HR" sz="3600" b="1" dirty="0" smtClean="0">
                <a:solidFill>
                  <a:schemeClr val="tx1"/>
                </a:solidFill>
                <a:latin typeface="Palatino Linotype" pitchFamily="18" charset="0"/>
              </a:rPr>
              <a:t>)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512" y="1052736"/>
            <a:ext cx="8666038" cy="5805264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Argivac, c.pol.5.st.</a:t>
            </a:r>
          </a:p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Interes za proporcije</a:t>
            </a:r>
          </a:p>
          <a:p>
            <a:pPr eaLnBrk="1" hangingPunct="1">
              <a:defRPr/>
            </a:pPr>
            <a:r>
              <a:rPr lang="hr-HR" sz="2800" i="1" dirty="0" smtClean="0">
                <a:latin typeface="Palatino Linotype" pitchFamily="18" charset="0"/>
              </a:rPr>
              <a:t>Doryphoros</a:t>
            </a:r>
            <a:r>
              <a:rPr lang="hr-HR" sz="2800" dirty="0" smtClean="0">
                <a:latin typeface="Palatino Linotype" pitchFamily="18" charset="0"/>
              </a:rPr>
              <a:t> – kanon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3600" b="1" dirty="0" smtClean="0">
                <a:latin typeface="Palatino Linotype" pitchFamily="18" charset="0"/>
              </a:rPr>
              <a:t>		Fidija </a:t>
            </a:r>
            <a:r>
              <a:rPr lang="hr-HR" sz="3600" b="1" dirty="0" smtClean="0">
                <a:latin typeface="Palatino Linotype" pitchFamily="18" charset="0"/>
              </a:rPr>
              <a:t>(</a:t>
            </a:r>
            <a:r>
              <a:rPr lang="hr-HR" sz="3600" b="1" i="1" dirty="0" smtClean="0">
                <a:latin typeface="Palatino Linotype" pitchFamily="18" charset="0"/>
              </a:rPr>
              <a:t>Pheidias</a:t>
            </a:r>
            <a:r>
              <a:rPr lang="hr-HR" sz="3600" b="1" dirty="0" smtClean="0">
                <a:latin typeface="Palatino Linotype" pitchFamily="18" charset="0"/>
              </a:rPr>
              <a:t>)</a:t>
            </a:r>
          </a:p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Atenjanin u Periklovo doba</a:t>
            </a:r>
          </a:p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Idealiziranje jače od individualizacije,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r-HR" sz="2800" dirty="0" smtClean="0">
                <a:latin typeface="Palatino Linotype" pitchFamily="18" charset="0"/>
              </a:rPr>
              <a:t>    mirnoća </a:t>
            </a:r>
            <a:r>
              <a:rPr lang="hr-HR" sz="2800" dirty="0" smtClean="0">
                <a:latin typeface="Palatino Linotype" pitchFamily="18" charset="0"/>
              </a:rPr>
              <a:t>i dostojanstvo</a:t>
            </a:r>
          </a:p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Atena u Partenonu, Zeus u Olimpiji...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3600" b="1" dirty="0" smtClean="0">
                <a:latin typeface="Palatino Linotype" pitchFamily="18" charset="0"/>
              </a:rPr>
              <a:t>		Miron</a:t>
            </a:r>
            <a:r>
              <a:rPr lang="hr-HR" sz="2800" dirty="0" smtClean="0">
                <a:latin typeface="Palatino Linotype" pitchFamily="18" charset="0"/>
              </a:rPr>
              <a:t> </a:t>
            </a:r>
            <a:r>
              <a:rPr lang="hr-HR" sz="2800" dirty="0" smtClean="0">
                <a:latin typeface="Palatino Linotype" pitchFamily="18" charset="0"/>
              </a:rPr>
              <a:t>iz Eleutera</a:t>
            </a:r>
          </a:p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Specijalizirao se za atlete u bronci</a:t>
            </a:r>
          </a:p>
          <a:p>
            <a:pPr eaLnBrk="1" hangingPunct="1">
              <a:defRPr/>
            </a:pPr>
            <a:r>
              <a:rPr lang="hr-HR" sz="2800" i="1" dirty="0" smtClean="0">
                <a:latin typeface="Palatino Linotype" pitchFamily="18" charset="0"/>
              </a:rPr>
              <a:t>Diskobolos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7" y="-31751"/>
            <a:ext cx="2627784" cy="488475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859338" y="116632"/>
            <a:ext cx="4284662" cy="16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&lt; Rekonstrukcija Atene </a:t>
            </a:r>
            <a:r>
              <a:rPr lang="hr-HR" sz="2800" i="1" dirty="0" smtClean="0">
                <a:latin typeface="Palatino Linotype" pitchFamily="18" charset="0"/>
              </a:rPr>
              <a:t>Parthenos</a:t>
            </a:r>
            <a:r>
              <a:rPr lang="hr-HR" sz="2800" dirty="0" smtClean="0">
                <a:latin typeface="Palatino Linotype" pitchFamily="18" charset="0"/>
              </a:rPr>
              <a:t> (Fidija)</a:t>
            </a:r>
            <a:br>
              <a:rPr lang="hr-HR" sz="2800" dirty="0" smtClean="0">
                <a:latin typeface="Palatino Linotype" pitchFamily="18" charset="0"/>
              </a:rPr>
            </a:br>
            <a:r>
              <a:rPr lang="hr-HR" sz="2800" dirty="0" smtClean="0">
                <a:latin typeface="Palatino Linotype" pitchFamily="18" charset="0"/>
              </a:rPr>
              <a:t/>
            </a:r>
            <a:br>
              <a:rPr lang="hr-HR" sz="2800" dirty="0" smtClean="0">
                <a:latin typeface="Palatino Linotype" pitchFamily="18" charset="0"/>
              </a:rPr>
            </a:br>
            <a:r>
              <a:rPr lang="hr-HR" sz="2800" dirty="0" smtClean="0">
                <a:latin typeface="Palatino Linotype" pitchFamily="18" charset="0"/>
              </a:rPr>
              <a:t> Polikletov </a:t>
            </a:r>
            <a:r>
              <a:rPr lang="hr-HR" sz="2800" i="1" dirty="0" smtClean="0">
                <a:latin typeface="Palatino Linotype" pitchFamily="18" charset="0"/>
              </a:rPr>
              <a:t>Diadoumenos 	</a:t>
            </a:r>
            <a:endParaRPr lang="hr-HR" sz="2800" dirty="0" smtClean="0">
              <a:latin typeface="Palatino Linotype" pitchFamily="18" charset="0"/>
            </a:endParaRPr>
          </a:p>
        </p:txBody>
      </p:sp>
      <p:pic>
        <p:nvPicPr>
          <p:cNvPr id="23554" name="Picture 4" descr="Parten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4840288" cy="6858000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686576"/>
            <a:ext cx="3024336" cy="515511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6596390"/>
            <a:ext cx="4932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>
                <a:solidFill>
                  <a:schemeClr val="accent6">
                    <a:lumMod val="75000"/>
                  </a:schemeClr>
                </a:solidFill>
              </a:rPr>
              <a:t>http://www.namuseum.gr/collections/sculpture/classical/classic03-en.html</a:t>
            </a:r>
            <a:endParaRPr lang="hr-HR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Ares_Skopaso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7913" y="0"/>
            <a:ext cx="2986087" cy="4868863"/>
          </a:xfr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5148263" cy="1268413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dirty="0" smtClean="0">
                <a:latin typeface="Palatino Linotype" pitchFamily="18" charset="0"/>
              </a:rPr>
              <a:t>4.st.pr.Kr.</a:t>
            </a:r>
            <a:br>
              <a:rPr lang="hr-HR" sz="4000" dirty="0" smtClean="0">
                <a:latin typeface="Palatino Linotype" pitchFamily="18" charset="0"/>
              </a:rPr>
            </a:br>
            <a:r>
              <a:rPr lang="hr-HR" sz="3600" b="1" dirty="0" smtClean="0">
                <a:solidFill>
                  <a:schemeClr val="tx1"/>
                </a:solidFill>
                <a:latin typeface="Palatino Linotype" pitchFamily="18" charset="0"/>
              </a:rPr>
              <a:t>Praksitel </a:t>
            </a:r>
            <a:r>
              <a:rPr lang="hr-HR" sz="3600" dirty="0" smtClean="0">
                <a:solidFill>
                  <a:schemeClr val="tx1"/>
                </a:solidFill>
                <a:latin typeface="Palatino Linotype" pitchFamily="18" charset="0"/>
              </a:rPr>
              <a:t>iz Atene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196975"/>
            <a:ext cx="8893175" cy="5400675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Više ženskih likova</a:t>
            </a:r>
          </a:p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Afrodita, Hermes, Apolon ...</a:t>
            </a:r>
            <a:r>
              <a:rPr lang="hr-HR" sz="2400" dirty="0" smtClean="0">
                <a:latin typeface="Palatino Linotype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3600" b="1" dirty="0" smtClean="0">
                <a:latin typeface="Palatino Linotype" pitchFamily="18" charset="0"/>
              </a:rPr>
              <a:t>Skopas </a:t>
            </a:r>
            <a:r>
              <a:rPr lang="hr-HR" sz="3600" dirty="0" smtClean="0">
                <a:latin typeface="Palatino Linotype" pitchFamily="18" charset="0"/>
              </a:rPr>
              <a:t>s Para (otoka mramora)</a:t>
            </a:r>
            <a:endParaRPr lang="hr-HR" sz="3600" b="1" dirty="0" smtClean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Kipar i arhitekt</a:t>
            </a:r>
          </a:p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Korak prema helenističkom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800" dirty="0" smtClean="0">
                <a:latin typeface="Palatino Linotype" pitchFamily="18" charset="0"/>
              </a:rPr>
              <a:t>	ekspresionizmu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3600" b="1" dirty="0" smtClean="0">
                <a:latin typeface="Palatino Linotype" pitchFamily="18" charset="0"/>
              </a:rPr>
              <a:t>Lizip </a:t>
            </a:r>
            <a:r>
              <a:rPr lang="hr-HR" sz="3600" dirty="0" smtClean="0">
                <a:latin typeface="Palatino Linotype" pitchFamily="18" charset="0"/>
              </a:rPr>
              <a:t>iz Sikiona</a:t>
            </a:r>
            <a:endParaRPr lang="hr-HR" sz="3600" b="1" dirty="0" smtClean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Radio je portrete u bronci za Aleksandra</a:t>
            </a:r>
          </a:p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Novi ideal ljudskih proporcija (manja glava, više kuteva gledanja)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284663" y="188913"/>
            <a:ext cx="1800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Skopasov Ares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nidus_Aphrod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48025" cy="6858000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59113" y="244475"/>
            <a:ext cx="3529012" cy="5921375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dirty="0" smtClean="0">
                <a:latin typeface="Palatino Linotype" pitchFamily="18" charset="0"/>
              </a:rPr>
              <a:t> </a:t>
            </a:r>
            <a:r>
              <a:rPr lang="hr-HR" sz="400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&lt;</a:t>
            </a:r>
            <a:br>
              <a:rPr lang="hr-HR" sz="400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</a:br>
            <a:r>
              <a:rPr lang="hr-HR" sz="400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 Knidska</a:t>
            </a:r>
            <a:br>
              <a:rPr lang="hr-HR" sz="400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</a:br>
            <a:r>
              <a:rPr lang="hr-HR" sz="400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 Afrodita</a:t>
            </a:r>
            <a:br>
              <a:rPr lang="hr-HR" sz="400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</a:br>
            <a:r>
              <a:rPr lang="hr-HR" sz="400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 (Praksitel)</a:t>
            </a:r>
            <a:br>
              <a:rPr lang="hr-HR" sz="400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</a:br>
            <a:r>
              <a:rPr lang="hr-HR" sz="400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/>
            </a:r>
            <a:br>
              <a:rPr lang="hr-HR" sz="400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</a:br>
            <a:r>
              <a:rPr lang="hr-HR" sz="4000" i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Apoxyomenos</a:t>
            </a:r>
            <a:r>
              <a:rPr lang="hr-HR" sz="400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 (Lizip)</a:t>
            </a:r>
            <a:br>
              <a:rPr lang="hr-HR" sz="400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</a:br>
            <a:r>
              <a:rPr lang="hr-HR" sz="400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              &gt;</a:t>
            </a:r>
          </a:p>
        </p:txBody>
      </p:sp>
      <p:pic>
        <p:nvPicPr>
          <p:cNvPr id="25603" name="Picture 7" descr="Lizipv Apoksiom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7400" y="0"/>
            <a:ext cx="3276600" cy="6858000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718675"/>
            <a:ext cx="4478288" cy="31393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3608" y="404664"/>
            <a:ext cx="3609975" cy="108012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Helenizam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700808"/>
            <a:ext cx="6516688" cy="496828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Više očuvanih djela – figurice iz terakote i mramorni kipovi</a:t>
            </a:r>
            <a:r>
              <a:rPr lang="hr-HR" sz="2800" dirty="0" smtClean="0">
                <a:latin typeface="Palatino Linotype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puno pažnje ide na odjeću</a:t>
            </a:r>
          </a:p>
          <a:p>
            <a:pPr lvl="1"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Teme: pijanci, erosi, spavači,...</a:t>
            </a:r>
          </a:p>
          <a:p>
            <a:pPr lvl="1"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Portreti: </a:t>
            </a:r>
            <a:endParaRPr lang="hr-HR" dirty="0" smtClean="0">
              <a:latin typeface="Palatino Linotype" pitchFamily="18" charset="0"/>
            </a:endParaRPr>
          </a:p>
          <a:p>
            <a:pPr lvl="2">
              <a:defRPr/>
            </a:pPr>
            <a:r>
              <a:rPr lang="hr-HR" b="1" dirty="0" smtClean="0">
                <a:latin typeface="Palatino Linotype" pitchFamily="18" charset="0"/>
              </a:rPr>
              <a:t>Lizistrat</a:t>
            </a:r>
            <a:r>
              <a:rPr lang="hr-HR" b="1" i="1" dirty="0" smtClean="0">
                <a:latin typeface="Palatino Linotype" pitchFamily="18" charset="0"/>
              </a:rPr>
              <a:t> </a:t>
            </a:r>
            <a:r>
              <a:rPr lang="hr-HR" dirty="0" smtClean="0">
                <a:latin typeface="Palatino Linotype" pitchFamily="18" charset="0"/>
              </a:rPr>
              <a:t>(Lizipov brat) </a:t>
            </a:r>
            <a:endParaRPr lang="hr-HR" dirty="0" smtClean="0">
              <a:latin typeface="Palatino Linotype" pitchFamily="18" charset="0"/>
            </a:endParaRPr>
          </a:p>
          <a:p>
            <a:pPr marL="667512" lvl="2" indent="0">
              <a:buNone/>
              <a:defRPr/>
            </a:pPr>
            <a:r>
              <a:rPr lang="hr-HR" dirty="0" smtClean="0">
                <a:latin typeface="Palatino Linotype" pitchFamily="18" charset="0"/>
              </a:rPr>
              <a:t>– </a:t>
            </a:r>
            <a:r>
              <a:rPr lang="hr-HR" dirty="0" smtClean="0">
                <a:latin typeface="Palatino Linotype" pitchFamily="18" charset="0"/>
              </a:rPr>
              <a:t>navodno prvi uzimao odljev </a:t>
            </a:r>
            <a:endParaRPr lang="hr-HR" dirty="0" smtClean="0">
              <a:latin typeface="Palatino Linotype" pitchFamily="18" charset="0"/>
            </a:endParaRPr>
          </a:p>
          <a:p>
            <a:pPr marL="667512" lvl="2" indent="0">
              <a:buNone/>
              <a:defRPr/>
            </a:pPr>
            <a:r>
              <a:rPr lang="hr-HR" dirty="0" smtClean="0">
                <a:latin typeface="Palatino Linotype" pitchFamily="18" charset="0"/>
              </a:rPr>
              <a:t>ljudskog </a:t>
            </a:r>
            <a:r>
              <a:rPr lang="hr-HR" dirty="0" smtClean="0">
                <a:latin typeface="Palatino Linotype" pitchFamily="18" charset="0"/>
              </a:rPr>
              <a:t>lica</a:t>
            </a:r>
          </a:p>
          <a:p>
            <a:pPr lvl="1"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Grupe i naglasak na stravično</a:t>
            </a:r>
            <a:r>
              <a:rPr lang="hr-HR" dirty="0" smtClean="0">
                <a:solidFill>
                  <a:schemeClr val="bg1"/>
                </a:solidFill>
                <a:latin typeface="Palatino Linotype" pitchFamily="18" charset="0"/>
              </a:rPr>
              <a:t>m</a:t>
            </a:r>
          </a:p>
          <a:p>
            <a:pPr lvl="1"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Na frizevima se javlja osjećaj </a:t>
            </a:r>
            <a:r>
              <a:rPr lang="hr-HR" dirty="0" smtClean="0">
                <a:solidFill>
                  <a:schemeClr val="bg1"/>
                </a:solidFill>
                <a:latin typeface="Palatino Linotype" pitchFamily="18" charset="0"/>
              </a:rPr>
              <a:t>za dubinu i</a:t>
            </a:r>
            <a:r>
              <a:rPr lang="hr-HR" dirty="0" smtClean="0">
                <a:latin typeface="Palatino Linotype" pitchFamily="18" charset="0"/>
              </a:rPr>
              <a:t> planove</a:t>
            </a:r>
          </a:p>
        </p:txBody>
      </p:sp>
      <p:pic>
        <p:nvPicPr>
          <p:cNvPr id="26628" name="Picture 4" descr="Goos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1930" y="0"/>
            <a:ext cx="2562069" cy="4077072"/>
          </a:xfr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9" y="44624"/>
            <a:ext cx="4478210" cy="67945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45" y="1484784"/>
            <a:ext cx="4442424" cy="44424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355976" y="5877272"/>
            <a:ext cx="4680520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40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&lt; Tzv. </a:t>
            </a:r>
            <a:r>
              <a:rPr lang="hr-HR" sz="240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“Gal Ludovisi”, kopija sa Zeusovog oltara u Pergamu </a:t>
            </a:r>
            <a:endParaRPr lang="hr-HR" sz="2400" dirty="0" smtClean="0">
              <a:latin typeface="Palatino Linotype" pitchFamily="18" charset="0"/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588224" y="3310400"/>
            <a:ext cx="253414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Nike sa Samotrake (</a:t>
            </a: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c.200.g.pr.Kr</a:t>
            </a:r>
            <a:r>
              <a:rPr lang="hr-HR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89369" y="60746"/>
            <a:ext cx="461927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</a:rPr>
              <a:t>"</a:t>
            </a:r>
            <a:r>
              <a:rPr lang="en-US" sz="1050" dirty="0" err="1" smtClean="0">
                <a:solidFill>
                  <a:schemeClr val="accent6">
                    <a:lumMod val="75000"/>
                  </a:schemeClr>
                </a:solidFill>
              </a:rPr>
              <a:t>Ludovisi</a:t>
            </a:r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</a:rPr>
              <a:t> Gaul </a:t>
            </a:r>
            <a:r>
              <a:rPr lang="en-US" sz="1050" dirty="0" err="1" smtClean="0">
                <a:solidFill>
                  <a:schemeClr val="accent6">
                    <a:lumMod val="75000"/>
                  </a:schemeClr>
                </a:solidFill>
              </a:rPr>
              <a:t>Altemps</a:t>
            </a:r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</a:rPr>
              <a:t> Inv8608 n3" by </a:t>
            </a:r>
            <a:r>
              <a:rPr lang="en-US" sz="1050" dirty="0" err="1" smtClean="0">
                <a:solidFill>
                  <a:schemeClr val="accent6">
                    <a:lumMod val="75000"/>
                  </a:schemeClr>
                </a:solidFill>
              </a:rPr>
              <a:t>Jastrow</a:t>
            </a:r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</a:rPr>
              <a:t> (2006). -https://commons.wikimedia.org/wiki/File:Ludovisi_Gaul_Altemps_Inv8608_n3.jpg#/media/File:Ludovisi_Gaul_Altemps_Inv8608_n3.jpg</a:t>
            </a:r>
            <a:endParaRPr lang="hr-HR" sz="105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hr-HR" sz="105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sz="1050" dirty="0" smtClean="0">
                <a:solidFill>
                  <a:schemeClr val="accent6">
                    <a:lumMod val="75000"/>
                  </a:schemeClr>
                </a:solidFill>
              </a:rPr>
              <a:t>http://www.louvre.fr/en/routes/greek-sculpture</a:t>
            </a:r>
            <a:endParaRPr lang="hr-H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Tezej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450" y="1196975"/>
            <a:ext cx="5761038" cy="566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SLIKARSTVO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300193" y="5851525"/>
            <a:ext cx="2850094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Atenska vaza iz c. 430.g.pr.Kr., Tezejevi podvizi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620688"/>
            <a:ext cx="7705725" cy="663575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dirty="0" smtClean="0">
                <a:latin typeface="Palatino Linotype" pitchFamily="18" charset="0"/>
              </a:rPr>
              <a:t>Vazno ili zidno slikarstvo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504" y="1556792"/>
            <a:ext cx="8928992" cy="530120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800" b="1" u="sng" dirty="0" smtClean="0">
                <a:latin typeface="Palatino Linotype" pitchFamily="18" charset="0"/>
              </a:rPr>
              <a:t>Vazno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800" dirty="0" smtClean="0">
                <a:latin typeface="Palatino Linotype" pitchFamily="18" charset="0"/>
              </a:rPr>
              <a:t>U 7.st. počinje proizvodnja crno-figuralnih vaza u Korintu pa u Ateni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400" b="1" dirty="0" smtClean="0">
                <a:latin typeface="Palatino Linotype" pitchFamily="18" charset="0"/>
              </a:rPr>
              <a:t>Sofil</a:t>
            </a:r>
            <a:r>
              <a:rPr lang="hr-HR" sz="2400" dirty="0" smtClean="0">
                <a:latin typeface="Palatino Linotype" pitchFamily="18" charset="0"/>
              </a:rPr>
              <a:t> je prvi potpisani autor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400" dirty="0" smtClean="0">
                <a:latin typeface="Palatino Linotype" pitchFamily="18" charset="0"/>
              </a:rPr>
              <a:t>muškarci su crni, žene bijele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400" dirty="0" smtClean="0">
                <a:latin typeface="Palatino Linotype" pitchFamily="18" charset="0"/>
              </a:rPr>
              <a:t>od c.530.g. = crvene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800" dirty="0" smtClean="0">
                <a:latin typeface="Palatino Linotype" pitchFamily="18" charset="0"/>
              </a:rPr>
              <a:t>Cvate u Ateni krajem arhajskog razdoblja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800" dirty="0" smtClean="0">
                <a:latin typeface="Palatino Linotype" pitchFamily="18" charset="0"/>
              </a:rPr>
              <a:t>U helenizmu na Siciliji najpopularnije su kazališne scene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800" dirty="0" smtClean="0">
                <a:latin typeface="Palatino Linotype" pitchFamily="18" charset="0"/>
              </a:rPr>
              <a:t>Pripovijedanje mita kroz sliku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400" dirty="0" smtClean="0">
                <a:latin typeface="Palatino Linotype" pitchFamily="18" charset="0"/>
              </a:rPr>
              <a:t>u arhajskom se razdoblju bira najaktivniji trenutak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400" dirty="0" smtClean="0">
                <a:latin typeface="Palatino Linotype" pitchFamily="18" charset="0"/>
              </a:rPr>
              <a:t>u klasičnom se usredotočava na dramatičnost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800" dirty="0" smtClean="0">
                <a:latin typeface="Palatino Linotype" pitchFamily="18" charset="0"/>
              </a:rPr>
              <a:t>Ponekad pišu imena i/li uzvici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Ahilej i Pentesilej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26" y="-1"/>
            <a:ext cx="6710913" cy="6710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6012160" y="244475"/>
            <a:ext cx="2830215" cy="376058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800" i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Ahilej ubija Pentesileju</a:t>
            </a: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, 2.pol.6.st., Atena, keramičar i slikar Eksekija</a:t>
            </a:r>
          </a:p>
        </p:txBody>
      </p:sp>
      <p:pic>
        <p:nvPicPr>
          <p:cNvPr id="30724" name="Picture 7" descr="Signature_Exeki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91025" y="5075237"/>
            <a:ext cx="4752975" cy="1782763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9134475" cy="250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9632" y="2492896"/>
            <a:ext cx="6934473" cy="911225"/>
          </a:xfrm>
        </p:spPr>
        <p:txBody>
          <a:bodyPr/>
          <a:lstStyle/>
          <a:p>
            <a:pPr eaLnBrk="1" hangingPunct="1">
              <a:defRPr/>
            </a:pPr>
            <a:r>
              <a:rPr lang="hr-HR" b="1" dirty="0" smtClean="0">
                <a:solidFill>
                  <a:schemeClr val="tx1"/>
                </a:solidFill>
                <a:latin typeface="Palatino Linotype" pitchFamily="18" charset="0"/>
              </a:rPr>
              <a:t>Polignot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528" y="3356992"/>
            <a:ext cx="8852222" cy="35010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latin typeface="Palatino Linotype" pitchFamily="18" charset="0"/>
              </a:rPr>
              <a:t>Slikao po zidovima javnih zgrada u Ateni i Delfima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latin typeface="Palatino Linotype" pitchFamily="18" charset="0"/>
              </a:rPr>
              <a:t>Ne slika u nizu, već razbacano po plohi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4400" b="1" dirty="0" smtClean="0">
                <a:latin typeface="Palatino Linotype" pitchFamily="18" charset="0"/>
              </a:rPr>
              <a:t>		Mikon</a:t>
            </a:r>
            <a:endParaRPr lang="hr-HR" sz="4400" b="1" dirty="0" smtClean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latin typeface="Palatino Linotype" pitchFamily="18" charset="0"/>
              </a:rPr>
              <a:t>Prikaz maratonske bitke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4400" b="1" dirty="0" smtClean="0">
                <a:latin typeface="Palatino Linotype" pitchFamily="18" charset="0"/>
              </a:rPr>
              <a:t>		Eufranor</a:t>
            </a:r>
            <a:r>
              <a:rPr lang="hr-HR" dirty="0" smtClean="0">
                <a:latin typeface="Palatino Linotype" pitchFamily="18" charset="0"/>
              </a:rPr>
              <a:t> </a:t>
            </a:r>
            <a:endParaRPr lang="hr-HR" dirty="0" smtClean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latin typeface="Palatino Linotype" pitchFamily="18" charset="0"/>
              </a:rPr>
              <a:t>Bio je i kipar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00113" y="1196752"/>
            <a:ext cx="7777162" cy="3675286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Počinje s geometrijskim oblicima, u 200-tinjak se godina razvija do najsitnijih detalja</a:t>
            </a:r>
          </a:p>
          <a:p>
            <a:pPr eaLnBrk="1" hangingPunct="1">
              <a:defRPr/>
            </a:pPr>
            <a:r>
              <a:rPr lang="hr-HR" i="1" dirty="0" smtClean="0">
                <a:latin typeface="Palatino Linotype" pitchFamily="18" charset="0"/>
              </a:rPr>
              <a:t>Symmetria</a:t>
            </a:r>
            <a:r>
              <a:rPr lang="hr-HR" dirty="0" smtClean="0">
                <a:latin typeface="Palatino Linotype" pitchFamily="18" charset="0"/>
              </a:rPr>
              <a:t> – proporcionalni odnosi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dirty="0" smtClean="0">
                <a:latin typeface="Palatino Linotype" pitchFamily="18" charset="0"/>
              </a:rPr>
              <a:t>			</a:t>
            </a:r>
            <a:r>
              <a:rPr lang="hr-HR" dirty="0" smtClean="0">
                <a:latin typeface="Palatino Linotype" pitchFamily="18" charset="0"/>
              </a:rPr>
              <a:t>dijelova </a:t>
            </a:r>
            <a:r>
              <a:rPr lang="hr-HR" dirty="0" smtClean="0">
                <a:latin typeface="Palatino Linotype" pitchFamily="18" charset="0"/>
              </a:rPr>
              <a:t>tijela ili zgrade ili 		</a:t>
            </a:r>
            <a:r>
              <a:rPr lang="hr-HR" dirty="0" smtClean="0">
                <a:latin typeface="Palatino Linotype" pitchFamily="18" charset="0"/>
              </a:rPr>
              <a:t>	</a:t>
            </a:r>
            <a:r>
              <a:rPr lang="hr-HR" dirty="0" smtClean="0">
                <a:latin typeface="Palatino Linotype" pitchFamily="18" charset="0"/>
              </a:rPr>
              <a:t>	bilo čega drugog</a:t>
            </a:r>
          </a:p>
        </p:txBody>
      </p:sp>
      <p:pic>
        <p:nvPicPr>
          <p:cNvPr id="5123" name="Picture 4" descr="Signature_Amasi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356" y="4437112"/>
            <a:ext cx="3465869" cy="2310579"/>
          </a:xfr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8" descr="Sophilos_me_grafse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36838"/>
            <a:ext cx="2443163" cy="4221162"/>
          </a:xfr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555875" y="5661248"/>
            <a:ext cx="3095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Potpisi slikara na vazama iz pol.6.st.pr.Kr.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67544" y="0"/>
            <a:ext cx="8172773" cy="17728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000" b="1" dirty="0" smtClean="0">
                <a:solidFill>
                  <a:schemeClr val="tx1"/>
                </a:solidFill>
                <a:latin typeface="Palatino Linotype" pitchFamily="18" charset="0"/>
              </a:rPr>
              <a:t>Apel </a:t>
            </a:r>
            <a:r>
              <a:rPr lang="hr-HR" sz="3600" b="0" dirty="0" smtClean="0">
                <a:solidFill>
                  <a:schemeClr val="tx1"/>
                </a:solidFill>
                <a:latin typeface="Palatino Linotype" pitchFamily="18" charset="0"/>
              </a:rPr>
              <a:t>(</a:t>
            </a:r>
            <a:r>
              <a:rPr lang="hr-HR" sz="3600" b="0" dirty="0" smtClean="0">
                <a:solidFill>
                  <a:schemeClr val="tx1"/>
                </a:solidFill>
                <a:latin typeface="Palatino Linotype" pitchFamily="18" charset="0"/>
              </a:rPr>
              <a:t>Aleksandrov dvorski slikar</a:t>
            </a:r>
            <a:r>
              <a:rPr lang="hr-HR" sz="3600" b="0" dirty="0" smtClean="0">
                <a:solidFill>
                  <a:schemeClr val="tx1"/>
                </a:solidFill>
                <a:latin typeface="Palatino Linotype" pitchFamily="18" charset="0"/>
              </a:rPr>
              <a:t>)</a:t>
            </a:r>
            <a:br>
              <a:rPr lang="hr-HR" sz="3600" b="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hr-HR" sz="3600" b="0" dirty="0" smtClean="0">
                <a:solidFill>
                  <a:schemeClr val="tx1"/>
                </a:solidFill>
                <a:latin typeface="Palatino Linotype" pitchFamily="18" charset="0"/>
              </a:rPr>
              <a:t>i </a:t>
            </a:r>
            <a:r>
              <a:rPr lang="hr-HR" sz="4000" b="1" dirty="0" smtClean="0">
                <a:solidFill>
                  <a:schemeClr val="tx1"/>
                </a:solidFill>
                <a:latin typeface="Palatino Linotype" pitchFamily="18" charset="0"/>
              </a:rPr>
              <a:t>Zeuksip</a:t>
            </a:r>
            <a:endParaRPr lang="hr-HR" sz="3600" b="1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7544" y="2060848"/>
            <a:ext cx="2989262" cy="4106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hr-HR" altLang="en-US" sz="3400" b="1" dirty="0" smtClean="0">
              <a:latin typeface="Palatino Linotype" pitchFamily="18" charset="0"/>
            </a:endParaRPr>
          </a:p>
          <a:p>
            <a:pPr eaLnBrk="1" hangingPunct="1"/>
            <a:r>
              <a:rPr lang="hr-HR" altLang="en-US" sz="2800" dirty="0" smtClean="0">
                <a:latin typeface="Palatino Linotype" pitchFamily="18" charset="0"/>
              </a:rPr>
              <a:t>Realizam (ptice su kljucale naslikano grožđe)</a:t>
            </a:r>
          </a:p>
          <a:p>
            <a:pPr eaLnBrk="1" hangingPunct="1">
              <a:buFont typeface="Wingdings" pitchFamily="2" charset="2"/>
              <a:buNone/>
            </a:pPr>
            <a:endParaRPr lang="hr-HR" altLang="en-US" sz="2800" dirty="0" smtClean="0">
              <a:latin typeface="Palatino Linotype" pitchFamily="18" charset="0"/>
            </a:endParaRPr>
          </a:p>
          <a:p>
            <a:pPr eaLnBrk="1" hangingPunct="1"/>
            <a:r>
              <a:rPr lang="hr-HR" altLang="en-US" sz="2800" dirty="0" smtClean="0">
                <a:latin typeface="Palatino Linotype" pitchFamily="18" charset="0"/>
              </a:rPr>
              <a:t>Njih oponašaju Rimljani</a:t>
            </a:r>
          </a:p>
        </p:txBody>
      </p:sp>
      <p:pic>
        <p:nvPicPr>
          <p:cNvPr id="32772" name="Picture 4" descr="Polyphemos i Galatej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938" y="1235075"/>
            <a:ext cx="5580062" cy="5580063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3463925" cy="34639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0"/>
            <a:ext cx="7877175" cy="1160463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Helenizam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268760"/>
            <a:ext cx="8353052" cy="53285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latin typeface="Palatino Linotype" pitchFamily="18" charset="0"/>
              </a:rPr>
              <a:t>Vrlo malo sačuvanih djela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latin typeface="Palatino Linotype" pitchFamily="18" charset="0"/>
              </a:rPr>
              <a:t>Već krajem klasičnog razdoblja uključuje se perspektiva i realistično </a:t>
            </a:r>
            <a:r>
              <a:rPr lang="hr-HR" dirty="0" smtClean="0">
                <a:latin typeface="Palatino Linotype" pitchFamily="18" charset="0"/>
              </a:rPr>
              <a:t>osjenčavanje</a:t>
            </a:r>
            <a:r>
              <a:rPr lang="hr-HR" dirty="0" smtClean="0">
                <a:latin typeface="Palatino Linotype" pitchFamily="18" charset="0"/>
              </a:rPr>
              <a:t>, </a:t>
            </a:r>
            <a:endParaRPr lang="hr-HR" dirty="0" smtClean="0">
              <a:latin typeface="Palatino Linotype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dirty="0" smtClean="0">
                <a:latin typeface="Palatino Linotype" pitchFamily="18" charset="0"/>
              </a:rPr>
              <a:t>   ploha </a:t>
            </a:r>
            <a:r>
              <a:rPr lang="hr-HR" dirty="0" smtClean="0">
                <a:latin typeface="Palatino Linotype" pitchFamily="18" charset="0"/>
              </a:rPr>
              <a:t>se </a:t>
            </a:r>
            <a:r>
              <a:rPr lang="hr-HR" dirty="0" smtClean="0">
                <a:latin typeface="Palatino Linotype" pitchFamily="18" charset="0"/>
              </a:rPr>
              <a:t>smanjuje</a:t>
            </a:r>
            <a:endParaRPr lang="hr-HR" dirty="0" smtClean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latin typeface="Palatino Linotype" pitchFamily="18" charset="0"/>
              </a:rPr>
              <a:t>Pokazuju se i osjećaji na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dirty="0">
                <a:latin typeface="Palatino Linotype" pitchFamily="18" charset="0"/>
              </a:rPr>
              <a:t> </a:t>
            </a:r>
            <a:r>
              <a:rPr lang="hr-HR" dirty="0" smtClean="0">
                <a:latin typeface="Palatino Linotype" pitchFamily="18" charset="0"/>
              </a:rPr>
              <a:t>   licima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b="1" dirty="0" smtClean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b="1" dirty="0" smtClean="0">
                <a:latin typeface="Palatino Linotype" pitchFamily="18" charset="0"/>
              </a:rPr>
              <a:t>Mozaici</a:t>
            </a:r>
            <a:r>
              <a:rPr lang="hr-HR" dirty="0" smtClean="0">
                <a:latin typeface="Palatino Linotype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 smtClean="0">
                <a:latin typeface="Palatino Linotype" pitchFamily="18" charset="0"/>
              </a:rPr>
              <a:t>Možda su se radili samo u </a:t>
            </a:r>
            <a:endParaRPr lang="hr-HR" dirty="0" smtClean="0">
              <a:latin typeface="Palatino Linotype" pitchFamily="18" charset="0"/>
            </a:endParaRPr>
          </a:p>
          <a:p>
            <a:pPr marL="393192" lvl="1" indent="0" eaLnBrk="1" hangingPunct="1">
              <a:lnSpc>
                <a:spcPct val="90000"/>
              </a:lnSpc>
              <a:buNone/>
              <a:defRPr/>
            </a:pPr>
            <a:r>
              <a:rPr lang="hr-HR" dirty="0" smtClean="0">
                <a:latin typeface="Palatino Linotype" pitchFamily="18" charset="0"/>
              </a:rPr>
              <a:t>četiri </a:t>
            </a:r>
            <a:r>
              <a:rPr lang="hr-HR" dirty="0" smtClean="0">
                <a:latin typeface="Palatino Linotype" pitchFamily="18" charset="0"/>
              </a:rPr>
              <a:t>boje (crvena, žuta, bijela, crna)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6" descr="hram Fortune-Portun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4926" y="0"/>
            <a:ext cx="3889074" cy="2564904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8842375" cy="1240309"/>
          </a:xfrm>
        </p:spPr>
        <p:txBody>
          <a:bodyPr/>
          <a:lstStyle/>
          <a:p>
            <a:pPr eaLnBrk="1" hangingPunct="1"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RIMSKA UMJETNOST</a:t>
            </a:r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288" y="1484784"/>
            <a:ext cx="8748712" cy="537321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latin typeface="Palatino Linotype" pitchFamily="18" charset="0"/>
              </a:rPr>
              <a:t>Simbolično heleniziranje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dirty="0" smtClean="0">
                <a:latin typeface="Palatino Linotype" pitchFamily="18" charset="0"/>
              </a:rPr>
              <a:t>	počinje 146.g.pr.Kr. kad je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dirty="0" smtClean="0">
                <a:latin typeface="Palatino Linotype" pitchFamily="18" charset="0"/>
              </a:rPr>
              <a:t>	Mumije opljačkao Korint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			</a:t>
            </a:r>
            <a:r>
              <a:rPr lang="hr-HR" sz="2600" dirty="0" smtClean="0">
                <a:latin typeface="Palatino Linotype" pitchFamily="18" charset="0"/>
              </a:rPr>
              <a:t>Od 6.st.pr.Kr.</a:t>
            </a:r>
            <a:r>
              <a:rPr lang="hr-HR" sz="2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</a:t>
            </a:r>
            <a:r>
              <a:rPr lang="hr-HR" sz="2600" dirty="0" smtClean="0">
                <a:latin typeface="Palatino Linotype" pitchFamily="18" charset="0"/>
              </a:rPr>
              <a:t>Grčka utječe na Etruščane, od</a:t>
            </a:r>
            <a:r>
              <a:rPr lang="hr-HR" sz="2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			</a:t>
            </a:r>
            <a:r>
              <a:rPr lang="hr-HR" sz="2600" dirty="0" smtClean="0">
                <a:latin typeface="Palatino Linotype" pitchFamily="18" charset="0"/>
              </a:rPr>
              <a:t>3.st. intenzivno i na Rimljane (uvoz grč.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600" dirty="0" smtClean="0">
                <a:latin typeface="Palatino Linotype" pitchFamily="18" charset="0"/>
              </a:rPr>
              <a:t>						majstora)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dirty="0" smtClean="0">
                <a:latin typeface="Palatino Linotype" pitchFamily="18" charset="0"/>
              </a:rPr>
              <a:t>					     - U ranoj povijesti očituju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dirty="0" smtClean="0">
                <a:latin typeface="Palatino Linotype" pitchFamily="18" charset="0"/>
              </a:rPr>
              <a:t>					     se etrurski utjecaji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dirty="0" smtClean="0">
                <a:latin typeface="Palatino Linotype" pitchFamily="18" charset="0"/>
              </a:rPr>
              <a:t>					     - Procvat u doba Augusta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dirty="0" smtClean="0">
                <a:latin typeface="Palatino Linotype" pitchFamily="18" charset="0"/>
              </a:rPr>
              <a:t>					     (projekt izgradnje Rima 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dirty="0" smtClean="0">
                <a:latin typeface="Palatino Linotype" pitchFamily="18" charset="0"/>
              </a:rPr>
              <a:t>					     Carstva)</a:t>
            </a:r>
          </a:p>
        </p:txBody>
      </p:sp>
      <p:pic>
        <p:nvPicPr>
          <p:cNvPr id="34818" name="Picture 4" descr="Ficoroni cist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01008"/>
            <a:ext cx="4441037" cy="3356992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2339752" y="0"/>
            <a:ext cx="295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hr-HR" altLang="en-US" sz="1800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Fortunin / Portunov hram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2987675" y="6524625"/>
            <a:ext cx="295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hr-HR" altLang="en-US" sz="1800">
                <a:solidFill>
                  <a:schemeClr val="accent1"/>
                </a:solidFill>
                <a:latin typeface="Palatino Linotype" pitchFamily="18" charset="0"/>
              </a:rPr>
              <a:t>Cista Ficoroni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563938" cy="1268413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Skulptura</a:t>
            </a:r>
          </a:p>
        </p:txBody>
      </p:sp>
      <p:sp>
        <p:nvSpPr>
          <p:cNvPr id="1259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288" y="1341438"/>
            <a:ext cx="8748712" cy="4754562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U portretima su Rimljani vrlo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800" dirty="0" smtClean="0">
                <a:latin typeface="Palatino Linotype" pitchFamily="18" charset="0"/>
              </a:rPr>
              <a:t>	realistični </a:t>
            </a:r>
          </a:p>
          <a:p>
            <a:pPr eaLnBrk="1" hangingPunct="1">
              <a:defRPr/>
            </a:pPr>
            <a:r>
              <a:rPr lang="hr-HR" sz="2800" i="1" dirty="0" smtClean="0">
                <a:latin typeface="Palatino Linotype" pitchFamily="18" charset="0"/>
              </a:rPr>
              <a:t>Ara Pacis Augustae</a:t>
            </a:r>
            <a:endParaRPr lang="hr-HR" sz="2800" dirty="0" smtClean="0">
              <a:latin typeface="Palatino Linotype" pitchFamily="18" charset="0"/>
            </a:endParaRPr>
          </a:p>
          <a:p>
            <a:pPr lvl="1" eaLnBrk="1" hangingPunct="1">
              <a:defRPr/>
            </a:pPr>
            <a:r>
              <a:rPr lang="hr-HR" sz="2400" dirty="0" smtClean="0">
                <a:latin typeface="Palatino Linotype" pitchFamily="18" charset="0"/>
              </a:rPr>
              <a:t>Carski spomenik rimskim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400" dirty="0" smtClean="0">
                <a:latin typeface="Palatino Linotype" pitchFamily="18" charset="0"/>
              </a:rPr>
              <a:t>  vrijednostima u helenističkom stilu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hr-HR" sz="2400" dirty="0" smtClean="0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800" dirty="0" smtClean="0">
                <a:latin typeface="Palatino Linotype" pitchFamily="18" charset="0"/>
              </a:rPr>
              <a:t>							Materijali su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800" dirty="0" smtClean="0">
                <a:latin typeface="Palatino Linotype" pitchFamily="18" charset="0"/>
              </a:rPr>
              <a:t>							mramor, glina i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800" dirty="0" smtClean="0">
                <a:latin typeface="Palatino Linotype" pitchFamily="18" charset="0"/>
              </a:rPr>
              <a:t>							bronca, najčešće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sz="2800" dirty="0" smtClean="0">
              <a:latin typeface="Palatino Linotype" pitchFamily="18" charset="0"/>
            </a:endParaRPr>
          </a:p>
        </p:txBody>
      </p:sp>
      <p:pic>
        <p:nvPicPr>
          <p:cNvPr id="35844" name="Picture 7" descr="rimski portret 1stprK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425" y="0"/>
            <a:ext cx="3203575" cy="3182938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9" descr="RomaAraPac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13163"/>
            <a:ext cx="5435600" cy="3144837"/>
          </a:xfr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4284663" y="0"/>
            <a:ext cx="1657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hr-HR" altLang="en-US" sz="1800">
                <a:latin typeface="Palatino Linotype" pitchFamily="18" charset="0"/>
              </a:rPr>
              <a:t>Portret muškarca iz 1.st.pr.Kr.</a:t>
            </a:r>
          </a:p>
        </p:txBody>
      </p:sp>
    </p:spTree>
  </p:cSld>
  <p:clrMapOvr>
    <a:masterClrMapping/>
  </p:clrMapOvr>
  <p:transition spd="med">
    <p:blind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0" descr="Trajan colum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083" y="2348880"/>
            <a:ext cx="2991917" cy="3974976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00563" y="333375"/>
            <a:ext cx="4643437" cy="3167063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Laokoont(ova skupina)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sz="2800" dirty="0" smtClean="0">
                <a:latin typeface="Palatino Linotype" pitchFamily="18" charset="0"/>
              </a:rPr>
              <a:t/>
            </a:r>
            <a:br>
              <a:rPr lang="hr-HR" sz="2800" dirty="0" smtClean="0">
                <a:latin typeface="Palatino Linotype" pitchFamily="18" charset="0"/>
              </a:rPr>
            </a:br>
            <a:r>
              <a:rPr lang="hr-HR" sz="2400" b="0" dirty="0" smtClean="0">
                <a:solidFill>
                  <a:schemeClr val="tx1"/>
                </a:solidFill>
                <a:latin typeface="Palatino Linotype" pitchFamily="18" charset="0"/>
              </a:rPr>
              <a:t>Plinije Stariji skulpturu pripisuje 3 rodskih kipara:</a:t>
            </a:r>
            <a:br>
              <a:rPr lang="hr-HR" sz="2400" b="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hr-HR" sz="2400" b="0" dirty="0" smtClean="0">
                <a:solidFill>
                  <a:schemeClr val="tx1"/>
                </a:solidFill>
                <a:latin typeface="Palatino Linotype" pitchFamily="18" charset="0"/>
              </a:rPr>
              <a:t>Hagesandru, Atanadoru i Polidoru</a:t>
            </a:r>
            <a:br>
              <a:rPr lang="hr-HR" sz="2400" b="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hr-HR" sz="2400" b="0" dirty="0" smtClean="0">
                <a:solidFill>
                  <a:schemeClr val="tx1"/>
                </a:solidFill>
                <a:latin typeface="Palatino Linotype" pitchFamily="18" charset="0"/>
              </a:rPr>
              <a:t>- Augustovo</a:t>
            </a:r>
            <a:br>
              <a:rPr lang="hr-HR" sz="2400" b="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hr-HR" sz="2400" b="0" dirty="0" smtClean="0">
                <a:solidFill>
                  <a:schemeClr val="tx1"/>
                </a:solidFill>
                <a:latin typeface="Palatino Linotype" pitchFamily="18" charset="0"/>
              </a:rPr>
              <a:t>razdoblje</a:t>
            </a:r>
          </a:p>
        </p:txBody>
      </p:sp>
      <p:sp>
        <p:nvSpPr>
          <p:cNvPr id="139273" name="Rectangle 9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4365104"/>
            <a:ext cx="8316416" cy="2492896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hr-H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Trajanov stup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	</a:t>
            </a:r>
            <a:r>
              <a:rPr lang="hr-HR" sz="2800" dirty="0" smtClean="0">
                <a:latin typeface="Palatino Linotype" pitchFamily="18" charset="0"/>
              </a:rPr>
              <a:t>	</a:t>
            </a:r>
          </a:p>
          <a:p>
            <a:pPr lvl="1" eaLnBrk="1" hangingPunct="1">
              <a:defRPr/>
            </a:pPr>
            <a:r>
              <a:rPr lang="hr-HR" sz="2400" dirty="0" smtClean="0">
                <a:latin typeface="Palatino Linotype" pitchFamily="18" charset="0"/>
              </a:rPr>
              <a:t>Rimska primjena skulpture za veličanje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400" dirty="0" smtClean="0">
                <a:latin typeface="Palatino Linotype" pitchFamily="18" charset="0"/>
              </a:rPr>
              <a:t>rimske vojske i uspjeha (povijest i reklama)</a:t>
            </a:r>
          </a:p>
          <a:p>
            <a:pPr lvl="1" eaLnBrk="1" hangingPunct="1">
              <a:defRPr/>
            </a:pPr>
            <a:r>
              <a:rPr lang="hr-HR" sz="2400" dirty="0" smtClean="0">
                <a:latin typeface="Palatino Linotype" pitchFamily="18" charset="0"/>
              </a:rPr>
              <a:t>2500 likova, c. 30m visok</a:t>
            </a:r>
          </a:p>
          <a:p>
            <a:pPr lvl="1" eaLnBrk="1" hangingPunct="1">
              <a:defRPr/>
            </a:pPr>
            <a:r>
              <a:rPr lang="hr-HR" sz="2400" dirty="0" smtClean="0">
                <a:latin typeface="Palatino Linotype" pitchFamily="18" charset="0"/>
              </a:rPr>
              <a:t>Apolodor iz Damaska (arhitekt foruma, termi i mosta)</a:t>
            </a:r>
          </a:p>
        </p:txBody>
      </p:sp>
      <p:pic>
        <p:nvPicPr>
          <p:cNvPr id="36866" name="Picture 8" descr="Laocoon"/>
          <p:cNvPicPr>
            <a:picLocks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67213" cy="4953000"/>
          </a:xfr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Boscorea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938" y="0"/>
            <a:ext cx="5580062" cy="4164013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5651500" cy="808038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Zidno slikarstvo</a:t>
            </a:r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908050"/>
            <a:ext cx="8893175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2800" i="1" dirty="0" smtClean="0">
                <a:latin typeface="Palatino Linotype" pitchFamily="18" charset="0"/>
              </a:rPr>
              <a:t>Secco </a:t>
            </a:r>
            <a:r>
              <a:rPr lang="hr-HR" sz="2800" dirty="0" smtClean="0">
                <a:latin typeface="Palatino Linotype" pitchFamily="18" charset="0"/>
              </a:rPr>
              <a:t>i</a:t>
            </a:r>
            <a:r>
              <a:rPr lang="hr-HR" sz="2800" i="1" dirty="0" smtClean="0">
                <a:latin typeface="Palatino Linotype" pitchFamily="18" charset="0"/>
              </a:rPr>
              <a:t> fresco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800" dirty="0" smtClean="0">
                <a:latin typeface="Palatino Linotype" pitchFamily="18" charset="0"/>
              </a:rPr>
              <a:t>Najviše očuvano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800" dirty="0" smtClean="0">
                <a:latin typeface="Palatino Linotype" pitchFamily="18" charset="0"/>
              </a:rPr>
              <a:t>	  u Pompejima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800" dirty="0" smtClean="0">
                <a:latin typeface="Palatino Linotype" pitchFamily="18" charset="0"/>
              </a:rPr>
              <a:t>  4 stila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400" dirty="0" smtClean="0">
                <a:latin typeface="Palatino Linotype" pitchFamily="18" charset="0"/>
              </a:rPr>
              <a:t>Prvi je najjednostavniji,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400" dirty="0" smtClean="0">
                <a:latin typeface="Palatino Linotype" pitchFamily="18" charset="0"/>
              </a:rPr>
              <a:t>imitacija mramornih blokova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400" dirty="0" smtClean="0">
                <a:latin typeface="Palatino Linotype" pitchFamily="18" charset="0"/>
              </a:rPr>
              <a:t>Drugi od 1.st.pr.Kr.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dirty="0" smtClean="0">
                <a:latin typeface="Palatino Linotype" pitchFamily="18" charset="0"/>
              </a:rPr>
              <a:t>	</a:t>
            </a:r>
            <a:r>
              <a:rPr lang="hr-HR" sz="2400" dirty="0" smtClean="0">
                <a:latin typeface="Palatino Linotype" pitchFamily="18" charset="0"/>
              </a:rPr>
              <a:t>- utjecaj kazališta,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400" dirty="0" smtClean="0">
                <a:solidFill>
                  <a:schemeClr val="tx2"/>
                </a:solidFill>
                <a:latin typeface="Palatino Linotype" pitchFamily="18" charset="0"/>
              </a:rPr>
              <a:t>	</a:t>
            </a:r>
            <a:r>
              <a:rPr lang="hr-HR" sz="2400" dirty="0" smtClean="0">
                <a:latin typeface="Palatino Linotype" pitchFamily="18" charset="0"/>
              </a:rPr>
              <a:t>perspektiva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400" dirty="0" smtClean="0">
                <a:latin typeface="Palatino Linotype" pitchFamily="18" charset="0"/>
              </a:rPr>
              <a:t>Treći u doba Augusta</a:t>
            </a:r>
            <a:r>
              <a:rPr lang="hr-HR" dirty="0" smtClean="0">
                <a:latin typeface="Palatino Linotype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400" dirty="0" smtClean="0">
                <a:latin typeface="Palatino Linotype" pitchFamily="18" charset="0"/>
              </a:rPr>
              <a:t>	- “idilične” slike, utjecaj Egipta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400" dirty="0" smtClean="0">
                <a:latin typeface="Palatino Linotype" pitchFamily="18" charset="0"/>
              </a:rPr>
              <a:t>   - slikar Studije (krajolici, ljudi u svakodnevici)</a:t>
            </a:r>
            <a:endParaRPr lang="hr-HR" dirty="0" smtClean="0">
              <a:latin typeface="Palatino Linotype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400" dirty="0" smtClean="0">
                <a:latin typeface="Palatino Linotype" pitchFamily="18" charset="0"/>
              </a:rPr>
              <a:t>Četvrti od sredine 1.st.n.e.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dirty="0" smtClean="0">
                <a:latin typeface="Palatino Linotype" pitchFamily="18" charset="0"/>
              </a:rPr>
              <a:t>- otvaranje prostora u dubinu, fantastične slike, bijela pozadina, “najkičastiji”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940425" y="260350"/>
            <a:ext cx="2398713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2400" dirty="0" smtClean="0">
                <a:latin typeface="Palatino Linotype" pitchFamily="18" charset="0"/>
              </a:rPr>
              <a:t>Egipatska scena iz “crne sobe” vile u Boscotrecaseu </a:t>
            </a:r>
            <a:endParaRPr lang="hr-HR" sz="4000" dirty="0" smtClean="0"/>
          </a:p>
        </p:txBody>
      </p:sp>
      <p:pic>
        <p:nvPicPr>
          <p:cNvPr id="38915" name="Picture 4" descr="egipatska scena Boscotrec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867400" cy="4387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8" descr="Domus Aure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5375" y="2263775"/>
            <a:ext cx="5508625" cy="4594225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0" y="0"/>
            <a:ext cx="5508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http://www.metmuseum.org/toah/hd/bsco/hd_bsco.htm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900113" y="5013325"/>
            <a:ext cx="26638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Domus Aurea</a:t>
            </a:r>
            <a:r>
              <a:rPr lang="hr-HR"/>
              <a:t> </a:t>
            </a:r>
          </a:p>
          <a:p>
            <a:pPr algn="r">
              <a:spcBef>
                <a:spcPct val="50000"/>
              </a:spcBef>
              <a:defRPr/>
            </a:pPr>
            <a:r>
              <a:rPr lang="hr-HR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u Rimu</a:t>
            </a:r>
          </a:p>
        </p:txBody>
      </p:sp>
    </p:spTree>
  </p:cSld>
  <p:clrMapOvr>
    <a:masterClrMapping/>
  </p:clrMapOvr>
  <p:transition spd="med">
    <p:blind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643438" y="244475"/>
            <a:ext cx="4198937" cy="1431925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Krajolik iz Boscotrecasea, </a:t>
            </a:r>
            <a:br>
              <a:rPr lang="hr-HR" sz="2800" dirty="0" smtClean="0">
                <a:latin typeface="Palatino Linotype" pitchFamily="18" charset="0"/>
              </a:rPr>
            </a:br>
            <a:r>
              <a:rPr lang="hr-HR" sz="2800" dirty="0" smtClean="0">
                <a:latin typeface="Palatino Linotype" pitchFamily="18" charset="0"/>
              </a:rPr>
              <a:t>Treći stil</a:t>
            </a:r>
          </a:p>
        </p:txBody>
      </p:sp>
      <p:pic>
        <p:nvPicPr>
          <p:cNvPr id="39940" name="Picture 4" descr="krajolik Boscotreca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49763" cy="5229225"/>
          </a:xfr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3" name="Rectangle 7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5157788"/>
            <a:ext cx="3805238" cy="1700212"/>
          </a:xfrm>
        </p:spPr>
        <p:txBody>
          <a:bodyPr/>
          <a:lstStyle/>
          <a:p>
            <a:pPr algn="r" eaLnBrk="1" hangingPunct="1">
              <a:defRPr/>
            </a:pPr>
            <a:r>
              <a:rPr lang="hr-HR" sz="2800" b="1" dirty="0" smtClean="0">
                <a:latin typeface="Palatino Linotype" pitchFamily="18" charset="0"/>
              </a:rPr>
              <a:t>Vila Publija Fanija Sinistora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hr-HR" sz="2800" dirty="0" smtClean="0">
                <a:latin typeface="Palatino Linotype" pitchFamily="18" charset="0"/>
              </a:rPr>
              <a:t> - pompejansko crvena</a:t>
            </a:r>
          </a:p>
        </p:txBody>
      </p:sp>
      <p:pic>
        <p:nvPicPr>
          <p:cNvPr id="39941" name="Picture 8" descr="Villa-of-Publius-Fannius-Synistor-hall"/>
          <p:cNvPicPr>
            <a:picLocks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2382838"/>
            <a:ext cx="4572000" cy="4495800"/>
          </a:xfr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4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4932363" y="244475"/>
            <a:ext cx="3910012" cy="1431925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b="0" dirty="0" smtClean="0">
                <a:latin typeface="Palatino Linotype" pitchFamily="18" charset="0"/>
              </a:rPr>
              <a:t>Mozaik s Odisejem i sirenama, Kartaga</a:t>
            </a:r>
          </a:p>
        </p:txBody>
      </p:sp>
      <p:sp>
        <p:nvSpPr>
          <p:cNvPr id="149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11188" y="2636838"/>
            <a:ext cx="7345362" cy="3459162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Mozaici doživljavaju procvat u 2.st.n.e.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800" dirty="0" smtClean="0">
                <a:latin typeface="Palatino Linotype" pitchFamily="18" charset="0"/>
              </a:rPr>
              <a:t>	(pa do 4.st.)</a:t>
            </a:r>
          </a:p>
          <a:p>
            <a:pPr lvl="1" eaLnBrk="1" hangingPunct="1">
              <a:defRPr/>
            </a:pPr>
            <a:r>
              <a:rPr lang="hr-HR" sz="2400" dirty="0" smtClean="0">
                <a:latin typeface="Palatino Linotype" pitchFamily="18" charset="0"/>
              </a:rPr>
              <a:t>Crno-bijeli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400" dirty="0" smtClean="0">
                <a:latin typeface="Palatino Linotype" pitchFamily="18" charset="0"/>
              </a:rPr>
              <a:t>	i u boji</a:t>
            </a:r>
          </a:p>
        </p:txBody>
      </p:sp>
      <p:pic>
        <p:nvPicPr>
          <p:cNvPr id="40964" name="Picture 4" descr="terme 7 mudraca Ost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8038" y="3035300"/>
            <a:ext cx="5795962" cy="3822700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9" descr="Mosaique_d'Ulysse_et_les_sirèn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59338" cy="2651125"/>
          </a:xfr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684213" y="5084763"/>
            <a:ext cx="2735262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Terme 7 mudraca, </a:t>
            </a:r>
          </a:p>
          <a:p>
            <a:pPr algn="r">
              <a:spcBef>
                <a:spcPct val="50000"/>
              </a:spcBef>
              <a:defRPr/>
            </a:pPr>
            <a:r>
              <a:rPr lang="hr-H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Ostija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3344757" y="3068960"/>
            <a:ext cx="5796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hr-H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http://wings.buffalo.edu/AandS/Maecenas/italy_except_rome_and_sicily/ostia/ac741001.html</a:t>
            </a:r>
          </a:p>
        </p:txBody>
      </p:sp>
    </p:spTree>
  </p:cSld>
  <p:clrMapOvr>
    <a:masterClrMapping/>
  </p:clrMapOvr>
  <p:transition spd="med">
    <p:blind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6632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Arhitektura</a:t>
            </a:r>
          </a:p>
        </p:txBody>
      </p:sp>
      <p:sp>
        <p:nvSpPr>
          <p:cNvPr id="1320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Prevladavaju grčki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800" dirty="0" smtClean="0">
                <a:latin typeface="Palatino Linotype" pitchFamily="18" charset="0"/>
              </a:rPr>
              <a:t>	utjecaji</a:t>
            </a:r>
          </a:p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Carski forumi </a:t>
            </a:r>
          </a:p>
          <a:p>
            <a:pPr lvl="1" eaLnBrk="1" hangingPunct="1">
              <a:defRPr/>
            </a:pPr>
            <a:r>
              <a:rPr lang="hr-HR" sz="2400" dirty="0" smtClean="0">
                <a:latin typeface="Palatino Linotype" pitchFamily="18" charset="0"/>
              </a:rPr>
              <a:t>Kombinacija rimske praktičnosti i grč. stila</a:t>
            </a:r>
          </a:p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Nova tehnika gradnje: beton </a:t>
            </a:r>
          </a:p>
          <a:p>
            <a:pPr lvl="1" eaLnBrk="1" hangingPunct="1">
              <a:defRPr/>
            </a:pPr>
            <a:r>
              <a:rPr lang="hr-HR" sz="2400" dirty="0" smtClean="0">
                <a:latin typeface="Palatino Linotype" pitchFamily="18" charset="0"/>
              </a:rPr>
              <a:t>od Augusta intenzivno se koriste i pečena opeka i mramor</a:t>
            </a:r>
          </a:p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Novi arhitektonski element: luk</a:t>
            </a:r>
          </a:p>
          <a:p>
            <a:pPr lvl="1" eaLnBrk="1" hangingPunct="1">
              <a:defRPr/>
            </a:pPr>
            <a:r>
              <a:rPr lang="hr-HR" sz="2400" dirty="0" smtClean="0">
                <a:latin typeface="Palatino Linotype" pitchFamily="18" charset="0"/>
              </a:rPr>
              <a:t>Grci su ga izumili, ali ga nisu puno koristili</a:t>
            </a:r>
          </a:p>
          <a:p>
            <a:pPr lvl="1" eaLnBrk="1" hangingPunct="1">
              <a:defRPr/>
            </a:pPr>
            <a:r>
              <a:rPr lang="hr-HR" sz="2400" dirty="0" smtClean="0">
                <a:latin typeface="Palatino Linotype" pitchFamily="18" charset="0"/>
              </a:rPr>
              <a:t>Slavoluci, akvadukti, terme, </a:t>
            </a:r>
            <a:r>
              <a:rPr lang="hr-HR" sz="2400" dirty="0" err="1" smtClean="0">
                <a:latin typeface="Palatino Linotype" pitchFamily="18" charset="0"/>
              </a:rPr>
              <a:t>portici</a:t>
            </a:r>
            <a:r>
              <a:rPr lang="hr-HR" sz="2400" dirty="0" smtClean="0">
                <a:latin typeface="Palatino Linotype" pitchFamily="18" charset="0"/>
              </a:rPr>
              <a:t>, velika svetišta i spremišta </a:t>
            </a:r>
            <a:r>
              <a:rPr lang="hr-HR" sz="2400" dirty="0" err="1" smtClean="0">
                <a:latin typeface="Palatino Linotype" pitchFamily="18" charset="0"/>
              </a:rPr>
              <a:t>..</a:t>
            </a:r>
            <a:r>
              <a:rPr lang="hr-HR" sz="2400" dirty="0" smtClean="0">
                <a:latin typeface="Palatino Linotype" pitchFamily="18" charset="0"/>
              </a:rPr>
              <a:t>.</a:t>
            </a:r>
          </a:p>
        </p:txBody>
      </p:sp>
      <p:pic>
        <p:nvPicPr>
          <p:cNvPr id="41986" name="Picture 4" descr="Dioklecijanov akvadukt Spl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5738" y="0"/>
            <a:ext cx="5148262" cy="3379788"/>
          </a:xfr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576" y="244475"/>
            <a:ext cx="8086799" cy="131302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Istočni utjecaj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1520" y="1752600"/>
            <a:ext cx="8352730" cy="3621088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Frizovi životinja</a:t>
            </a:r>
          </a:p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Okrugli kotlovi sa životinjskim glavama</a:t>
            </a:r>
          </a:p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Frontalni tip kipa u arhajskom razdoblju (tu se očituje i Egipat)</a:t>
            </a:r>
          </a:p>
          <a:p>
            <a:pPr eaLnBrk="1" hangingPunct="1">
              <a:defRPr/>
            </a:pPr>
            <a:r>
              <a:rPr lang="hr-HR" sz="2800" dirty="0" smtClean="0">
                <a:latin typeface="Palatino Linotype" pitchFamily="18" charset="0"/>
              </a:rPr>
              <a:t>Urezivanje silueta figura (na oružje, ali kod Grka i na vaze)</a:t>
            </a:r>
          </a:p>
        </p:txBody>
      </p:sp>
      <p:pic>
        <p:nvPicPr>
          <p:cNvPr id="6146" name="Picture 4" descr="mikenski bode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610100"/>
            <a:ext cx="9144000" cy="224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43438" y="244475"/>
            <a:ext cx="4198937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i="1" dirty="0" smtClean="0">
                <a:latin typeface="Palatino Linotype" pitchFamily="18" charset="0"/>
              </a:rPr>
              <a:t>Pantheon</a:t>
            </a:r>
            <a:br>
              <a:rPr lang="hr-HR" i="1" dirty="0" smtClean="0">
                <a:latin typeface="Palatino Linotype" pitchFamily="18" charset="0"/>
              </a:rPr>
            </a:br>
            <a:r>
              <a:rPr lang="hr-HR" i="1" dirty="0" smtClean="0">
                <a:latin typeface="Palatino Linotype" pitchFamily="18" charset="0"/>
              </a:rPr>
              <a:t>- </a:t>
            </a:r>
            <a:r>
              <a:rPr lang="hr-HR" sz="3600" dirty="0" smtClean="0">
                <a:latin typeface="Palatino Linotype" pitchFamily="18" charset="0"/>
              </a:rPr>
              <a:t>doba Hadrijana</a:t>
            </a:r>
            <a:endParaRPr lang="hr-HR" sz="3600" i="1" dirty="0" smtClean="0">
              <a:latin typeface="Palatino Linotype" pitchFamily="18" charset="0"/>
            </a:endParaRPr>
          </a:p>
        </p:txBody>
      </p:sp>
      <p:pic>
        <p:nvPicPr>
          <p:cNvPr id="43012" name="Picture 4" descr="Pantheon_Rom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6088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4" name="Rectangle 6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870450" y="1773238"/>
            <a:ext cx="4273550" cy="5084762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smtClean="0">
                <a:latin typeface="Palatino Linotype" pitchFamily="18" charset="0"/>
              </a:rPr>
              <a:t>Promjer kupole je 42,5m, jednak visini &gt; teži prema gore</a:t>
            </a:r>
          </a:p>
          <a:p>
            <a:pPr eaLnBrk="1" hangingPunct="1">
              <a:defRPr/>
            </a:pPr>
            <a:r>
              <a:rPr lang="hr-HR" sz="2800" smtClean="0">
                <a:latin typeface="Palatino Linotype" pitchFamily="18" charset="0"/>
              </a:rPr>
              <a:t>Stupovi, ukrasi na zidu i pod od šarenog mramora</a:t>
            </a:r>
          </a:p>
          <a:p>
            <a:pPr eaLnBrk="1" hangingPunct="1">
              <a:defRPr/>
            </a:pPr>
            <a:r>
              <a:rPr lang="hr-HR" sz="2800" smtClean="0">
                <a:latin typeface="Palatino Linotype" pitchFamily="18" charset="0"/>
              </a:rPr>
              <a:t>Mnoštvo lukova</a:t>
            </a:r>
          </a:p>
          <a:p>
            <a:pPr eaLnBrk="1" hangingPunct="1">
              <a:defRPr/>
            </a:pPr>
            <a:r>
              <a:rPr lang="hr-HR" sz="2800" smtClean="0">
                <a:latin typeface="Palatino Linotype" pitchFamily="18" charset="0"/>
              </a:rPr>
              <a:t>Odlično riješeno osvjetljenje</a:t>
            </a:r>
          </a:p>
          <a:p>
            <a:pPr eaLnBrk="1" hangingPunct="1">
              <a:defRPr/>
            </a:pPr>
            <a:r>
              <a:rPr lang="hr-HR" sz="2800" smtClean="0">
                <a:latin typeface="Palatino Linotype" pitchFamily="18" charset="0"/>
              </a:rPr>
              <a:t>Unutrašnjost je važnija</a:t>
            </a:r>
          </a:p>
        </p:txBody>
      </p:sp>
    </p:spTree>
  </p:cSld>
  <p:clrMapOvr>
    <a:masterClrMapping/>
  </p:clrMapOvr>
  <p:transition spd="med">
    <p:blinds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 descr="Pagasus_Roman_Oil_Lam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2019300" cy="292417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0"/>
            <a:ext cx="5543872" cy="881063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dirty="0" smtClean="0">
                <a:latin typeface="Palatino Linotype" pitchFamily="18" charset="0"/>
              </a:rPr>
              <a:t>Sitnije umjetničke forme</a:t>
            </a:r>
          </a:p>
        </p:txBody>
      </p:sp>
      <p:sp>
        <p:nvSpPr>
          <p:cNvPr id="1597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196752"/>
            <a:ext cx="6588125" cy="5400898"/>
          </a:xfrm>
        </p:spPr>
        <p:txBody>
          <a:bodyPr/>
          <a:lstStyle/>
          <a:p>
            <a:pPr eaLnBrk="1" hangingPunct="1">
              <a:defRPr/>
            </a:pPr>
            <a:r>
              <a:rPr lang="hr-HR" sz="2400" dirty="0" err="1" smtClean="0">
                <a:latin typeface="Palatino Linotype" pitchFamily="18" charset="0"/>
              </a:rPr>
              <a:t>Kameje</a:t>
            </a:r>
            <a:r>
              <a:rPr lang="hr-HR" sz="2400" dirty="0" smtClean="0">
                <a:latin typeface="Palatino Linotype" pitchFamily="18" charset="0"/>
              </a:rPr>
              <a:t> (</a:t>
            </a:r>
            <a:r>
              <a:rPr lang="hr-HR" sz="2400" i="1" dirty="0" err="1" smtClean="0">
                <a:latin typeface="Palatino Linotype" pitchFamily="18" charset="0"/>
              </a:rPr>
              <a:t>Gemma</a:t>
            </a:r>
            <a:r>
              <a:rPr lang="hr-HR" sz="2400" i="1" dirty="0" smtClean="0">
                <a:latin typeface="Palatino Linotype" pitchFamily="18" charset="0"/>
              </a:rPr>
              <a:t> </a:t>
            </a:r>
            <a:r>
              <a:rPr lang="hr-HR" sz="2400" i="1" dirty="0" err="1" smtClean="0">
                <a:latin typeface="Palatino Linotype" pitchFamily="18" charset="0"/>
              </a:rPr>
              <a:t>Augustea</a:t>
            </a:r>
            <a:r>
              <a:rPr lang="hr-HR" sz="2400" dirty="0" smtClean="0">
                <a:latin typeface="Palatino Linotype" pitchFamily="18" charset="0"/>
              </a:rPr>
              <a:t>)</a:t>
            </a:r>
          </a:p>
          <a:p>
            <a:pPr eaLnBrk="1" hangingPunct="1">
              <a:defRPr/>
            </a:pPr>
            <a:r>
              <a:rPr lang="hr-HR" sz="2400" dirty="0" smtClean="0">
                <a:latin typeface="Palatino Linotype" pitchFamily="18" charset="0"/>
              </a:rPr>
              <a:t>Staklo</a:t>
            </a:r>
          </a:p>
          <a:p>
            <a:pPr eaLnBrk="1" hangingPunct="1">
              <a:defRPr/>
            </a:pPr>
            <a:r>
              <a:rPr lang="hr-HR" sz="2400" dirty="0" smtClean="0">
                <a:latin typeface="Palatino Linotype" pitchFamily="18" charset="0"/>
              </a:rPr>
              <a:t>Keramika (uporabna, svjetiljke,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 smtClean="0">
                <a:latin typeface="Palatino Linotype" pitchFamily="18" charset="0"/>
              </a:rPr>
              <a:t>	figurice ~Etruščani)</a:t>
            </a:r>
          </a:p>
          <a:p>
            <a:pPr eaLnBrk="1" hangingPunct="1">
              <a:defRPr/>
            </a:pPr>
            <a:r>
              <a:rPr lang="hr-HR" sz="2400" dirty="0" smtClean="0">
                <a:latin typeface="Palatino Linotype" pitchFamily="18" charset="0"/>
              </a:rPr>
              <a:t>Nakit - </a:t>
            </a:r>
            <a:r>
              <a:rPr lang="hr-HR" sz="2000" dirty="0" smtClean="0">
                <a:latin typeface="Palatino Linotype" pitchFamily="18" charset="0"/>
              </a:rPr>
              <a:t>z</a:t>
            </a:r>
            <a:r>
              <a:rPr lang="hr-HR" sz="1800" dirty="0" smtClean="0">
                <a:latin typeface="Palatino Linotype" pitchFamily="18" charset="0"/>
              </a:rPr>
              <a:t>l</a:t>
            </a:r>
            <a:r>
              <a:rPr lang="hr-HR" sz="2000" dirty="0" smtClean="0">
                <a:latin typeface="Palatino Linotype" pitchFamily="18" charset="0"/>
              </a:rPr>
              <a:t>ato,  srebro,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000" dirty="0" smtClean="0">
                <a:latin typeface="Palatino Linotype" pitchFamily="18" charset="0"/>
              </a:rPr>
              <a:t>	bjelokost, drago kamenje…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sz="2800" dirty="0" smtClean="0">
              <a:latin typeface="Palatino Linotype" pitchFamily="18" charset="0"/>
            </a:endParaRPr>
          </a:p>
          <a:p>
            <a:pPr eaLnBrk="1" hangingPunct="1">
              <a:defRPr/>
            </a:pPr>
            <a:endParaRPr lang="hr-HR" sz="2800" dirty="0" smtClean="0">
              <a:latin typeface="Palatino Linotype" pitchFamily="18" charset="0"/>
            </a:endParaRPr>
          </a:p>
        </p:txBody>
      </p:sp>
      <p:pic>
        <p:nvPicPr>
          <p:cNvPr id="44037" name="Picture 4" descr="Gemma Auguste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425" y="0"/>
            <a:ext cx="3203575" cy="2986088"/>
          </a:xfr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Terracotta_Aeneas_MAN_Napl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0863" y="2997200"/>
            <a:ext cx="2243137" cy="3098800"/>
          </a:xfr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9" descr="Gladiateur_Begram_Guim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213100"/>
            <a:ext cx="2540000" cy="36449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2124075" y="5949950"/>
            <a:ext cx="208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hr-HR" altLang="en-US" sz="1800">
                <a:latin typeface="Palatino Linotype" pitchFamily="18" charset="0"/>
              </a:rPr>
              <a:t>Gladijator iz Bagrama</a:t>
            </a:r>
          </a:p>
        </p:txBody>
      </p:sp>
    </p:spTree>
  </p:cSld>
  <p:clrMapOvr>
    <a:masterClrMapping/>
  </p:clrMapOvr>
  <p:transition spd="med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geom vaza sprovo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99013" cy="6237288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20072" y="244475"/>
            <a:ext cx="3622303" cy="143192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Razdoblja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499992" y="1905000"/>
            <a:ext cx="4644008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b="1" dirty="0" smtClean="0">
                <a:latin typeface="Palatino Linotype" pitchFamily="18" charset="0"/>
              </a:rPr>
              <a:t>Mikensko</a:t>
            </a:r>
            <a:r>
              <a:rPr lang="hr-HR" dirty="0" smtClean="0">
                <a:latin typeface="Palatino Linotype" pitchFamily="18" charset="0"/>
              </a:rPr>
              <a:t> – 17. - kraj 12.st.pr.Kr.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 smtClean="0">
                <a:latin typeface="Palatino Linotype" pitchFamily="18" charset="0"/>
              </a:rPr>
              <a:t>jak utjecaj </a:t>
            </a:r>
            <a:r>
              <a:rPr lang="hr-HR" dirty="0" smtClean="0">
                <a:latin typeface="Palatino Linotype" pitchFamily="18" charset="0"/>
              </a:rPr>
              <a:t>Krete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hr-HR" dirty="0" smtClean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b="1" dirty="0" smtClean="0">
                <a:latin typeface="Palatino Linotype" pitchFamily="18" charset="0"/>
              </a:rPr>
              <a:t>Geometrijsko</a:t>
            </a:r>
            <a:r>
              <a:rPr lang="hr-HR" dirty="0" smtClean="0">
                <a:latin typeface="Palatino Linotype" pitchFamily="18" charset="0"/>
              </a:rPr>
              <a:t> – od 10.st.pr.Kr.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 smtClean="0">
                <a:latin typeface="Palatino Linotype" pitchFamily="18" charset="0"/>
              </a:rPr>
              <a:t>kružni oblici (protogeom.)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 smtClean="0">
                <a:latin typeface="Palatino Linotype" pitchFamily="18" charset="0"/>
              </a:rPr>
              <a:t>zatim meandar, cik-cak, svastika (9/8.st.)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 smtClean="0">
                <a:latin typeface="Palatino Linotype" pitchFamily="18" charset="0"/>
              </a:rPr>
              <a:t>jednostavne figure (čovjek, konj), prizori iz života 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6156325"/>
            <a:ext cx="385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Geometrijska vaza s prikazom sprovoda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riti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268" y="1916832"/>
            <a:ext cx="3698972" cy="4931962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dirty="0" smtClean="0">
                <a:solidFill>
                  <a:schemeClr val="tx1"/>
                </a:solidFill>
                <a:latin typeface="Palatino Linotype" pitchFamily="18" charset="0"/>
              </a:rPr>
              <a:t>Arhajsko </a:t>
            </a:r>
            <a:br>
              <a:rPr lang="hr-HR" sz="40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hr-HR" sz="4000" dirty="0" smtClean="0">
                <a:solidFill>
                  <a:schemeClr val="tx1"/>
                </a:solidFill>
                <a:latin typeface="Palatino Linotype" pitchFamily="18" charset="0"/>
              </a:rPr>
              <a:t>– otprilike od 8. do 5.st.pr.Kr.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1520" y="1844824"/>
            <a:ext cx="6625530" cy="5013176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Od c.700.g.pr.Kr. umjetnici se potpisuju, ali ne redovito</a:t>
            </a:r>
          </a:p>
          <a:p>
            <a:pPr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Stilovi se razlikuju od grada do </a:t>
            </a:r>
            <a:r>
              <a:rPr lang="hr-HR" dirty="0" smtClean="0">
                <a:latin typeface="Palatino Linotype" pitchFamily="18" charset="0"/>
              </a:rPr>
              <a:t>grada</a:t>
            </a:r>
          </a:p>
          <a:p>
            <a:pPr eaLnBrk="1" hangingPunct="1">
              <a:defRPr/>
            </a:pPr>
            <a:endParaRPr lang="hr-HR" dirty="0" smtClean="0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4000" b="1" dirty="0" smtClean="0">
                <a:latin typeface="Palatino Linotype" pitchFamily="18" charset="0"/>
              </a:rPr>
              <a:t>Klasično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4000" b="1" dirty="0" smtClean="0">
                <a:latin typeface="Palatino Linotype" pitchFamily="18" charset="0"/>
              </a:rPr>
              <a:t>- 5. i 4.st.pr.Kr.</a:t>
            </a:r>
          </a:p>
          <a:p>
            <a:pPr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U Ateni počinje Kritijinim “dečkom” </a:t>
            </a:r>
          </a:p>
          <a:p>
            <a:pPr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Životnost i individualnost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724525" y="404813"/>
            <a:ext cx="3419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2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Kritijin </a:t>
            </a:r>
            <a:r>
              <a:rPr lang="hr-HR" sz="2000" i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kouros</a:t>
            </a:r>
            <a:endParaRPr lang="hr-HR" sz="20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smtClean="0">
                <a:solidFill>
                  <a:schemeClr val="tx1"/>
                </a:solidFill>
                <a:latin typeface="Palatino Linotype" pitchFamily="18" charset="0"/>
              </a:rPr>
              <a:t>Helenističko</a:t>
            </a:r>
            <a:br>
              <a:rPr lang="hr-HR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hr-HR" sz="3600" b="0" dirty="0" smtClean="0">
                <a:solidFill>
                  <a:schemeClr val="tx1"/>
                </a:solidFill>
                <a:latin typeface="Palatino Linotype" pitchFamily="18" charset="0"/>
              </a:rPr>
              <a:t>- računa se od 323.–31.pr.Kr.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512" y="2204864"/>
            <a:ext cx="8856984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dirty="0" smtClean="0">
                <a:latin typeface="Palatino Linotype" pitchFamily="18" charset="0"/>
              </a:rPr>
              <a:t>Grčka kultura dolazi u kontakt s mnoštvom drugih tradicija i postoji na prostoru prevelikom za stalnu povezanost &gt; varijacije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 smtClean="0">
                <a:latin typeface="Palatino Linotype" pitchFamily="18" charset="0"/>
              </a:rPr>
              <a:t>Glavna su </a:t>
            </a:r>
            <a:r>
              <a:rPr lang="hr-HR" altLang="en-US" dirty="0" smtClean="0">
                <a:latin typeface="Palatino Linotype" pitchFamily="18" charset="0"/>
              </a:rPr>
              <a:t>središta:</a:t>
            </a:r>
          </a:p>
          <a:p>
            <a:pPr lvl="1">
              <a:lnSpc>
                <a:spcPct val="90000"/>
              </a:lnSpc>
            </a:pPr>
            <a:r>
              <a:rPr lang="hr-HR" altLang="en-US" b="1" dirty="0" smtClean="0">
                <a:latin typeface="Palatino Linotype" pitchFamily="18" charset="0"/>
              </a:rPr>
              <a:t>Pergam</a:t>
            </a:r>
            <a:r>
              <a:rPr lang="hr-HR" altLang="en-US" b="1" dirty="0" smtClean="0">
                <a:latin typeface="Palatino Linotype" pitchFamily="18" charset="0"/>
              </a:rPr>
              <a:t>, Rod, Antiohija i Aleksandrija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 smtClean="0">
                <a:latin typeface="Palatino Linotype" pitchFamily="18" charset="0"/>
              </a:rPr>
              <a:t>Djela sad naručuju moćni vladari i bogataši, nema građanskih ideala: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dirty="0" smtClean="0">
                <a:latin typeface="Palatino Linotype" pitchFamily="18" charset="0"/>
              </a:rPr>
              <a:t>Više tema, sekularizacija (zabava važnija od oplemenjivanja)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stilov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12800"/>
            <a:ext cx="9144000" cy="604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6491288" cy="736600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dirty="0" smtClean="0">
                <a:latin typeface="Palatino Linotype" pitchFamily="18" charset="0"/>
              </a:rPr>
              <a:t>ARHITEKTURA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latin typeface="Palatino Linotype" pitchFamily="18" charset="0"/>
              </a:rPr>
              <a:t>Arhitekturalni stilovi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7544" y="1905000"/>
            <a:ext cx="8136706" cy="4692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800" b="1" dirty="0" smtClean="0">
                <a:latin typeface="Palatino Linotype" pitchFamily="18" charset="0"/>
              </a:rPr>
              <a:t>Dorski red</a:t>
            </a:r>
            <a:r>
              <a:rPr lang="hr-HR" sz="2800" dirty="0" smtClean="0">
                <a:latin typeface="Palatino Linotype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 smtClean="0">
                <a:latin typeface="Palatino Linotype" pitchFamily="18" charset="0"/>
              </a:rPr>
              <a:t>stup se sužava prema vrhu, nema baze, na kapitelu ima kružnu i kvadratnu ploču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 smtClean="0">
                <a:latin typeface="Palatino Linotype" pitchFamily="18" charset="0"/>
              </a:rPr>
              <a:t>na frizu su metope i triglifi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b="1" dirty="0" smtClean="0">
                <a:latin typeface="Palatino Linotype" pitchFamily="18" charset="0"/>
              </a:rPr>
              <a:t>Jonski red</a:t>
            </a:r>
            <a:r>
              <a:rPr lang="hr-HR" sz="2800" dirty="0" smtClean="0">
                <a:latin typeface="Palatino Linotype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 smtClean="0">
                <a:latin typeface="Palatino Linotype" pitchFamily="18" charset="0"/>
              </a:rPr>
              <a:t>uži stup, ima bazu tvorenu od krugova, na kapitelu zavinuti ukras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b="1" dirty="0" smtClean="0">
                <a:latin typeface="Palatino Linotype" pitchFamily="18" charset="0"/>
              </a:rPr>
              <a:t>Korintski red</a:t>
            </a:r>
            <a:r>
              <a:rPr lang="hr-HR" sz="2800" dirty="0" smtClean="0">
                <a:latin typeface="Palatino Linotype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 smtClean="0">
                <a:latin typeface="Palatino Linotype" pitchFamily="18" charset="0"/>
              </a:rPr>
              <a:t>tek u helenizmu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 smtClean="0">
                <a:latin typeface="Palatino Linotype" pitchFamily="18" charset="0"/>
              </a:rPr>
              <a:t>stup kao jonski, na kapitelu cvjetni ukrasi (lišće akanta) 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1069</TotalTime>
  <Words>1017</Words>
  <Application>Microsoft Office PowerPoint</Application>
  <PresentationFormat>On-screen Show (4:3)</PresentationFormat>
  <Paragraphs>298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Palatino Linotype</vt:lpstr>
      <vt:lpstr>Arial</vt:lpstr>
      <vt:lpstr>Arial Black</vt:lpstr>
      <vt:lpstr>Wingdings</vt:lpstr>
      <vt:lpstr>Flow</vt:lpstr>
      <vt:lpstr>Grčka umjetnost</vt:lpstr>
      <vt:lpstr>PowerPoint Presentation</vt:lpstr>
      <vt:lpstr>PowerPoint Presentation</vt:lpstr>
      <vt:lpstr>Istočni utjecaj</vt:lpstr>
      <vt:lpstr>Razdoblja</vt:lpstr>
      <vt:lpstr>Arhajsko  – otprilike od 8. do 5.st.pr.Kr.</vt:lpstr>
      <vt:lpstr>Helenističko - računa se od 323.–31.pr.Kr.</vt:lpstr>
      <vt:lpstr>ARHITEKTURA</vt:lpstr>
      <vt:lpstr>Arhitekturalni stilovi</vt:lpstr>
      <vt:lpstr>PowerPoint Presentation</vt:lpstr>
      <vt:lpstr>Razvoj hramova</vt:lpstr>
      <vt:lpstr>Tipovi hramova</vt:lpstr>
      <vt:lpstr>i Erekhtheion na atenskoj Akropoli</vt:lpstr>
      <vt:lpstr>Akropola</vt:lpstr>
      <vt:lpstr>Rekonstrukcija Akropole u Ateni</vt:lpstr>
      <vt:lpstr>PowerPoint Presentation</vt:lpstr>
      <vt:lpstr>PowerPoint Presentation</vt:lpstr>
      <vt:lpstr>KIPARSTVO</vt:lpstr>
      <vt:lpstr>&lt;  Korē s Tere   Kleobis i Biton iz Tebe   &gt;</vt:lpstr>
      <vt:lpstr>Poliklet (Polykleitos)</vt:lpstr>
      <vt:lpstr>&lt; Rekonstrukcija Atene Parthenos (Fidija)   Polikletov Diadoumenos  </vt:lpstr>
      <vt:lpstr>4.st.pr.Kr. Praksitel iz Atene</vt:lpstr>
      <vt:lpstr> &lt;  Knidska  Afrodita  (Praksitel)  Apoxyomenos (Lizip)               &gt;</vt:lpstr>
      <vt:lpstr>Helenizam</vt:lpstr>
      <vt:lpstr>&lt; Tzv. “Gal Ludovisi”, kopija sa Zeusovog oltara u Pergamu </vt:lpstr>
      <vt:lpstr>SLIKARSTVO</vt:lpstr>
      <vt:lpstr>Vazno ili zidno slikarstvo</vt:lpstr>
      <vt:lpstr>Ahilej ubija Pentesileju, 2.pol.6.st., Atena, keramičar i slikar Eksekija</vt:lpstr>
      <vt:lpstr>Polignot</vt:lpstr>
      <vt:lpstr>Apel (Aleksandrov dvorski slikar) i Zeuksip</vt:lpstr>
      <vt:lpstr>Helenizam</vt:lpstr>
      <vt:lpstr>RIMSKA UMJETNOST</vt:lpstr>
      <vt:lpstr>Skulptura</vt:lpstr>
      <vt:lpstr>Laokoont(ova skupina)  Plinije Stariji skulpturu pripisuje 3 rodskih kipara: Hagesandru, Atanadoru i Polidoru - Augustovo razdoblje</vt:lpstr>
      <vt:lpstr>Zidno slikarstvo</vt:lpstr>
      <vt:lpstr>Egipatska scena iz “crne sobe” vile u Boscotrecaseu </vt:lpstr>
      <vt:lpstr>Krajolik iz Boscotrecasea,  Treći stil</vt:lpstr>
      <vt:lpstr>Mozaik s Odisejem i sirenama, Kartaga</vt:lpstr>
      <vt:lpstr>Arhitektura</vt:lpstr>
      <vt:lpstr>Pantheon - doba Hadrijana</vt:lpstr>
      <vt:lpstr>Sitnije umjetničke forme</vt:lpstr>
    </vt:vector>
  </TitlesOfParts>
  <Company>HIZP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Grčka umjetnost</dc:title>
  <dc:creator>Maja Matasović</dc:creator>
  <cp:lastModifiedBy>Maja</cp:lastModifiedBy>
  <cp:revision>99</cp:revision>
  <dcterms:created xsi:type="dcterms:W3CDTF">2008-01-15T09:09:48Z</dcterms:created>
  <dcterms:modified xsi:type="dcterms:W3CDTF">2016-01-20T09:44:54Z</dcterms:modified>
</cp:coreProperties>
</file>