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76" r:id="rId4"/>
    <p:sldId id="260" r:id="rId5"/>
    <p:sldId id="277" r:id="rId6"/>
    <p:sldId id="261" r:id="rId7"/>
    <p:sldId id="262" r:id="rId8"/>
    <p:sldId id="263" r:id="rId9"/>
    <p:sldId id="264" r:id="rId10"/>
    <p:sldId id="278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9" r:id="rId19"/>
    <p:sldId id="272" r:id="rId20"/>
    <p:sldId id="273" r:id="rId21"/>
    <p:sldId id="274" r:id="rId22"/>
    <p:sldId id="275" r:id="rId23"/>
    <p:sldId id="280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BE149-902D-421F-87FC-97EC5ED51368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ECC3A-CC53-4C4C-B0EA-B79E7AAB587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BE149-902D-421F-87FC-97EC5ED51368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ECC3A-CC53-4C4C-B0EA-B79E7AAB5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BE149-902D-421F-87FC-97EC5ED51368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ECC3A-CC53-4C4C-B0EA-B79E7AAB5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BE149-902D-421F-87FC-97EC5ED51368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ECC3A-CC53-4C4C-B0EA-B79E7AAB5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BE149-902D-421F-87FC-97EC5ED51368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ECC3A-CC53-4C4C-B0EA-B79E7AAB587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BE149-902D-421F-87FC-97EC5ED51368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ECC3A-CC53-4C4C-B0EA-B79E7AAB5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BE149-902D-421F-87FC-97EC5ED51368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ECC3A-CC53-4C4C-B0EA-B79E7AAB5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BE149-902D-421F-87FC-97EC5ED51368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0ECC3A-CC53-4C4C-B0EA-B79E7AAB587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BE149-902D-421F-87FC-97EC5ED51368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ECC3A-CC53-4C4C-B0EA-B79E7AAB5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BE149-902D-421F-87FC-97EC5ED51368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30ECC3A-CC53-4C4C-B0EA-B79E7AAB5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3CBE149-902D-421F-87FC-97EC5ED51368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ECC3A-CC53-4C4C-B0EA-B79E7AAB5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3CBE149-902D-421F-87FC-97EC5ED51368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30ECC3A-CC53-4C4C-B0EA-B79E7AAB587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hr.wikipedia.org/wiki/Hrvatska_prije_Hrvat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7467600" cy="3658418"/>
          </a:xfrm>
        </p:spPr>
        <p:txBody>
          <a:bodyPr>
            <a:normAutofit/>
          </a:bodyPr>
          <a:lstStyle/>
          <a:p>
            <a:pPr algn="ctr"/>
            <a:r>
              <a:rPr lang="hr-HR" dirty="0" smtClean="0"/>
              <a:t>Bizant na Jadranu</a:t>
            </a:r>
            <a:br>
              <a:rPr lang="hr-HR" dirty="0" smtClean="0"/>
            </a:br>
            <a:r>
              <a:rPr lang="hr-HR" dirty="0" smtClean="0"/>
              <a:t>Od Justinijana I. do </a:t>
            </a:r>
            <a:r>
              <a:rPr lang="hr-HR" dirty="0" err="1" smtClean="0"/>
              <a:t>Bazilija</a:t>
            </a:r>
            <a:r>
              <a:rPr lang="hr-HR" dirty="0" smtClean="0"/>
              <a:t> I.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5144"/>
            <a:ext cx="8435280" cy="2016224"/>
          </a:xfrm>
        </p:spPr>
        <p:txBody>
          <a:bodyPr>
            <a:normAutofit/>
          </a:bodyPr>
          <a:lstStyle/>
          <a:p>
            <a:pPr marL="36576" indent="0" algn="r">
              <a:buNone/>
            </a:pPr>
            <a:r>
              <a:rPr lang="hr-HR" sz="1100" dirty="0" smtClean="0"/>
              <a:t>Odjel za arheologiju</a:t>
            </a:r>
          </a:p>
          <a:p>
            <a:pPr marL="36576" indent="0" algn="r">
              <a:buNone/>
            </a:pPr>
            <a:r>
              <a:rPr lang="hr-HR" sz="1100" dirty="0" smtClean="0"/>
              <a:t>Student: Ivana </a:t>
            </a:r>
            <a:r>
              <a:rPr lang="hr-HR" sz="1100" dirty="0" err="1" smtClean="0"/>
              <a:t>Špernalj</a:t>
            </a:r>
            <a:endParaRPr lang="hr-HR" sz="1100" dirty="0"/>
          </a:p>
          <a:p>
            <a:pPr marL="36576" indent="0" algn="r">
              <a:buNone/>
            </a:pPr>
            <a:r>
              <a:rPr lang="hr-HR" sz="1100" dirty="0" smtClean="0"/>
              <a:t>Profesor</a:t>
            </a:r>
            <a:r>
              <a:rPr lang="hr-HR" sz="1100" dirty="0"/>
              <a:t>: Prof. dr. Ante </a:t>
            </a:r>
            <a:r>
              <a:rPr lang="hr-HR" sz="1100" dirty="0" err="1" smtClean="0"/>
              <a:t>Uglešić</a:t>
            </a:r>
            <a:endParaRPr lang="hr-HR" sz="1100" dirty="0" smtClean="0"/>
          </a:p>
          <a:p>
            <a:pPr marL="36576" indent="0" algn="r">
              <a:buNone/>
            </a:pPr>
            <a:r>
              <a:rPr lang="hr-HR" sz="1100" dirty="0" smtClean="0"/>
              <a:t>Jure </a:t>
            </a:r>
            <a:r>
              <a:rPr lang="hr-HR" sz="1100" dirty="0" err="1" smtClean="0"/>
              <a:t>Šućur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742832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2" y="1853406"/>
            <a:ext cx="5324475" cy="4019550"/>
          </a:xfrm>
        </p:spPr>
      </p:pic>
    </p:spTree>
    <p:extLst>
      <p:ext uri="{BB962C8B-B14F-4D97-AF65-F5344CB8AC3E}">
        <p14:creationId xmlns:p14="http://schemas.microsoft.com/office/powerpoint/2010/main" val="2635593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vi-VN" dirty="0"/>
              <a:t>Tijekom vladavine Justinijana I. doći će do oslobađanja Afrike, Italije, Dalmacije, južne obale Hispanije i svih sredozemnih otoka. </a:t>
            </a:r>
            <a:endParaRPr lang="hr-HR" dirty="0" smtClean="0"/>
          </a:p>
          <a:p>
            <a:r>
              <a:rPr lang="vi-VN" dirty="0" smtClean="0"/>
              <a:t>Je </a:t>
            </a:r>
            <a:r>
              <a:rPr lang="vi-VN" dirty="0"/>
              <a:t>li njegov san o obnovi cjelokupnog Carstva bio moguć ili ne, nikada nećemo doznati jer je njegovo Carstvo (ali i Perzijsko Carstvo) bilo potreseno velikom epidemijom takozvane Justinijanove kuge od koje će u Europi (bez Rusije) između 540. i 614. godine umrijeti 50 % stanovnika (22 od 44 milijuna</a:t>
            </a:r>
            <a:r>
              <a:rPr lang="vi-VN" dirty="0" smtClean="0"/>
              <a:t>)</a:t>
            </a:r>
            <a:r>
              <a:rPr lang="hr-HR" dirty="0" smtClean="0"/>
              <a:t>.</a:t>
            </a:r>
          </a:p>
          <a:p>
            <a:r>
              <a:rPr lang="vi-VN" dirty="0" smtClean="0"/>
              <a:t> </a:t>
            </a:r>
            <a:r>
              <a:rPr lang="vi-VN" dirty="0"/>
              <a:t>Ostatak ovog razdoblja Bizant je u defenzivi pod napadima Avara i Slavena na Balkanu te Langobarda u Italiji, Perzije na Bliskom Istoku i Vizigota koji početkom 7. stoljeća uspjevaju osvojiti Hispaniju. Veliki, četvrt stoljeća dugi, rat s Perzijskim Carstvom napokon će završiti 627. godine pobjedom cara Heraklija.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190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2040" y="404664"/>
            <a:ext cx="3312368" cy="5649491"/>
          </a:xfrm>
        </p:spPr>
        <p:txBody>
          <a:bodyPr>
            <a:normAutofit fontScale="92500"/>
          </a:bodyPr>
          <a:lstStyle/>
          <a:p>
            <a:r>
              <a:rPr lang="hr-HR" dirty="0" smtClean="0"/>
              <a:t>Središnje mjesto svih događanja na Jadranu i svih bizantskih interesa, do pada </a:t>
            </a:r>
            <a:r>
              <a:rPr lang="hr-HR" dirty="0" err="1" smtClean="0"/>
              <a:t>egzarhata</a:t>
            </a:r>
            <a:r>
              <a:rPr lang="hr-HR" dirty="0" smtClean="0"/>
              <a:t> 751. bila je Ravena. Ravena je za bizantsko-</a:t>
            </a:r>
            <a:r>
              <a:rPr lang="hr-HR" dirty="0" err="1" smtClean="0"/>
              <a:t>ostrogotskog</a:t>
            </a:r>
            <a:r>
              <a:rPr lang="hr-HR" dirty="0" smtClean="0"/>
              <a:t> rata bila </a:t>
            </a:r>
            <a:r>
              <a:rPr lang="hr-HR" dirty="0" err="1" smtClean="0"/>
              <a:t>ostrogotska</a:t>
            </a:r>
            <a:r>
              <a:rPr lang="hr-HR" dirty="0" smtClean="0"/>
              <a:t> prijestolnica.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67949"/>
            <a:ext cx="4580952" cy="530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547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Arheologija je pokušala napraviti najosnovniji pregled svih do sada istraženih ili </a:t>
            </a:r>
            <a:r>
              <a:rPr lang="hr-HR" dirty="0" err="1" smtClean="0"/>
              <a:t>rekognosciranih</a:t>
            </a:r>
            <a:r>
              <a:rPr lang="hr-HR" dirty="0" smtClean="0"/>
              <a:t> objekata. Moguće je da su mnoge kasnoantičke utvrde </a:t>
            </a:r>
            <a:r>
              <a:rPr lang="hr-HR" dirty="0" err="1" smtClean="0"/>
              <a:t>preslojene</a:t>
            </a:r>
            <a:r>
              <a:rPr lang="hr-HR" dirty="0" smtClean="0"/>
              <a:t> novim građevinama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0701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err="1"/>
              <a:t>Ranobizantski</a:t>
            </a:r>
            <a:r>
              <a:rPr lang="en-US" sz="2600" dirty="0"/>
              <a:t> </a:t>
            </a:r>
            <a:r>
              <a:rPr lang="en-US" sz="2600" dirty="0" err="1"/>
              <a:t>uzlet</a:t>
            </a:r>
            <a:r>
              <a:rPr lang="en-US" sz="2600" dirty="0"/>
              <a:t> </a:t>
            </a:r>
            <a:r>
              <a:rPr lang="en-US" sz="2600" dirty="0" err="1" smtClean="0"/>
              <a:t>na</a:t>
            </a:r>
            <a:r>
              <a:rPr lang="hr-HR" sz="2600" dirty="0" smtClean="0"/>
              <a:t>š</a:t>
            </a:r>
            <a:r>
              <a:rPr lang="en-US" sz="2600" dirty="0" err="1" smtClean="0"/>
              <a:t>ih</a:t>
            </a:r>
            <a:r>
              <a:rPr lang="en-US" sz="2600" dirty="0" smtClean="0"/>
              <a:t> </a:t>
            </a:r>
            <a:r>
              <a:rPr lang="en-US" sz="2600" dirty="0" err="1"/>
              <a:t>priobalnih</a:t>
            </a:r>
            <a:r>
              <a:rPr lang="en-US" sz="2600" dirty="0"/>
              <a:t> </a:t>
            </a:r>
            <a:r>
              <a:rPr lang="en-US" sz="2600" dirty="0" err="1"/>
              <a:t>gradova</a:t>
            </a:r>
            <a:r>
              <a:rPr lang="en-US" sz="2600" dirty="0"/>
              <a:t> </a:t>
            </a:r>
            <a:r>
              <a:rPr lang="en-US" sz="2600" dirty="0" err="1"/>
              <a:t>prije</a:t>
            </a:r>
            <a:r>
              <a:rPr lang="en-US" sz="2600" dirty="0"/>
              <a:t> </a:t>
            </a:r>
            <a:r>
              <a:rPr lang="en-US" sz="2600" dirty="0" err="1" smtClean="0"/>
              <a:t>ga</a:t>
            </a:r>
            <a:r>
              <a:rPr lang="hr-HR" sz="2600" dirty="0" smtClean="0"/>
              <a:t>š</a:t>
            </a:r>
            <a:r>
              <a:rPr lang="en-US" sz="2600" dirty="0" err="1" smtClean="0"/>
              <a:t>enja</a:t>
            </a:r>
            <a:r>
              <a:rPr lang="hr-HR" sz="2600" dirty="0" smtClean="0"/>
              <a:t> </a:t>
            </a:r>
            <a:r>
              <a:rPr lang="en-US" sz="2600" dirty="0" err="1" smtClean="0"/>
              <a:t>glavnine</a:t>
            </a:r>
            <a:r>
              <a:rPr lang="en-US" sz="2600" dirty="0" smtClean="0"/>
              <a:t> </a:t>
            </a:r>
            <a:r>
              <a:rPr lang="en-US" sz="2600" dirty="0" err="1"/>
              <a:t>njihovih</a:t>
            </a:r>
            <a:r>
              <a:rPr lang="en-US" sz="2600" dirty="0"/>
              <a:t> </a:t>
            </a:r>
            <a:r>
              <a:rPr lang="en-US" sz="2600" dirty="0" err="1" smtClean="0"/>
              <a:t>klasi</a:t>
            </a:r>
            <a:r>
              <a:rPr lang="hr-HR" sz="2600" dirty="0" smtClean="0"/>
              <a:t>č</a:t>
            </a:r>
            <a:r>
              <a:rPr lang="en-US" sz="2600" dirty="0" err="1" smtClean="0"/>
              <a:t>nih</a:t>
            </a:r>
            <a:r>
              <a:rPr lang="en-US" sz="2600" dirty="0" smtClean="0"/>
              <a:t> </a:t>
            </a:r>
            <a:r>
              <a:rPr lang="en-US" sz="2600" dirty="0" err="1"/>
              <a:t>urbanih</a:t>
            </a:r>
            <a:r>
              <a:rPr lang="en-US" sz="2600" dirty="0"/>
              <a:t> </a:t>
            </a:r>
            <a:r>
              <a:rPr lang="en-US" sz="2600" dirty="0" err="1"/>
              <a:t>funkcija</a:t>
            </a:r>
            <a:r>
              <a:rPr lang="en-US" sz="2600" dirty="0"/>
              <a:t> </a:t>
            </a:r>
            <a:r>
              <a:rPr lang="en-US" sz="2600" dirty="0" err="1" smtClean="0"/>
              <a:t>ve</a:t>
            </a:r>
            <a:r>
              <a:rPr lang="hr-HR" sz="2600" dirty="0" smtClean="0"/>
              <a:t>ž</a:t>
            </a:r>
            <a:r>
              <a:rPr lang="en-US" sz="2600" dirty="0" smtClean="0"/>
              <a:t>e </a:t>
            </a:r>
            <a:r>
              <a:rPr lang="en-US" sz="2600" dirty="0"/>
              <a:t>se </a:t>
            </a:r>
            <a:r>
              <a:rPr lang="en-US" sz="2600" dirty="0" err="1"/>
              <a:t>uz</a:t>
            </a:r>
            <a:r>
              <a:rPr lang="en-US" sz="2600" dirty="0"/>
              <a:t> </a:t>
            </a:r>
            <a:r>
              <a:rPr lang="en-US" sz="2600" dirty="0" err="1" smtClean="0"/>
              <a:t>Justinijanovo</a:t>
            </a:r>
            <a:r>
              <a:rPr lang="hr-HR" sz="2600" dirty="0" smtClean="0"/>
              <a:t> </a:t>
            </a:r>
            <a:r>
              <a:rPr lang="en-US" sz="2600" dirty="0" err="1" smtClean="0"/>
              <a:t>doba</a:t>
            </a:r>
            <a:r>
              <a:rPr lang="en-US" sz="2600" dirty="0"/>
              <a:t>. Tada se </a:t>
            </a:r>
            <a:r>
              <a:rPr lang="en-US" sz="2600" dirty="0" err="1" smtClean="0"/>
              <a:t>mo</a:t>
            </a:r>
            <a:r>
              <a:rPr lang="hr-HR" sz="2600" dirty="0" smtClean="0"/>
              <a:t>ž</a:t>
            </a:r>
            <a:r>
              <a:rPr lang="en-US" sz="2600" dirty="0" smtClean="0"/>
              <a:t>da </a:t>
            </a:r>
            <a:r>
              <a:rPr lang="en-US" sz="2600" dirty="0" err="1"/>
              <a:t>posljedni</a:t>
            </a:r>
            <a:r>
              <a:rPr lang="en-US" sz="2600" dirty="0"/>
              <a:t> put </a:t>
            </a:r>
            <a:r>
              <a:rPr lang="en-US" sz="2600" dirty="0" err="1"/>
              <a:t>sustavno</a:t>
            </a:r>
            <a:r>
              <a:rPr lang="en-US" sz="2600" dirty="0"/>
              <a:t> </a:t>
            </a:r>
            <a:r>
              <a:rPr lang="en-US" sz="2600" dirty="0" err="1"/>
              <a:t>popravljaju</a:t>
            </a:r>
            <a:r>
              <a:rPr lang="en-US" sz="2600" dirty="0"/>
              <a:t> </a:t>
            </a:r>
            <a:r>
              <a:rPr lang="en-US" sz="2600" dirty="0" err="1" smtClean="0"/>
              <a:t>zapu</a:t>
            </a:r>
            <a:r>
              <a:rPr lang="hr-HR" sz="2600" dirty="0" smtClean="0"/>
              <a:t>š</a:t>
            </a:r>
            <a:r>
              <a:rPr lang="en-US" sz="2600" dirty="0" err="1" smtClean="0"/>
              <a:t>tene</a:t>
            </a:r>
            <a:r>
              <a:rPr lang="hr-HR" sz="2600" dirty="0" smtClean="0"/>
              <a:t> </a:t>
            </a:r>
            <a:r>
              <a:rPr lang="en-US" sz="2600" dirty="0" smtClean="0"/>
              <a:t>anti</a:t>
            </a:r>
            <a:r>
              <a:rPr lang="hr-HR" sz="2600" dirty="0" err="1" smtClean="0"/>
              <a:t>čk</a:t>
            </a:r>
            <a:r>
              <a:rPr lang="en-US" sz="2600" dirty="0" smtClean="0"/>
              <a:t>e </a:t>
            </a:r>
            <a:r>
              <a:rPr lang="en-US" sz="2600" dirty="0" err="1"/>
              <a:t>zidine</a:t>
            </a:r>
            <a:r>
              <a:rPr lang="en-US" sz="2600" dirty="0"/>
              <a:t> (</a:t>
            </a:r>
            <a:r>
              <a:rPr lang="en-US" sz="2600" dirty="0" err="1"/>
              <a:t>Salona</a:t>
            </a:r>
            <a:r>
              <a:rPr lang="en-US" sz="2600" dirty="0" smtClean="0"/>
              <a:t>),</a:t>
            </a:r>
            <a:r>
              <a:rPr lang="hr-HR" sz="2600" dirty="0" smtClean="0"/>
              <a:t> </a:t>
            </a:r>
            <a:r>
              <a:rPr lang="en-US" sz="2600" dirty="0" smtClean="0"/>
              <a:t>a </a:t>
            </a:r>
            <a:r>
              <a:rPr lang="en-US" sz="2600" dirty="0"/>
              <a:t>grade se </a:t>
            </a:r>
            <a:r>
              <a:rPr lang="en-US" sz="2600" dirty="0" err="1"/>
              <a:t>ili</a:t>
            </a:r>
            <a:r>
              <a:rPr lang="en-US" sz="2600" dirty="0"/>
              <a:t> </a:t>
            </a:r>
            <a:r>
              <a:rPr lang="en-US" sz="2600" dirty="0" err="1"/>
              <a:t>obnavljaju</a:t>
            </a:r>
            <a:r>
              <a:rPr lang="en-US" sz="2600" dirty="0"/>
              <a:t> </a:t>
            </a:r>
            <a:r>
              <a:rPr lang="en-US" sz="2600" dirty="0" err="1"/>
              <a:t>i</a:t>
            </a:r>
            <a:r>
              <a:rPr lang="en-US" sz="2600" dirty="0"/>
              <a:t> </a:t>
            </a:r>
            <a:r>
              <a:rPr lang="en-US" sz="2600" dirty="0" err="1"/>
              <a:t>brojne</a:t>
            </a:r>
            <a:r>
              <a:rPr lang="en-US" sz="2600" dirty="0"/>
              <a:t> </a:t>
            </a:r>
            <a:r>
              <a:rPr lang="en-US" sz="2600" dirty="0" err="1"/>
              <a:t>gradske</a:t>
            </a:r>
            <a:r>
              <a:rPr lang="en-US" sz="2600" dirty="0"/>
              <a:t> </a:t>
            </a:r>
            <a:r>
              <a:rPr lang="en-US" sz="2600" dirty="0" err="1" smtClean="0"/>
              <a:t>crkve</a:t>
            </a:r>
            <a:r>
              <a:rPr lang="hr-HR" sz="2600" dirty="0" smtClean="0"/>
              <a:t> </a:t>
            </a:r>
            <a:r>
              <a:rPr lang="en-US" sz="2600" dirty="0" smtClean="0"/>
              <a:t>- </a:t>
            </a:r>
            <a:r>
              <a:rPr lang="en-US" sz="2600" dirty="0" err="1"/>
              <a:t>osobito</a:t>
            </a:r>
            <a:r>
              <a:rPr lang="en-US" sz="2600" dirty="0"/>
              <a:t> </a:t>
            </a:r>
            <a:r>
              <a:rPr lang="en-US" sz="2600" dirty="0" err="1"/>
              <a:t>reprezentativne</a:t>
            </a:r>
            <a:r>
              <a:rPr lang="en-US" sz="2600" dirty="0"/>
              <a:t> </a:t>
            </a:r>
            <a:r>
              <a:rPr lang="en-US" sz="2600" dirty="0" err="1"/>
              <a:t>objekte</a:t>
            </a:r>
            <a:r>
              <a:rPr lang="en-US" sz="2600" dirty="0"/>
              <a:t> </a:t>
            </a:r>
            <a:r>
              <a:rPr lang="en-US" sz="2600" dirty="0" err="1"/>
              <a:t>imaju</a:t>
            </a:r>
            <a:r>
              <a:rPr lang="en-US" sz="2600" dirty="0"/>
              <a:t> </a:t>
            </a:r>
            <a:r>
              <a:rPr lang="en-US" sz="2600" dirty="0" err="1"/>
              <a:t>Zadar</a:t>
            </a:r>
            <a:r>
              <a:rPr lang="en-US" sz="2600" dirty="0"/>
              <a:t> (</a:t>
            </a:r>
            <a:r>
              <a:rPr lang="en-US" sz="2600" dirty="0" err="1" smtClean="0"/>
              <a:t>Iader</a:t>
            </a:r>
            <a:r>
              <a:rPr lang="en-US" sz="2600" dirty="0" smtClean="0"/>
              <a:t>)</a:t>
            </a:r>
            <a:r>
              <a:rPr lang="hr-HR" sz="2600" dirty="0" smtClean="0"/>
              <a:t> </a:t>
            </a:r>
            <a:r>
              <a:rPr lang="en-US" sz="2600" dirty="0" err="1" smtClean="0"/>
              <a:t>Salona</a:t>
            </a:r>
            <a:r>
              <a:rPr lang="en-US" sz="2600" dirty="0" smtClean="0"/>
              <a:t>,</a:t>
            </a:r>
            <a:r>
              <a:rPr lang="hr-HR" sz="2600" dirty="0" smtClean="0"/>
              <a:t> </a:t>
            </a:r>
            <a:r>
              <a:rPr lang="en-US" sz="2600" dirty="0" smtClean="0"/>
              <a:t>Pore</a:t>
            </a:r>
            <a:r>
              <a:rPr lang="hr-HR" sz="2600" dirty="0" smtClean="0"/>
              <a:t>č </a:t>
            </a:r>
            <a:r>
              <a:rPr lang="en-US" sz="2600" dirty="0" smtClean="0"/>
              <a:t>(</a:t>
            </a:r>
            <a:r>
              <a:rPr lang="en-US" sz="2600" dirty="0" err="1" smtClean="0"/>
              <a:t>Parentium</a:t>
            </a:r>
            <a:r>
              <a:rPr lang="en-US" sz="2600" dirty="0" smtClean="0"/>
              <a:t>) </a:t>
            </a:r>
            <a:r>
              <a:rPr lang="en-US" sz="2600" dirty="0" err="1"/>
              <a:t>i</a:t>
            </a:r>
            <a:r>
              <a:rPr lang="en-US" sz="2600" dirty="0"/>
              <a:t> Pula (</a:t>
            </a:r>
            <a:r>
              <a:rPr lang="en-US" sz="2600" dirty="0" err="1"/>
              <a:t>Pola</a:t>
            </a:r>
            <a:r>
              <a:rPr lang="en-US" sz="2600" dirty="0"/>
              <a:t>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387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 err="1"/>
              <a:t>Jedan</a:t>
            </a:r>
            <a:r>
              <a:rPr lang="en-US" sz="1600" dirty="0"/>
              <a:t> od </a:t>
            </a:r>
            <a:r>
              <a:rPr lang="en-US" sz="1600" dirty="0" err="1"/>
              <a:t>razloga</a:t>
            </a:r>
            <a:r>
              <a:rPr lang="en-US" sz="1600" dirty="0"/>
              <a:t> </a:t>
            </a:r>
            <a:r>
              <a:rPr lang="en-US" sz="1600" dirty="0" err="1"/>
              <a:t>slabljenja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nagle</a:t>
            </a:r>
            <a:r>
              <a:rPr lang="en-US" sz="1600" dirty="0"/>
              <a:t> </a:t>
            </a:r>
            <a:r>
              <a:rPr lang="en-US" sz="1600" dirty="0" err="1"/>
              <a:t>depopulacije</a:t>
            </a:r>
            <a:r>
              <a:rPr lang="en-US" sz="1600" dirty="0"/>
              <a:t> </a:t>
            </a:r>
            <a:r>
              <a:rPr lang="en-US" sz="1600" dirty="0" err="1" smtClean="0"/>
              <a:t>kasnoanti</a:t>
            </a:r>
            <a:r>
              <a:rPr lang="hr-HR" sz="1600" dirty="0" smtClean="0"/>
              <a:t>č</a:t>
            </a:r>
            <a:r>
              <a:rPr lang="en-US" sz="1600" dirty="0" err="1" smtClean="0"/>
              <a:t>kih</a:t>
            </a:r>
            <a:endParaRPr lang="en-US" sz="1600" dirty="0"/>
          </a:p>
          <a:p>
            <a:pPr marL="36576" indent="0">
              <a:buNone/>
            </a:pPr>
            <a:r>
              <a:rPr lang="en-US" sz="1600" dirty="0" err="1"/>
              <a:t>urbanih</a:t>
            </a:r>
            <a:r>
              <a:rPr lang="en-US" sz="1600" dirty="0"/>
              <a:t> </a:t>
            </a:r>
            <a:r>
              <a:rPr lang="en-US" sz="1600" dirty="0" err="1" smtClean="0"/>
              <a:t>sredi</a:t>
            </a:r>
            <a:r>
              <a:rPr lang="hr-HR" sz="1600" dirty="0" err="1" smtClean="0"/>
              <a:t>št</a:t>
            </a:r>
            <a:r>
              <a:rPr lang="en-US" sz="1600" dirty="0" smtClean="0"/>
              <a:t>a </a:t>
            </a:r>
            <a:r>
              <a:rPr lang="en-US" sz="1600" dirty="0" err="1"/>
              <a:t>na</a:t>
            </a:r>
            <a:r>
              <a:rPr lang="en-US" sz="1600" dirty="0"/>
              <a:t> </a:t>
            </a:r>
            <a:r>
              <a:rPr lang="en-US" sz="1600" dirty="0" err="1"/>
              <a:t>Jadranu</a:t>
            </a:r>
            <a:r>
              <a:rPr lang="en-US" sz="1600" dirty="0"/>
              <a:t> </a:t>
            </a:r>
            <a:r>
              <a:rPr lang="en-US" sz="1600" dirty="0" err="1"/>
              <a:t>mogle</a:t>
            </a:r>
            <a:r>
              <a:rPr lang="en-US" sz="1600" dirty="0"/>
              <a:t> </a:t>
            </a:r>
            <a:r>
              <a:rPr lang="en-US" sz="1600" dirty="0" err="1"/>
              <a:t>su</a:t>
            </a:r>
            <a:r>
              <a:rPr lang="en-US" sz="1600" dirty="0"/>
              <a:t> </a:t>
            </a:r>
            <a:r>
              <a:rPr lang="en-US" sz="1600" dirty="0" err="1"/>
              <a:t>biti</a:t>
            </a:r>
            <a:r>
              <a:rPr lang="en-US" sz="1600" dirty="0"/>
              <a:t> </a:t>
            </a:r>
            <a:r>
              <a:rPr lang="en-US" sz="1600" dirty="0" err="1"/>
              <a:t>uzastopne</a:t>
            </a:r>
            <a:r>
              <a:rPr lang="en-US" sz="1600" dirty="0"/>
              <a:t> </a:t>
            </a:r>
            <a:r>
              <a:rPr lang="en-US" sz="1600" dirty="0" err="1"/>
              <a:t>epidemije</a:t>
            </a:r>
            <a:r>
              <a:rPr lang="en-US" sz="1600" dirty="0"/>
              <a:t> </a:t>
            </a:r>
            <a:r>
              <a:rPr lang="en-US" sz="1600" dirty="0" err="1"/>
              <a:t>kuge</a:t>
            </a:r>
            <a:r>
              <a:rPr lang="en-US" sz="1600" dirty="0"/>
              <a:t> </a:t>
            </a:r>
            <a:r>
              <a:rPr lang="hr-HR" sz="1600" dirty="0" smtClean="0"/>
              <a:t>š</a:t>
            </a:r>
            <a:r>
              <a:rPr lang="en-US" sz="1600" dirty="0" smtClean="0"/>
              <a:t>to</a:t>
            </a:r>
            <a:r>
              <a:rPr lang="hr-HR" sz="1600" dirty="0" smtClean="0"/>
              <a:t> </a:t>
            </a:r>
            <a:r>
              <a:rPr lang="en-US" sz="1600" dirty="0" err="1" smtClean="0"/>
              <a:t>su</a:t>
            </a:r>
            <a:r>
              <a:rPr lang="en-US" sz="1600" dirty="0" smtClean="0"/>
              <a:t> </a:t>
            </a:r>
            <a:r>
              <a:rPr lang="en-US" sz="1600" dirty="0" err="1" smtClean="0"/>
              <a:t>zabilje</a:t>
            </a:r>
            <a:r>
              <a:rPr lang="hr-HR" sz="1600" dirty="0" smtClean="0"/>
              <a:t>ž</a:t>
            </a:r>
            <a:r>
              <a:rPr lang="en-US" sz="1600" dirty="0" err="1" smtClean="0"/>
              <a:t>ene</a:t>
            </a:r>
            <a:r>
              <a:rPr lang="en-US" sz="1600" dirty="0" smtClean="0"/>
              <a:t> </a:t>
            </a:r>
            <a:r>
              <a:rPr lang="en-US" sz="1600" dirty="0" err="1"/>
              <a:t>polovicom</a:t>
            </a:r>
            <a:r>
              <a:rPr lang="en-US" sz="1600" dirty="0"/>
              <a:t> 6. </a:t>
            </a:r>
            <a:r>
              <a:rPr lang="en-US" sz="1600" dirty="0" err="1"/>
              <a:t>st</a:t>
            </a:r>
            <a:r>
              <a:rPr lang="en-US" sz="1600" dirty="0" err="1" smtClean="0"/>
              <a:t>.</a:t>
            </a:r>
            <a:endParaRPr lang="en-US" sz="1600" dirty="0"/>
          </a:p>
          <a:p>
            <a:pPr marL="36576" indent="0">
              <a:buNone/>
            </a:pPr>
            <a:r>
              <a:rPr lang="en-US" sz="1600" dirty="0"/>
              <a:t> </a:t>
            </a:r>
            <a:r>
              <a:rPr lang="en-US" sz="1600" dirty="0" err="1"/>
              <a:t>Njihova</a:t>
            </a:r>
            <a:r>
              <a:rPr lang="en-US" sz="1600" dirty="0"/>
              <a:t> </a:t>
            </a:r>
            <a:r>
              <a:rPr lang="en-US" sz="1600" dirty="0" err="1"/>
              <a:t>neposredna</a:t>
            </a:r>
            <a:r>
              <a:rPr lang="en-US" sz="1600" dirty="0"/>
              <a:t> </a:t>
            </a:r>
            <a:r>
              <a:rPr lang="en-US" sz="1600" dirty="0" err="1"/>
              <a:t>posljedica</a:t>
            </a:r>
            <a:r>
              <a:rPr lang="en-US" sz="1600" dirty="0"/>
              <a:t> </a:t>
            </a:r>
            <a:r>
              <a:rPr lang="en-US" sz="1600" dirty="0" err="1"/>
              <a:t>bilo</a:t>
            </a:r>
            <a:r>
              <a:rPr lang="en-US" sz="1600" dirty="0"/>
              <a:t> </a:t>
            </a:r>
            <a:r>
              <a:rPr lang="en-US" sz="1600" dirty="0" smtClean="0"/>
              <a:t>je</a:t>
            </a:r>
            <a:r>
              <a:rPr lang="hr-HR" sz="1600" dirty="0" smtClean="0"/>
              <a:t> </a:t>
            </a:r>
            <a:r>
              <a:rPr lang="en-US" sz="1600" dirty="0" err="1" smtClean="0"/>
              <a:t>smanjenje</a:t>
            </a:r>
            <a:r>
              <a:rPr lang="en-US" sz="1600" dirty="0" smtClean="0"/>
              <a:t> </a:t>
            </a:r>
            <a:r>
              <a:rPr lang="en-US" sz="1600" dirty="0" err="1"/>
              <a:t>broja</a:t>
            </a:r>
            <a:r>
              <a:rPr lang="en-US" sz="1600" dirty="0"/>
              <a:t> </a:t>
            </a:r>
            <a:r>
              <a:rPr lang="en-US" sz="1600" dirty="0" err="1" smtClean="0"/>
              <a:t>stanovnika</a:t>
            </a:r>
            <a:r>
              <a:rPr lang="en-US" sz="1600" dirty="0" smtClean="0"/>
              <a:t> </a:t>
            </a:r>
            <a:r>
              <a:rPr lang="en-US" sz="1600" dirty="0" err="1" smtClean="0"/>
              <a:t>sposobnih</a:t>
            </a:r>
            <a:r>
              <a:rPr lang="en-US" sz="1600" dirty="0" smtClean="0"/>
              <a:t> </a:t>
            </a:r>
            <a:r>
              <a:rPr lang="en-US" sz="1600" dirty="0" err="1" smtClean="0"/>
              <a:t>za</a:t>
            </a:r>
            <a:r>
              <a:rPr lang="en-US" sz="1600" dirty="0" smtClean="0"/>
              <a:t> </a:t>
            </a:r>
            <a:r>
              <a:rPr lang="en-US" sz="1600" dirty="0" err="1" smtClean="0"/>
              <a:t>obranu</a:t>
            </a:r>
            <a:r>
              <a:rPr lang="en-US" sz="1600" dirty="0" smtClean="0"/>
              <a:t>, </a:t>
            </a:r>
            <a:r>
              <a:rPr lang="en-US" sz="1600" dirty="0" err="1" smtClean="0"/>
              <a:t>kao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en-US" sz="1600" dirty="0" smtClean="0"/>
              <a:t> </a:t>
            </a:r>
            <a:r>
              <a:rPr lang="hr-HR" sz="1600" dirty="0" smtClean="0"/>
              <a:t>višegodišnji </a:t>
            </a:r>
            <a:r>
              <a:rPr lang="en-US" sz="1600" dirty="0" err="1" smtClean="0"/>
              <a:t>zastoj</a:t>
            </a:r>
            <a:r>
              <a:rPr lang="en-US" sz="1600" dirty="0" smtClean="0"/>
              <a:t> </a:t>
            </a:r>
            <a:r>
              <a:rPr lang="en-US" sz="1600" dirty="0"/>
              <a:t>u </a:t>
            </a:r>
            <a:r>
              <a:rPr lang="en-US" sz="1600" dirty="0" err="1"/>
              <a:t>pomorskoj</a:t>
            </a:r>
            <a:r>
              <a:rPr lang="en-US" sz="1600" dirty="0"/>
              <a:t> </a:t>
            </a:r>
            <a:r>
              <a:rPr lang="en-US" sz="1600" dirty="0" err="1"/>
              <a:t>trgovini</a:t>
            </a:r>
            <a:r>
              <a:rPr lang="en-US" sz="1600" dirty="0"/>
              <a:t> </a:t>
            </a:r>
            <a:r>
              <a:rPr lang="en-US" sz="1600" dirty="0" err="1" smtClean="0"/>
              <a:t>izme</a:t>
            </a:r>
            <a:r>
              <a:rPr lang="hr-HR" sz="1600" dirty="0" smtClean="0"/>
              <a:t>đ</a:t>
            </a:r>
            <a:r>
              <a:rPr lang="en-US" sz="1600" dirty="0" smtClean="0"/>
              <a:t>u </a:t>
            </a:r>
            <a:r>
              <a:rPr lang="en-US" sz="1600" dirty="0" err="1" smtClean="0"/>
              <a:t>Carigrada</a:t>
            </a:r>
            <a:r>
              <a:rPr lang="en-US" sz="1600" dirty="0" smtClean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zapadnih</a:t>
            </a:r>
            <a:r>
              <a:rPr lang="en-US" sz="1600" dirty="0"/>
              <a:t> </a:t>
            </a:r>
            <a:r>
              <a:rPr lang="en-US" sz="1600" dirty="0" err="1" smtClean="0"/>
              <a:t>bizantskih</a:t>
            </a:r>
            <a:r>
              <a:rPr lang="hr-HR" sz="1600" dirty="0" smtClean="0"/>
              <a:t> </a:t>
            </a:r>
            <a:r>
              <a:rPr lang="en-US" sz="1600" dirty="0" err="1" smtClean="0"/>
              <a:t>posjeda</a:t>
            </a:r>
            <a:r>
              <a:rPr lang="en-US" sz="1600" dirty="0"/>
              <a:t>. </a:t>
            </a:r>
            <a:endParaRPr lang="hr-HR" sz="1600" dirty="0" smtClean="0"/>
          </a:p>
          <a:p>
            <a:pPr marL="36576" indent="0">
              <a:buNone/>
            </a:pPr>
            <a:r>
              <a:rPr lang="en-US" sz="1600" dirty="0" err="1" smtClean="0"/>
              <a:t>Nadalje</a:t>
            </a:r>
            <a:r>
              <a:rPr lang="en-US" sz="1600" dirty="0"/>
              <a:t>, </a:t>
            </a:r>
            <a:r>
              <a:rPr lang="en-US" sz="1600" dirty="0" err="1"/>
              <a:t>gradove</a:t>
            </a:r>
            <a:r>
              <a:rPr lang="en-US" sz="1600" dirty="0"/>
              <a:t> je </a:t>
            </a:r>
            <a:r>
              <a:rPr lang="en-US" sz="1600" dirty="0" err="1"/>
              <a:t>zbog</a:t>
            </a:r>
            <a:r>
              <a:rPr lang="en-US" sz="1600" dirty="0"/>
              <a:t> </a:t>
            </a:r>
            <a:r>
              <a:rPr lang="en-US" sz="1600" dirty="0" err="1"/>
              <a:t>gubitka</a:t>
            </a:r>
            <a:r>
              <a:rPr lang="en-US" sz="1600" dirty="0"/>
              <a:t> </a:t>
            </a:r>
            <a:r>
              <a:rPr lang="en-US" sz="1600" dirty="0" err="1"/>
              <a:t>velikog</a:t>
            </a:r>
            <a:r>
              <a:rPr lang="en-US" sz="1600" dirty="0"/>
              <a:t> </a:t>
            </a:r>
            <a:r>
              <a:rPr lang="en-US" sz="1600" dirty="0" err="1"/>
              <a:t>dijela</a:t>
            </a:r>
            <a:r>
              <a:rPr lang="en-US" sz="1600" dirty="0"/>
              <a:t> </a:t>
            </a:r>
            <a:r>
              <a:rPr lang="en-US" sz="1600" dirty="0" err="1"/>
              <a:t>agera</a:t>
            </a:r>
            <a:r>
              <a:rPr lang="en-US" sz="1600" dirty="0"/>
              <a:t> </a:t>
            </a:r>
            <a:r>
              <a:rPr lang="en-US" sz="1600" dirty="0" err="1" smtClean="0"/>
              <a:t>bilo</a:t>
            </a:r>
            <a:r>
              <a:rPr lang="hr-HR" sz="1600" dirty="0" smtClean="0"/>
              <a:t> </a:t>
            </a:r>
            <a:r>
              <a:rPr lang="en-US" sz="1600" dirty="0" err="1" smtClean="0"/>
              <a:t>te</a:t>
            </a:r>
            <a:r>
              <a:rPr lang="hr-HR" sz="1600" dirty="0"/>
              <a:t>š</a:t>
            </a:r>
            <a:r>
              <a:rPr lang="en-US" sz="1600" dirty="0" err="1" smtClean="0"/>
              <a:t>ko</a:t>
            </a:r>
            <a:r>
              <a:rPr lang="en-US" sz="1600" dirty="0" smtClean="0"/>
              <a:t> </a:t>
            </a:r>
            <a:r>
              <a:rPr lang="en-US" sz="1600" dirty="0" err="1"/>
              <a:t>prehraniti</a:t>
            </a:r>
            <a:r>
              <a:rPr lang="en-US" sz="1600" dirty="0"/>
              <a:t>, a </a:t>
            </a:r>
            <a:r>
              <a:rPr lang="en-US" sz="1600" dirty="0" err="1"/>
              <a:t>zbog</a:t>
            </a:r>
            <a:r>
              <a:rPr lang="en-US" sz="1600" dirty="0"/>
              <a:t> </a:t>
            </a:r>
            <a:r>
              <a:rPr lang="en-US" sz="1600" dirty="0" err="1"/>
              <a:t>prekida</a:t>
            </a:r>
            <a:r>
              <a:rPr lang="en-US" sz="1600" dirty="0"/>
              <a:t> </a:t>
            </a:r>
            <a:r>
              <a:rPr lang="en-US" sz="1600" dirty="0" err="1" smtClean="0"/>
              <a:t>trgova</a:t>
            </a:r>
            <a:r>
              <a:rPr lang="hr-HR" sz="1600" dirty="0" smtClean="0"/>
              <a:t>č</a:t>
            </a:r>
            <a:r>
              <a:rPr lang="en-US" sz="1600" dirty="0" err="1" smtClean="0"/>
              <a:t>kih</a:t>
            </a:r>
            <a:r>
              <a:rPr lang="en-US" sz="1600" dirty="0" smtClean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prometnih</a:t>
            </a:r>
            <a:r>
              <a:rPr lang="en-US" sz="1600" dirty="0"/>
              <a:t> </a:t>
            </a:r>
            <a:r>
              <a:rPr lang="en-US" sz="1600" dirty="0" err="1"/>
              <a:t>veza</a:t>
            </a:r>
            <a:r>
              <a:rPr lang="en-US" sz="1600" dirty="0"/>
              <a:t> </a:t>
            </a:r>
            <a:r>
              <a:rPr lang="en-US" sz="1600" dirty="0" err="1"/>
              <a:t>sa</a:t>
            </a:r>
            <a:r>
              <a:rPr lang="en-US" sz="1600" dirty="0"/>
              <a:t> </a:t>
            </a:r>
            <a:r>
              <a:rPr lang="en-US" sz="1600" dirty="0" err="1" smtClean="0"/>
              <a:t>zaposjednutim</a:t>
            </a:r>
            <a:r>
              <a:rPr lang="hr-HR" sz="1600" dirty="0" smtClean="0"/>
              <a:t> </a:t>
            </a:r>
            <a:r>
              <a:rPr lang="en-US" sz="1600" dirty="0" err="1" smtClean="0"/>
              <a:t>zale</a:t>
            </a:r>
            <a:r>
              <a:rPr lang="hr-HR" sz="1600" dirty="0" err="1" smtClean="0"/>
              <a:t>đe</a:t>
            </a:r>
            <a:r>
              <a:rPr lang="en-US" sz="1600" dirty="0" smtClean="0"/>
              <a:t>m </a:t>
            </a:r>
            <a:r>
              <a:rPr lang="en-US" sz="1600" dirty="0"/>
              <a:t>(</a:t>
            </a:r>
            <a:r>
              <a:rPr lang="en-US" sz="1600" dirty="0" err="1"/>
              <a:t>poglavito</a:t>
            </a:r>
            <a:r>
              <a:rPr lang="en-US" sz="1600" dirty="0"/>
              <a:t> je </a:t>
            </a:r>
            <a:r>
              <a:rPr lang="en-US" sz="1600" dirty="0" err="1"/>
              <a:t>izolirana</a:t>
            </a:r>
            <a:r>
              <a:rPr lang="en-US" sz="1600" dirty="0"/>
              <a:t> </a:t>
            </a:r>
            <a:r>
              <a:rPr lang="en-US" sz="1600" dirty="0" err="1" smtClean="0"/>
              <a:t>Panonnia</a:t>
            </a:r>
            <a:r>
              <a:rPr lang="en-US" sz="1600" dirty="0" smtClean="0"/>
              <a:t>)</a:t>
            </a:r>
            <a:r>
              <a:rPr lang="hr-HR" sz="1600" dirty="0" smtClean="0"/>
              <a:t> </a:t>
            </a:r>
            <a:r>
              <a:rPr lang="en-US" sz="1600" dirty="0" err="1" smtClean="0"/>
              <a:t>posve</a:t>
            </a:r>
            <a:r>
              <a:rPr lang="en-US" sz="1600" dirty="0" smtClean="0"/>
              <a:t> </a:t>
            </a:r>
            <a:r>
              <a:rPr lang="en-US" sz="1600" dirty="0" err="1"/>
              <a:t>su</a:t>
            </a:r>
            <a:r>
              <a:rPr lang="en-US" sz="1600" dirty="0"/>
              <a:t> </a:t>
            </a:r>
            <a:r>
              <a:rPr lang="en-US" sz="1600" dirty="0" err="1" smtClean="0"/>
              <a:t>zamrli</a:t>
            </a:r>
            <a:r>
              <a:rPr lang="hr-HR" sz="1600" dirty="0" smtClean="0"/>
              <a:t> </a:t>
            </a:r>
            <a:r>
              <a:rPr lang="en-US" sz="1600" dirty="0" err="1" smtClean="0"/>
              <a:t>gospodarski</a:t>
            </a:r>
            <a:r>
              <a:rPr lang="hr-HR" sz="1600" dirty="0" smtClean="0"/>
              <a:t> t</a:t>
            </a:r>
            <a:r>
              <a:rPr lang="en-US" sz="1600" dirty="0" err="1" smtClean="0"/>
              <a:t>okovi</a:t>
            </a:r>
            <a:r>
              <a:rPr lang="en-US" sz="1600" dirty="0" smtClean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 smtClean="0"/>
              <a:t>razmjena.Uz</a:t>
            </a:r>
            <a:r>
              <a:rPr lang="en-US" sz="1600" dirty="0" smtClean="0"/>
              <a:t> </a:t>
            </a:r>
            <a:r>
              <a:rPr lang="en-US" sz="1600" dirty="0"/>
              <a:t>to, </a:t>
            </a:r>
            <a:r>
              <a:rPr lang="en-US" sz="1600" dirty="0" err="1"/>
              <a:t>mnogi</a:t>
            </a:r>
            <a:r>
              <a:rPr lang="en-US" sz="1600" dirty="0"/>
              <a:t> </a:t>
            </a:r>
            <a:r>
              <a:rPr lang="en-US" sz="1600" dirty="0" err="1"/>
              <a:t>su</a:t>
            </a:r>
            <a:r>
              <a:rPr lang="en-US" sz="1600" dirty="0"/>
              <a:t> </a:t>
            </a:r>
            <a:r>
              <a:rPr lang="en-US" sz="1600" dirty="0" err="1"/>
              <a:t>gradovi</a:t>
            </a:r>
            <a:r>
              <a:rPr lang="en-US" sz="1600" dirty="0"/>
              <a:t> </a:t>
            </a:r>
            <a:r>
              <a:rPr lang="en-US" sz="1600" dirty="0" err="1" smtClean="0"/>
              <a:t>unutar</a:t>
            </a:r>
            <a:r>
              <a:rPr lang="hr-HR" sz="1600" dirty="0" smtClean="0"/>
              <a:t> </a:t>
            </a:r>
            <a:r>
              <a:rPr lang="hr-HR" sz="1600" dirty="0"/>
              <a:t>a</a:t>
            </a:r>
            <a:r>
              <a:rPr lang="en-US" sz="1600" dirty="0" err="1" smtClean="0"/>
              <a:t>nti</a:t>
            </a:r>
            <a:r>
              <a:rPr lang="hr-HR" sz="1600" dirty="0" smtClean="0"/>
              <a:t>č</a:t>
            </a:r>
            <a:r>
              <a:rPr lang="en-US" sz="1600" dirty="0" err="1" smtClean="0"/>
              <a:t>ih</a:t>
            </a:r>
            <a:r>
              <a:rPr lang="en-US" sz="1600" dirty="0" smtClean="0"/>
              <a:t> </a:t>
            </a:r>
            <a:r>
              <a:rPr lang="en-US" sz="1600" dirty="0" err="1"/>
              <a:t>zidina</a:t>
            </a:r>
            <a:r>
              <a:rPr lang="en-US" sz="1600" dirty="0"/>
              <a:t> </a:t>
            </a:r>
            <a:r>
              <a:rPr lang="en-US" sz="1600" dirty="0" err="1"/>
              <a:t>postali</a:t>
            </a:r>
            <a:r>
              <a:rPr lang="en-US" sz="1600" dirty="0"/>
              <a:t> "</a:t>
            </a:r>
            <a:r>
              <a:rPr lang="en-US" sz="1600" dirty="0" err="1"/>
              <a:t>preveliki</a:t>
            </a:r>
            <a:r>
              <a:rPr lang="en-US" sz="1600" dirty="0"/>
              <a:t>" (Konstantin </a:t>
            </a:r>
            <a:r>
              <a:rPr lang="en-US" sz="1600" dirty="0" err="1" smtClean="0"/>
              <a:t>Porfirogenetpie</a:t>
            </a:r>
            <a:r>
              <a:rPr lang="en-US" sz="1600" dirty="0" smtClean="0"/>
              <a:t> </a:t>
            </a:r>
            <a:r>
              <a:rPr lang="hr-HR" sz="1600" dirty="0" smtClean="0"/>
              <a:t>kaže </a:t>
            </a:r>
            <a:r>
              <a:rPr lang="en-US" sz="1600" dirty="0" smtClean="0"/>
              <a:t>da </a:t>
            </a:r>
            <a:r>
              <a:rPr lang="en-US" sz="1600" dirty="0"/>
              <a:t>je </a:t>
            </a:r>
            <a:r>
              <a:rPr lang="en-US" sz="1600" dirty="0" err="1"/>
              <a:t>Salona</a:t>
            </a:r>
            <a:r>
              <a:rPr lang="en-US" sz="1600" dirty="0"/>
              <a:t> </a:t>
            </a:r>
            <a:r>
              <a:rPr lang="en-US" sz="1600" dirty="0" err="1"/>
              <a:t>velika</a:t>
            </a:r>
            <a:r>
              <a:rPr lang="en-US" sz="1600" dirty="0"/>
              <a:t> </a:t>
            </a:r>
            <a:r>
              <a:rPr lang="en-US" sz="1600" dirty="0" err="1"/>
              <a:t>kao</a:t>
            </a:r>
            <a:r>
              <a:rPr lang="en-US" sz="1600" dirty="0"/>
              <a:t> </a:t>
            </a:r>
            <a:r>
              <a:rPr lang="en-US" sz="1600" dirty="0" err="1"/>
              <a:t>pola</a:t>
            </a:r>
            <a:r>
              <a:rPr lang="en-US" sz="1600" dirty="0"/>
              <a:t> </a:t>
            </a:r>
            <a:r>
              <a:rPr lang="en-US" sz="1600" dirty="0" err="1"/>
              <a:t>Carigrada</a:t>
            </a:r>
            <a:r>
              <a:rPr lang="en-US" sz="1600" dirty="0" smtClean="0"/>
              <a:t>!),</a:t>
            </a:r>
            <a:r>
              <a:rPr lang="en-US" sz="1600" dirty="0" err="1" smtClean="0"/>
              <a:t>i</a:t>
            </a:r>
            <a:r>
              <a:rPr lang="en-US" sz="1600" dirty="0" smtClean="0"/>
              <a:t> </a:t>
            </a:r>
            <a:r>
              <a:rPr lang="en-US" sz="1600" dirty="0" err="1"/>
              <a:t>stoga</a:t>
            </a:r>
            <a:r>
              <a:rPr lang="en-US" sz="1600" dirty="0"/>
              <a:t> </a:t>
            </a:r>
            <a:r>
              <a:rPr lang="en-US" sz="1600" dirty="0" err="1"/>
              <a:t>gotovo</a:t>
            </a:r>
            <a:r>
              <a:rPr lang="en-US" sz="1600" dirty="0"/>
              <a:t> </a:t>
            </a:r>
            <a:r>
              <a:rPr lang="en-US" sz="1600" dirty="0" err="1" smtClean="0"/>
              <a:t>neobranjivi</a:t>
            </a:r>
            <a:r>
              <a:rPr lang="hr-HR" sz="1600" dirty="0" smtClean="0"/>
              <a:t> </a:t>
            </a:r>
            <a:r>
              <a:rPr lang="en-US" sz="1600" dirty="0" err="1" smtClean="0"/>
              <a:t>za</a:t>
            </a:r>
            <a:r>
              <a:rPr lang="en-US" sz="1600" dirty="0" smtClean="0"/>
              <a:t> </a:t>
            </a:r>
            <a:r>
              <a:rPr lang="en-US" sz="1600" dirty="0" err="1" smtClean="0"/>
              <a:t>mogu</a:t>
            </a:r>
            <a:r>
              <a:rPr lang="hr-HR" sz="1600" dirty="0" smtClean="0"/>
              <a:t>ć</a:t>
            </a:r>
            <a:r>
              <a:rPr lang="en-US" sz="1600" dirty="0" err="1" smtClean="0"/>
              <a:t>nosti</a:t>
            </a:r>
            <a:r>
              <a:rPr lang="en-US" sz="1600" dirty="0" smtClean="0"/>
              <a:t> </a:t>
            </a:r>
            <a:r>
              <a:rPr lang="en-US" sz="1600" dirty="0" err="1"/>
              <a:t>svoga</a:t>
            </a:r>
            <a:r>
              <a:rPr lang="en-US" sz="1600" dirty="0"/>
              <a:t> </a:t>
            </a:r>
            <a:r>
              <a:rPr lang="en-US" sz="1600" dirty="0" err="1"/>
              <a:t>desetkovanog</a:t>
            </a:r>
            <a:r>
              <a:rPr lang="en-US" sz="1600" dirty="0"/>
              <a:t> </a:t>
            </a:r>
            <a:r>
              <a:rPr lang="en-US" sz="1600" dirty="0" err="1" smtClean="0"/>
              <a:t>stanovni</a:t>
            </a:r>
            <a:r>
              <a:rPr lang="hr-HR" sz="1600" dirty="0" err="1" smtClean="0"/>
              <a:t>št</a:t>
            </a:r>
            <a:r>
              <a:rPr lang="en-US" sz="1600" dirty="0" err="1" smtClean="0"/>
              <a:t>va</a:t>
            </a:r>
            <a:r>
              <a:rPr lang="en-US" sz="1600" dirty="0" err="1"/>
              <a:t>.</a:t>
            </a:r>
            <a:r>
              <a:rPr lang="en-US" sz="1600" dirty="0"/>
              <a:t> </a:t>
            </a:r>
            <a:r>
              <a:rPr lang="en-US" sz="1600" dirty="0" err="1"/>
              <a:t>Zato</a:t>
            </a:r>
            <a:r>
              <a:rPr lang="en-US" sz="1600" dirty="0"/>
              <a:t> se </a:t>
            </a:r>
            <a:r>
              <a:rPr lang="en-US" sz="1600" dirty="0" err="1" smtClean="0"/>
              <a:t>ve</a:t>
            </a:r>
            <a:r>
              <a:rPr lang="hr-HR" sz="1600" dirty="0" smtClean="0"/>
              <a:t>ć</a:t>
            </a:r>
            <a:r>
              <a:rPr lang="en-US" sz="1600" dirty="0" smtClean="0"/>
              <a:t> </a:t>
            </a:r>
            <a:r>
              <a:rPr lang="en-US" sz="1600" dirty="0" err="1"/>
              <a:t>krajem</a:t>
            </a:r>
            <a:r>
              <a:rPr lang="en-US" sz="1600" dirty="0"/>
              <a:t> </a:t>
            </a:r>
            <a:r>
              <a:rPr lang="en-US" sz="1600" dirty="0" smtClean="0"/>
              <a:t>6.st</a:t>
            </a:r>
            <a:r>
              <a:rPr lang="en-US" sz="1600" dirty="0"/>
              <a:t>. </a:t>
            </a:r>
            <a:r>
              <a:rPr lang="en-US" sz="1600" dirty="0" err="1"/>
              <a:t>smanjuju</a:t>
            </a:r>
            <a:r>
              <a:rPr lang="en-US" sz="1600" dirty="0"/>
              <a:t> </a:t>
            </a:r>
            <a:r>
              <a:rPr lang="en-US" sz="1600" dirty="0" err="1"/>
              <a:t>efektivni</a:t>
            </a:r>
            <a:r>
              <a:rPr lang="en-US" sz="1600" dirty="0"/>
              <a:t> </a:t>
            </a:r>
            <a:r>
              <a:rPr lang="en-US" sz="1600" dirty="0" err="1"/>
              <a:t>naseobinski</a:t>
            </a:r>
            <a:r>
              <a:rPr lang="en-US" sz="1600" dirty="0"/>
              <a:t> </a:t>
            </a:r>
            <a:r>
              <a:rPr lang="en-US" sz="1600" dirty="0" err="1"/>
              <a:t>areali</a:t>
            </a:r>
            <a:r>
              <a:rPr lang="en-US" sz="1600" dirty="0"/>
              <a:t> </a:t>
            </a:r>
            <a:r>
              <a:rPr lang="hr-HR" sz="1600" dirty="0" smtClean="0"/>
              <a:t>č</a:t>
            </a:r>
            <a:r>
              <a:rPr lang="en-US" sz="1600" dirty="0" err="1" smtClean="0"/>
              <a:t>ak</a:t>
            </a:r>
            <a:r>
              <a:rPr lang="en-US" sz="1600" dirty="0" smtClean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 smtClean="0"/>
              <a:t>najja</a:t>
            </a:r>
            <a:r>
              <a:rPr lang="hr-HR" sz="1600" dirty="0" smtClean="0"/>
              <a:t>č</a:t>
            </a:r>
            <a:r>
              <a:rPr lang="en-US" sz="1600" dirty="0" err="1" smtClean="0"/>
              <a:t>ih</a:t>
            </a:r>
            <a:r>
              <a:rPr lang="en-US" sz="1600" dirty="0" smtClean="0"/>
              <a:t> </a:t>
            </a:r>
            <a:r>
              <a:rPr lang="en-US" sz="1600" dirty="0" err="1"/>
              <a:t>bizantskih</a:t>
            </a:r>
            <a:r>
              <a:rPr lang="en-US" sz="1600" dirty="0"/>
              <a:t> </a:t>
            </a:r>
            <a:r>
              <a:rPr lang="en-US" sz="1600" dirty="0" err="1" smtClean="0"/>
              <a:t>sredi</a:t>
            </a:r>
            <a:r>
              <a:rPr lang="hr-HR" sz="1600" dirty="0"/>
              <a:t>š</a:t>
            </a:r>
            <a:r>
              <a:rPr lang="en-US" sz="1600" dirty="0" smtClean="0"/>
              <a:t>ta</a:t>
            </a:r>
            <a:r>
              <a:rPr lang="hr-HR" sz="1600" dirty="0" smtClean="0"/>
              <a:t> </a:t>
            </a:r>
            <a:r>
              <a:rPr lang="en-US" sz="1600" dirty="0" err="1" smtClean="0"/>
              <a:t>kao</a:t>
            </a:r>
            <a:r>
              <a:rPr lang="en-US" sz="1600" dirty="0" smtClean="0"/>
              <a:t> </a:t>
            </a:r>
            <a:r>
              <a:rPr lang="hr-HR" sz="1600" dirty="0" smtClean="0"/>
              <a:t>š</a:t>
            </a:r>
            <a:r>
              <a:rPr lang="en-US" sz="1600" dirty="0" smtClean="0"/>
              <a:t>to </a:t>
            </a:r>
            <a:r>
              <a:rPr lang="en-US" sz="1600" dirty="0" err="1"/>
              <a:t>su</a:t>
            </a:r>
            <a:r>
              <a:rPr lang="en-US" sz="1600" dirty="0"/>
              <a:t> </a:t>
            </a:r>
            <a:r>
              <a:rPr lang="en-US" sz="1600" dirty="0" err="1" smtClean="0"/>
              <a:t>Iader</a:t>
            </a:r>
            <a:r>
              <a:rPr lang="en-US" sz="1600" dirty="0" smtClean="0"/>
              <a:t>(</a:t>
            </a:r>
            <a:r>
              <a:rPr lang="en-US" sz="1600" dirty="0" err="1" smtClean="0"/>
              <a:t>Zadar</a:t>
            </a:r>
            <a:r>
              <a:rPr lang="en-US" sz="1600" dirty="0"/>
              <a:t>), </a:t>
            </a:r>
            <a:r>
              <a:rPr lang="en-US" sz="1600" dirty="0" err="1" smtClean="0"/>
              <a:t>Apsorus</a:t>
            </a:r>
            <a:r>
              <a:rPr lang="en-US" sz="1600" dirty="0" smtClean="0"/>
              <a:t>(</a:t>
            </a:r>
            <a:r>
              <a:rPr lang="en-US" sz="1600" dirty="0" err="1" smtClean="0"/>
              <a:t>Osor</a:t>
            </a:r>
            <a:r>
              <a:rPr lang="en-US" sz="1600" dirty="0" smtClean="0"/>
              <a:t>),</a:t>
            </a:r>
            <a:r>
              <a:rPr lang="hr-HR" sz="1600" dirty="0" smtClean="0"/>
              <a:t> </a:t>
            </a:r>
            <a:r>
              <a:rPr lang="en-US" sz="1600" dirty="0" smtClean="0"/>
              <a:t> </a:t>
            </a:r>
            <a:r>
              <a:rPr lang="en-US" sz="1600" dirty="0" err="1" smtClean="0"/>
              <a:t>Arva</a:t>
            </a:r>
            <a:r>
              <a:rPr lang="en-US" sz="1600" dirty="0" smtClean="0"/>
              <a:t> </a:t>
            </a:r>
            <a:r>
              <a:rPr lang="en-US" sz="1600" dirty="0"/>
              <a:t>(</a:t>
            </a:r>
            <a:r>
              <a:rPr lang="en-US" sz="1600" dirty="0" err="1"/>
              <a:t>Rab</a:t>
            </a:r>
            <a:r>
              <a:rPr lang="en-US" sz="1600" dirty="0" smtClean="0"/>
              <a:t>),u </a:t>
            </a:r>
            <a:r>
              <a:rPr lang="en-US" sz="1600" dirty="0" err="1" smtClean="0"/>
              <a:t>prvoj</a:t>
            </a:r>
            <a:r>
              <a:rPr lang="hr-HR" sz="1600" dirty="0" smtClean="0"/>
              <a:t> </a:t>
            </a:r>
            <a:r>
              <a:rPr lang="en-US" sz="1600" dirty="0" err="1" smtClean="0"/>
              <a:t>fazi</a:t>
            </a:r>
            <a:r>
              <a:rPr lang="en-US" sz="1600" dirty="0" smtClean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Salona</a:t>
            </a:r>
            <a:r>
              <a:rPr lang="en-US" sz="1600" dirty="0"/>
              <a:t>, da bi se </a:t>
            </a:r>
            <a:r>
              <a:rPr lang="en-US" sz="1600" dirty="0" err="1"/>
              <a:t>na</a:t>
            </a:r>
            <a:r>
              <a:rPr lang="en-US" sz="1600" dirty="0"/>
              <a:t> </a:t>
            </a:r>
            <a:r>
              <a:rPr lang="en-US" sz="1600" dirty="0" err="1"/>
              <a:t>kraju</a:t>
            </a:r>
            <a:r>
              <a:rPr lang="en-US" sz="1600" dirty="0"/>
              <a:t> tog </a:t>
            </a:r>
            <a:r>
              <a:rPr lang="en-US" sz="1600" dirty="0" err="1"/>
              <a:t>procesa</a:t>
            </a:r>
            <a:r>
              <a:rPr lang="en-US" sz="1600" dirty="0"/>
              <a:t> </a:t>
            </a:r>
            <a:r>
              <a:rPr lang="hr-HR" sz="1600" dirty="0" err="1" smtClean="0"/>
              <a:t>ži</a:t>
            </a:r>
            <a:r>
              <a:rPr lang="en-US" sz="1600" dirty="0" err="1" smtClean="0"/>
              <a:t>vot</a:t>
            </a:r>
            <a:r>
              <a:rPr lang="en-US" sz="1600" dirty="0" smtClean="0"/>
              <a:t> </a:t>
            </a:r>
            <a:r>
              <a:rPr lang="en-US" sz="1600" dirty="0" err="1"/>
              <a:t>koncentrirao</a:t>
            </a:r>
            <a:r>
              <a:rPr lang="en-US" sz="1600" dirty="0"/>
              <a:t> </a:t>
            </a:r>
            <a:r>
              <a:rPr lang="en-US" sz="1600" dirty="0" err="1"/>
              <a:t>oko</a:t>
            </a:r>
            <a:r>
              <a:rPr lang="en-US" sz="1600" dirty="0"/>
              <a:t> </a:t>
            </a:r>
            <a:r>
              <a:rPr lang="en-US" sz="1600" dirty="0" err="1" smtClean="0"/>
              <a:t>manjih</a:t>
            </a:r>
            <a:r>
              <a:rPr lang="en-US" sz="1600" dirty="0" smtClean="0"/>
              <a:t>,</a:t>
            </a:r>
            <a:r>
              <a:rPr lang="hr-HR" sz="1600" dirty="0" smtClean="0"/>
              <a:t> </a:t>
            </a:r>
            <a:r>
              <a:rPr lang="en-US" sz="1600" dirty="0" err="1" smtClean="0"/>
              <a:t>lako</a:t>
            </a:r>
            <a:r>
              <a:rPr lang="en-US" sz="1600" dirty="0" smtClean="0"/>
              <a:t> </a:t>
            </a:r>
            <a:r>
              <a:rPr lang="en-US" sz="1600" dirty="0" err="1"/>
              <a:t>branjivih</a:t>
            </a:r>
            <a:r>
              <a:rPr lang="en-US" sz="1600" dirty="0"/>
              <a:t> </a:t>
            </a:r>
            <a:r>
              <a:rPr lang="en-US" sz="1600" dirty="0" err="1"/>
              <a:t>mjesta</a:t>
            </a:r>
            <a:r>
              <a:rPr lang="en-US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61053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Najmirniji</a:t>
            </a:r>
            <a:r>
              <a:rPr lang="en-US" dirty="0"/>
              <a:t> </a:t>
            </a:r>
            <a:r>
              <a:rPr lang="en-US" dirty="0" err="1"/>
              <a:t>prijelaz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razdoblja</a:t>
            </a:r>
            <a:r>
              <a:rPr lang="en-US" dirty="0"/>
              <a:t> </a:t>
            </a:r>
            <a:r>
              <a:rPr lang="en-US" dirty="0" err="1"/>
              <a:t>rimske</a:t>
            </a:r>
            <a:r>
              <a:rPr lang="en-US" dirty="0"/>
              <a:t> </a:t>
            </a:r>
            <a:r>
              <a:rPr lang="en-US" dirty="0" err="1"/>
              <a:t>antike</a:t>
            </a:r>
            <a:r>
              <a:rPr lang="en-US" dirty="0"/>
              <a:t> u </a:t>
            </a:r>
            <a:r>
              <a:rPr lang="en-US" dirty="0" err="1"/>
              <a:t>nesigurno</a:t>
            </a:r>
            <a:r>
              <a:rPr lang="en-US" dirty="0"/>
              <a:t> </a:t>
            </a:r>
            <a:r>
              <a:rPr lang="en-US" dirty="0" err="1" smtClean="0"/>
              <a:t>doba</a:t>
            </a:r>
            <a:r>
              <a:rPr lang="hr-HR" dirty="0" smtClean="0"/>
              <a:t> </a:t>
            </a:r>
            <a:r>
              <a:rPr lang="en-US" dirty="0" err="1" smtClean="0"/>
              <a:t>Bizanta</a:t>
            </a:r>
            <a:r>
              <a:rPr lang="en-US" dirty="0"/>
              <a:t>,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kasnije</a:t>
            </a:r>
            <a:r>
              <a:rPr lang="en-US" dirty="0"/>
              <a:t> </a:t>
            </a:r>
            <a:r>
              <a:rPr lang="en-US" dirty="0" err="1"/>
              <a:t>srednjeg</a:t>
            </a:r>
            <a:r>
              <a:rPr lang="en-US" dirty="0"/>
              <a:t> </a:t>
            </a:r>
            <a:r>
              <a:rPr lang="en-US" dirty="0" err="1"/>
              <a:t>vijeka</a:t>
            </a:r>
            <a:r>
              <a:rPr lang="en-US" dirty="0"/>
              <a:t>, </a:t>
            </a:r>
            <a:r>
              <a:rPr lang="en-US" dirty="0" err="1" smtClean="0"/>
              <a:t>sude</a:t>
            </a:r>
            <a:r>
              <a:rPr lang="hr-HR" dirty="0" smtClean="0"/>
              <a:t>ć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/>
              <a:t>prema</a:t>
            </a:r>
            <a:r>
              <a:rPr lang="en-US" dirty="0"/>
              <a:t> </a:t>
            </a:r>
            <a:r>
              <a:rPr lang="en-US" dirty="0" err="1" smtClean="0"/>
              <a:t>jo</a:t>
            </a:r>
            <a:r>
              <a:rPr lang="hr-HR" dirty="0" smtClean="0"/>
              <a:t>š</a:t>
            </a:r>
            <a:r>
              <a:rPr lang="en-US" dirty="0" smtClean="0"/>
              <a:t> </a:t>
            </a:r>
            <a:r>
              <a:rPr lang="en-US" dirty="0" err="1"/>
              <a:t>dobro</a:t>
            </a:r>
            <a:r>
              <a:rPr lang="en-US" dirty="0"/>
              <a:t> </a:t>
            </a:r>
            <a:r>
              <a:rPr lang="en-US" dirty="0" err="1" smtClean="0"/>
              <a:t>sa</a:t>
            </a:r>
            <a:r>
              <a:rPr lang="hr-HR" dirty="0" smtClean="0"/>
              <a:t>č</a:t>
            </a:r>
            <a:r>
              <a:rPr lang="en-US" dirty="0" err="1" smtClean="0"/>
              <a:t>uvanoj</a:t>
            </a:r>
            <a:r>
              <a:rPr lang="hr-HR" dirty="0" smtClean="0"/>
              <a:t> </a:t>
            </a:r>
            <a:r>
              <a:rPr lang="en-US" dirty="0" err="1" smtClean="0"/>
              <a:t>izvornoj</a:t>
            </a:r>
            <a:r>
              <a:rPr lang="en-US" dirty="0" smtClean="0"/>
              <a:t> </a:t>
            </a:r>
            <a:r>
              <a:rPr lang="en-US" dirty="0" err="1"/>
              <a:t>urbanoj</a:t>
            </a:r>
            <a:r>
              <a:rPr lang="en-US" dirty="0"/>
              <a:t> </a:t>
            </a:r>
            <a:r>
              <a:rPr lang="en-US" dirty="0" err="1"/>
              <a:t>matrici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hr-HR" dirty="0" smtClean="0"/>
              <a:t>č</a:t>
            </a:r>
            <a:r>
              <a:rPr lang="en-US" dirty="0" err="1" smtClean="0"/>
              <a:t>itljivoj</a:t>
            </a:r>
            <a:r>
              <a:rPr lang="en-US" dirty="0" smtClean="0"/>
              <a:t> anti</a:t>
            </a:r>
            <a:r>
              <a:rPr lang="hr-HR" dirty="0" smtClean="0"/>
              <a:t>č</a:t>
            </a:r>
            <a:r>
              <a:rPr lang="en-US" dirty="0" err="1" smtClean="0"/>
              <a:t>koj</a:t>
            </a:r>
            <a:r>
              <a:rPr lang="en-US" dirty="0" smtClean="0"/>
              <a:t> </a:t>
            </a:r>
            <a:r>
              <a:rPr lang="en-US" dirty="0" err="1"/>
              <a:t>planimetriji</a:t>
            </a:r>
            <a:r>
              <a:rPr lang="en-US" dirty="0"/>
              <a:t>, </a:t>
            </a:r>
            <a:r>
              <a:rPr lang="en-US" dirty="0" err="1"/>
              <a:t>imali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 smtClean="0"/>
              <a:t>gradovi</a:t>
            </a:r>
            <a:r>
              <a:rPr lang="hr-HR" dirty="0" smtClean="0"/>
              <a:t> </a:t>
            </a:r>
            <a:r>
              <a:rPr lang="en-US" dirty="0" err="1" smtClean="0"/>
              <a:t>Zadar</a:t>
            </a:r>
            <a:r>
              <a:rPr lang="en-US" dirty="0"/>
              <a:t>, </a:t>
            </a:r>
            <a:r>
              <a:rPr lang="en-US" dirty="0" smtClean="0"/>
              <a:t>Pore</a:t>
            </a:r>
            <a:r>
              <a:rPr lang="hr-HR" dirty="0" smtClean="0"/>
              <a:t>č</a:t>
            </a:r>
            <a:r>
              <a:rPr lang="en-US" dirty="0" smtClean="0"/>
              <a:t>, </a:t>
            </a:r>
            <a:r>
              <a:rPr lang="en-US" dirty="0" err="1"/>
              <a:t>dijelom</a:t>
            </a:r>
            <a:r>
              <a:rPr lang="en-US" dirty="0"/>
              <a:t> </a:t>
            </a:r>
            <a:r>
              <a:rPr lang="en-US" dirty="0" err="1"/>
              <a:t>Trogir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Pula, a </a:t>
            </a:r>
            <a:r>
              <a:rPr lang="en-US" dirty="0" err="1"/>
              <a:t>vjerojatno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Rab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3313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n-US" dirty="0" err="1"/>
              <a:t>Tu</a:t>
            </a:r>
            <a:r>
              <a:rPr lang="en-US" dirty="0"/>
              <a:t> </a:t>
            </a:r>
            <a:r>
              <a:rPr lang="en-US" dirty="0" err="1"/>
              <a:t>kasnu</a:t>
            </a:r>
            <a:r>
              <a:rPr lang="en-US" dirty="0"/>
              <a:t> </a:t>
            </a:r>
            <a:r>
              <a:rPr lang="en-US" dirty="0" err="1"/>
              <a:t>predbizantsku</a:t>
            </a:r>
            <a:r>
              <a:rPr lang="en-US" dirty="0"/>
              <a:t> </a:t>
            </a:r>
            <a:r>
              <a:rPr lang="en-US" dirty="0" err="1"/>
              <a:t>evoluciju</a:t>
            </a:r>
            <a:r>
              <a:rPr lang="en-US" dirty="0"/>
              <a:t> </a:t>
            </a:r>
            <a:r>
              <a:rPr lang="en-US" dirty="0" err="1"/>
              <a:t>grada</a:t>
            </a:r>
            <a:r>
              <a:rPr lang="en-US" dirty="0"/>
              <a:t>, s </a:t>
            </a:r>
            <a:r>
              <a:rPr lang="en-US" dirty="0" err="1"/>
              <a:t>vjerojatno</a:t>
            </a:r>
            <a:r>
              <a:rPr lang="en-US" dirty="0"/>
              <a:t> </a:t>
            </a:r>
            <a:r>
              <a:rPr lang="en-US" dirty="0" err="1"/>
              <a:t>intenzivnim</a:t>
            </a:r>
            <a:endParaRPr lang="en-US" dirty="0"/>
          </a:p>
          <a:p>
            <a:pPr marL="36576" indent="0">
              <a:buNone/>
            </a:pPr>
            <a:r>
              <a:rPr lang="en-US" dirty="0" err="1" smtClean="0"/>
              <a:t>kori</a:t>
            </a:r>
            <a:r>
              <a:rPr lang="hr-HR" dirty="0" smtClean="0"/>
              <a:t>š</a:t>
            </a:r>
            <a:r>
              <a:rPr lang="en-US" dirty="0" err="1" smtClean="0"/>
              <a:t>tenjem</a:t>
            </a:r>
            <a:r>
              <a:rPr lang="en-US" dirty="0" smtClean="0"/>
              <a:t> </a:t>
            </a:r>
            <a:r>
              <a:rPr lang="en-US" dirty="0" err="1"/>
              <a:t>gradskog</a:t>
            </a:r>
            <a:r>
              <a:rPr lang="en-US" dirty="0"/>
              <a:t> </a:t>
            </a:r>
            <a:r>
              <a:rPr lang="en-US" dirty="0" err="1"/>
              <a:t>prostora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u </a:t>
            </a:r>
            <a:r>
              <a:rPr lang="en-US" dirty="0" err="1"/>
              <a:t>vremenu</a:t>
            </a:r>
            <a:r>
              <a:rPr lang="en-US" dirty="0"/>
              <a:t> </a:t>
            </a:r>
            <a:r>
              <a:rPr lang="en-US" dirty="0" err="1"/>
              <a:t>Justinijanove</a:t>
            </a:r>
            <a:r>
              <a:rPr lang="en-US" dirty="0"/>
              <a:t> </a:t>
            </a:r>
            <a:r>
              <a:rPr lang="en-US" dirty="0" err="1"/>
              <a:t>vladavine</a:t>
            </a:r>
            <a:r>
              <a:rPr lang="en-US" dirty="0"/>
              <a:t>,</a:t>
            </a:r>
          </a:p>
          <a:p>
            <a:pPr marL="36576" indent="0">
              <a:buNone/>
            </a:pPr>
            <a:r>
              <a:rPr lang="en-US" dirty="0" err="1"/>
              <a:t>zorno</a:t>
            </a:r>
            <a:r>
              <a:rPr lang="en-US" dirty="0"/>
              <a:t> </a:t>
            </a:r>
            <a:r>
              <a:rPr lang="en-US" dirty="0" err="1"/>
              <a:t>pokazuje</a:t>
            </a:r>
            <a:r>
              <a:rPr lang="en-US" dirty="0"/>
              <a:t> </a:t>
            </a:r>
            <a:r>
              <a:rPr lang="en-US" dirty="0" err="1"/>
              <a:t>Zadar</a:t>
            </a:r>
            <a:r>
              <a:rPr lang="en-US" dirty="0"/>
              <a:t>, u </a:t>
            </a:r>
            <a:r>
              <a:rPr lang="en-US" dirty="0" err="1"/>
              <a:t>kojem</a:t>
            </a:r>
            <a:r>
              <a:rPr lang="en-US" dirty="0"/>
              <a:t> je </a:t>
            </a:r>
            <a:r>
              <a:rPr lang="en-US" dirty="0" err="1"/>
              <a:t>unutar</a:t>
            </a:r>
            <a:r>
              <a:rPr lang="en-US" dirty="0"/>
              <a:t> </a:t>
            </a:r>
            <a:r>
              <a:rPr lang="en-US" dirty="0" err="1"/>
              <a:t>zidina</a:t>
            </a:r>
            <a:r>
              <a:rPr lang="en-US" dirty="0"/>
              <a:t> do </a:t>
            </a:r>
            <a:r>
              <a:rPr lang="en-US" dirty="0" err="1"/>
              <a:t>kraja</a:t>
            </a:r>
            <a:r>
              <a:rPr lang="en-US" dirty="0"/>
              <a:t> 5. </a:t>
            </a:r>
            <a:r>
              <a:rPr lang="en-US" dirty="0" err="1"/>
              <a:t>st.</a:t>
            </a:r>
            <a:r>
              <a:rPr lang="en-US" dirty="0"/>
              <a:t> </a:t>
            </a:r>
            <a:r>
              <a:rPr lang="en-US" dirty="0" err="1" smtClean="0"/>
              <a:t>Interpolirano</a:t>
            </a:r>
            <a:r>
              <a:rPr lang="hr-HR" dirty="0" smtClean="0"/>
              <a:t> č</a:t>
            </a:r>
            <a:r>
              <a:rPr lang="en-US" dirty="0" err="1" smtClean="0"/>
              <a:t>ak</a:t>
            </a:r>
            <a:r>
              <a:rPr lang="en-US" dirty="0" smtClean="0"/>
              <a:t> </a:t>
            </a:r>
            <a:r>
              <a:rPr lang="en-US" dirty="0" err="1"/>
              <a:t>devet</a:t>
            </a:r>
            <a:r>
              <a:rPr lang="en-US" dirty="0"/>
              <a:t> </a:t>
            </a:r>
            <a:r>
              <a:rPr lang="en-US" dirty="0" err="1"/>
              <a:t>reprezentativnih</a:t>
            </a:r>
            <a:r>
              <a:rPr lang="en-US" dirty="0"/>
              <a:t> </a:t>
            </a:r>
            <a:r>
              <a:rPr lang="en-US" dirty="0" err="1" smtClean="0"/>
              <a:t>starokr</a:t>
            </a:r>
            <a:r>
              <a:rPr lang="hr-HR" dirty="0" err="1" smtClean="0"/>
              <a:t>šć</a:t>
            </a:r>
            <a:r>
              <a:rPr lang="en-US" dirty="0" err="1" smtClean="0"/>
              <a:t>anskih</a:t>
            </a:r>
            <a:r>
              <a:rPr lang="en-US" dirty="0" smtClean="0"/>
              <a:t> </a:t>
            </a:r>
            <a:r>
              <a:rPr lang="en-US" dirty="0" err="1"/>
              <a:t>sakralnih</a:t>
            </a:r>
            <a:r>
              <a:rPr lang="en-US" dirty="0"/>
              <a:t> </a:t>
            </a:r>
            <a:r>
              <a:rPr lang="en-US" dirty="0" err="1"/>
              <a:t>objekata</a:t>
            </a:r>
            <a:endParaRPr lang="en-US" dirty="0"/>
          </a:p>
          <a:p>
            <a:pPr marL="36576" indent="0">
              <a:buNone/>
            </a:pPr>
            <a:r>
              <a:rPr lang="en-US" dirty="0" err="1" smtClean="0"/>
              <a:t>Smje</a:t>
            </a:r>
            <a:r>
              <a:rPr lang="hr-HR" dirty="0" smtClean="0"/>
              <a:t>š</a:t>
            </a:r>
            <a:r>
              <a:rPr lang="en-US" dirty="0" err="1" smtClean="0"/>
              <a:t>tenih</a:t>
            </a:r>
            <a:r>
              <a:rPr lang="hr-HR" dirty="0" smtClean="0"/>
              <a:t> </a:t>
            </a:r>
            <a:r>
              <a:rPr lang="en-US" dirty="0" smtClean="0"/>
              <a:t>to</a:t>
            </a:r>
            <a:r>
              <a:rPr lang="hr-HR" dirty="0" smtClean="0"/>
              <a:t>č</a:t>
            </a:r>
            <a:r>
              <a:rPr lang="en-US" dirty="0" smtClean="0"/>
              <a:t>no </a:t>
            </a:r>
            <a:r>
              <a:rPr lang="en-US" dirty="0"/>
              <a:t>u </a:t>
            </a:r>
            <a:r>
              <a:rPr lang="en-US" dirty="0" err="1"/>
              <a:t>smjeru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dimenzijama</a:t>
            </a:r>
            <a:r>
              <a:rPr lang="en-US" dirty="0"/>
              <a:t> </a:t>
            </a:r>
            <a:r>
              <a:rPr lang="en-US" dirty="0" smtClean="0"/>
              <a:t>anti</a:t>
            </a:r>
            <a:r>
              <a:rPr lang="hr-HR" dirty="0" smtClean="0"/>
              <a:t>č</a:t>
            </a:r>
            <a:r>
              <a:rPr lang="en-US" dirty="0" err="1" smtClean="0"/>
              <a:t>kog</a:t>
            </a:r>
            <a:r>
              <a:rPr lang="en-US" dirty="0" smtClean="0"/>
              <a:t> </a:t>
            </a:r>
            <a:r>
              <a:rPr lang="en-US" dirty="0" err="1"/>
              <a:t>rastera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 </a:t>
            </a:r>
            <a:endParaRPr lang="hr-HR" dirty="0" smtClean="0"/>
          </a:p>
          <a:p>
            <a:pPr marL="36576" indent="0">
              <a:buNone/>
            </a:pPr>
            <a:r>
              <a:rPr lang="en-US" dirty="0" err="1" smtClean="0"/>
              <a:t>Polovicom</a:t>
            </a:r>
            <a:r>
              <a:rPr lang="hr-HR" dirty="0" smtClean="0"/>
              <a:t> </a:t>
            </a:r>
            <a:r>
              <a:rPr lang="en-US" dirty="0" smtClean="0"/>
              <a:t>6</a:t>
            </a:r>
            <a:r>
              <a:rPr lang="en-US" dirty="0"/>
              <a:t>. </a:t>
            </a:r>
            <a:r>
              <a:rPr lang="en-US" dirty="0" err="1"/>
              <a:t>st.</a:t>
            </a:r>
            <a:r>
              <a:rPr lang="en-US" dirty="0"/>
              <a:t>,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vrhuncu</a:t>
            </a:r>
            <a:r>
              <a:rPr lang="en-US" dirty="0"/>
              <a:t> </a:t>
            </a:r>
            <a:r>
              <a:rPr lang="en-US" dirty="0" err="1"/>
              <a:t>vojne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kulturne</a:t>
            </a:r>
            <a:r>
              <a:rPr lang="en-US" dirty="0"/>
              <a:t> </a:t>
            </a:r>
            <a:r>
              <a:rPr lang="en-US" dirty="0" err="1"/>
              <a:t>rekonkviste</a:t>
            </a:r>
            <a:r>
              <a:rPr lang="en-US" dirty="0"/>
              <a:t> </a:t>
            </a:r>
            <a:r>
              <a:rPr lang="en-US" dirty="0" err="1" smtClean="0"/>
              <a:t>isto</a:t>
            </a:r>
            <a:r>
              <a:rPr lang="hr-HR" dirty="0" smtClean="0"/>
              <a:t>č</a:t>
            </a:r>
            <a:r>
              <a:rPr lang="en-US" dirty="0" err="1" smtClean="0"/>
              <a:t>nojadranske</a:t>
            </a:r>
            <a:r>
              <a:rPr lang="en-US" dirty="0" smtClean="0"/>
              <a:t> </a:t>
            </a:r>
            <a:r>
              <a:rPr lang="en-US" dirty="0"/>
              <a:t>zone,</a:t>
            </a:r>
          </a:p>
          <a:p>
            <a:pPr marL="36576" indent="0">
              <a:buNone/>
            </a:pPr>
            <a:r>
              <a:rPr lang="en-US" dirty="0" err="1"/>
              <a:t>Bizant</a:t>
            </a:r>
            <a:r>
              <a:rPr lang="en-US" dirty="0"/>
              <a:t> </a:t>
            </a:r>
            <a:r>
              <a:rPr lang="en-US" dirty="0" err="1"/>
              <a:t>gradi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monumentalne</a:t>
            </a:r>
            <a:r>
              <a:rPr lang="en-US" dirty="0"/>
              <a:t> </a:t>
            </a:r>
            <a:r>
              <a:rPr lang="en-US" dirty="0" err="1"/>
              <a:t>gradske</a:t>
            </a:r>
            <a:r>
              <a:rPr lang="en-US" dirty="0"/>
              <a:t> </a:t>
            </a:r>
            <a:r>
              <a:rPr lang="en-US" dirty="0" err="1"/>
              <a:t>crkvene</a:t>
            </a:r>
            <a:r>
              <a:rPr lang="en-US" dirty="0"/>
              <a:t> </a:t>
            </a:r>
            <a:r>
              <a:rPr lang="en-US" dirty="0" err="1"/>
              <a:t>komplekse</a:t>
            </a:r>
            <a:r>
              <a:rPr lang="en-US" dirty="0"/>
              <a:t> </a:t>
            </a:r>
            <a:r>
              <a:rPr lang="en-US" dirty="0" err="1"/>
              <a:t>poput</a:t>
            </a:r>
            <a:r>
              <a:rPr lang="en-US" dirty="0"/>
              <a:t> </a:t>
            </a:r>
            <a:r>
              <a:rPr lang="en-US" dirty="0" err="1"/>
              <a:t>nove</a:t>
            </a:r>
            <a:endParaRPr lang="en-US" dirty="0"/>
          </a:p>
          <a:p>
            <a:pPr marL="36576" indent="0">
              <a:buNone/>
            </a:pPr>
            <a:r>
              <a:rPr lang="en-US" dirty="0" err="1" smtClean="0"/>
              <a:t>kri</a:t>
            </a:r>
            <a:r>
              <a:rPr lang="hr-HR" dirty="0" smtClean="0"/>
              <a:t>ž</a:t>
            </a:r>
            <a:r>
              <a:rPr lang="en-US" dirty="0" smtClean="0"/>
              <a:t>ne </a:t>
            </a:r>
            <a:r>
              <a:rPr lang="en-US" dirty="0" err="1"/>
              <a:t>bazilike</a:t>
            </a:r>
            <a:r>
              <a:rPr lang="en-US" dirty="0"/>
              <a:t> u </a:t>
            </a:r>
            <a:r>
              <a:rPr lang="en-US" dirty="0" err="1"/>
              <a:t>episkopalnom</a:t>
            </a:r>
            <a:r>
              <a:rPr lang="en-US" dirty="0"/>
              <a:t> </a:t>
            </a:r>
            <a:r>
              <a:rPr lang="en-US" dirty="0" err="1"/>
              <a:t>sklopu</a:t>
            </a:r>
            <a:r>
              <a:rPr lang="en-US" dirty="0"/>
              <a:t> </a:t>
            </a:r>
            <a:r>
              <a:rPr lang="en-US" dirty="0" err="1" smtClean="0"/>
              <a:t>Salone</a:t>
            </a:r>
            <a:r>
              <a:rPr lang="en-US" dirty="0" smtClean="0"/>
              <a:t>, </a:t>
            </a:r>
            <a:r>
              <a:rPr lang="en-US" dirty="0" err="1"/>
              <a:t>Eufrazijeve</a:t>
            </a:r>
            <a:r>
              <a:rPr lang="en-US" dirty="0"/>
              <a:t> </a:t>
            </a:r>
            <a:r>
              <a:rPr lang="en-US" dirty="0" err="1"/>
              <a:t>bazilike</a:t>
            </a:r>
            <a:endParaRPr lang="en-US" dirty="0"/>
          </a:p>
          <a:p>
            <a:pPr marL="36576" indent="0">
              <a:buNone/>
            </a:pPr>
            <a:r>
              <a:rPr lang="en-US" dirty="0"/>
              <a:t>u </a:t>
            </a:r>
            <a:r>
              <a:rPr lang="en-US" dirty="0" smtClean="0"/>
              <a:t>Pore</a:t>
            </a:r>
            <a:r>
              <a:rPr lang="hr-HR" dirty="0" smtClean="0"/>
              <a:t>ču</a:t>
            </a:r>
            <a:r>
              <a:rPr lang="en-US" dirty="0" smtClean="0"/>
              <a:t>, </a:t>
            </a:r>
            <a:r>
              <a:rPr lang="en-US" dirty="0" err="1"/>
              <a:t>bazilike</a:t>
            </a:r>
            <a:r>
              <a:rPr lang="en-US" dirty="0"/>
              <a:t> </a:t>
            </a:r>
            <a:r>
              <a:rPr lang="en-US" dirty="0" err="1"/>
              <a:t>sv</a:t>
            </a:r>
            <a:r>
              <a:rPr lang="en-US" dirty="0"/>
              <a:t>. </a:t>
            </a:r>
            <a:r>
              <a:rPr lang="en-US" dirty="0" err="1"/>
              <a:t>Marije</a:t>
            </a:r>
            <a:r>
              <a:rPr lang="en-US" dirty="0"/>
              <a:t> </a:t>
            </a:r>
            <a:r>
              <a:rPr lang="en-US" dirty="0" err="1"/>
              <a:t>Formoze</a:t>
            </a:r>
            <a:r>
              <a:rPr lang="en-US" dirty="0"/>
              <a:t> u </a:t>
            </a:r>
            <a:r>
              <a:rPr lang="en-US" dirty="0" err="1" smtClean="0"/>
              <a:t>Puli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2713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862" y="21364"/>
            <a:ext cx="4390628" cy="428625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896" y="1552228"/>
            <a:ext cx="4746104" cy="5305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5820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dirty="0" err="1" smtClean="0"/>
              <a:t>Specifi</a:t>
            </a:r>
            <a:r>
              <a:rPr lang="hr-HR" dirty="0" smtClean="0"/>
              <a:t>č</a:t>
            </a:r>
            <a:r>
              <a:rPr lang="en-US" dirty="0" err="1" smtClean="0"/>
              <a:t>nost</a:t>
            </a:r>
            <a:r>
              <a:rPr lang="en-US" dirty="0" smtClean="0"/>
              <a:t> </a:t>
            </a:r>
            <a:r>
              <a:rPr lang="en-US" dirty="0" err="1"/>
              <a:t>bizantske</a:t>
            </a:r>
            <a:r>
              <a:rPr lang="en-US" dirty="0"/>
              <a:t> </a:t>
            </a:r>
            <a:r>
              <a:rPr lang="en-US" dirty="0" err="1"/>
              <a:t>reurbanizacije</a:t>
            </a:r>
            <a:r>
              <a:rPr lang="en-US" dirty="0"/>
              <a:t> </a:t>
            </a:r>
            <a:r>
              <a:rPr lang="en-US" dirty="0" err="1" smtClean="0"/>
              <a:t>isto</a:t>
            </a:r>
            <a:r>
              <a:rPr lang="hr-HR" dirty="0" smtClean="0"/>
              <a:t>č</a:t>
            </a:r>
            <a:r>
              <a:rPr lang="en-US" dirty="0" smtClean="0"/>
              <a:t>ne </a:t>
            </a:r>
            <a:r>
              <a:rPr lang="en-US" dirty="0" err="1"/>
              <a:t>obale</a:t>
            </a:r>
            <a:r>
              <a:rPr lang="en-US" dirty="0"/>
              <a:t> </a:t>
            </a:r>
            <a:r>
              <a:rPr lang="en-US" dirty="0" err="1"/>
              <a:t>Jadrana</a:t>
            </a:r>
            <a:endParaRPr lang="en-US" dirty="0"/>
          </a:p>
          <a:p>
            <a:pPr marL="36576" indent="0">
              <a:buNone/>
            </a:pPr>
            <a:r>
              <a:rPr lang="en-US" dirty="0" err="1"/>
              <a:t>tijekom</a:t>
            </a:r>
            <a:r>
              <a:rPr lang="en-US" dirty="0"/>
              <a:t> 6. </a:t>
            </a:r>
            <a:r>
              <a:rPr lang="en-US" dirty="0" err="1"/>
              <a:t>i</a:t>
            </a:r>
            <a:r>
              <a:rPr lang="en-US" dirty="0"/>
              <a:t> 7. </a:t>
            </a:r>
            <a:r>
              <a:rPr lang="en-US" dirty="0" err="1"/>
              <a:t>st.</a:t>
            </a:r>
            <a:r>
              <a:rPr lang="en-US" dirty="0"/>
              <a:t> jest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stvaranje</a:t>
            </a:r>
            <a:r>
              <a:rPr lang="en-US" dirty="0"/>
              <a:t> </a:t>
            </a:r>
            <a:r>
              <a:rPr lang="en-US" dirty="0" err="1"/>
              <a:t>novih</a:t>
            </a:r>
            <a:r>
              <a:rPr lang="en-US" dirty="0"/>
              <a:t> </a:t>
            </a:r>
            <a:r>
              <a:rPr lang="en-US" dirty="0" err="1" smtClean="0"/>
              <a:t>sredi</a:t>
            </a:r>
            <a:r>
              <a:rPr lang="hr-HR" dirty="0" smtClean="0"/>
              <a:t>š</a:t>
            </a:r>
            <a:r>
              <a:rPr lang="en-US" dirty="0" smtClean="0"/>
              <a:t>ta </a:t>
            </a:r>
            <a:r>
              <a:rPr lang="en-US" dirty="0" err="1"/>
              <a:t>naseobinske</a:t>
            </a:r>
            <a:r>
              <a:rPr lang="en-US" dirty="0"/>
              <a:t> </a:t>
            </a:r>
            <a:r>
              <a:rPr lang="en-US" dirty="0" err="1"/>
              <a:t>nukleacije</a:t>
            </a:r>
            <a:endParaRPr lang="en-US" dirty="0"/>
          </a:p>
          <a:p>
            <a:pPr marL="36576" indent="0">
              <a:buNone/>
            </a:pPr>
            <a:r>
              <a:rPr lang="en-US" dirty="0" err="1"/>
              <a:t>na</a:t>
            </a:r>
            <a:r>
              <a:rPr lang="en-US" dirty="0"/>
              <a:t> do </a:t>
            </a:r>
            <a:r>
              <a:rPr lang="en-US" dirty="0" err="1"/>
              <a:t>tada</a:t>
            </a:r>
            <a:r>
              <a:rPr lang="en-US" dirty="0"/>
              <a:t> </a:t>
            </a:r>
            <a:r>
              <a:rPr lang="en-US" dirty="0" err="1" smtClean="0"/>
              <a:t>nenapu</a:t>
            </a:r>
            <a:r>
              <a:rPr lang="hr-HR" dirty="0" smtClean="0"/>
              <a:t>č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/>
              <a:t>lokalitetima</a:t>
            </a:r>
            <a:r>
              <a:rPr lang="en-US" dirty="0"/>
              <a:t>, </a:t>
            </a:r>
            <a:r>
              <a:rPr lang="en-US" dirty="0" err="1"/>
              <a:t>gdje</a:t>
            </a:r>
            <a:r>
              <a:rPr lang="en-US" dirty="0"/>
              <a:t> se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osamljene</a:t>
            </a:r>
            <a:r>
              <a:rPr lang="en-US" dirty="0"/>
              <a:t> </a:t>
            </a:r>
            <a:r>
              <a:rPr lang="en-US" dirty="0" err="1"/>
              <a:t>bizantske</a:t>
            </a:r>
            <a:endParaRPr lang="en-US" dirty="0"/>
          </a:p>
          <a:p>
            <a:pPr marL="36576" indent="0">
              <a:buNone/>
            </a:pPr>
            <a:r>
              <a:rPr lang="en-US" dirty="0" err="1"/>
              <a:t>utvrde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prve</a:t>
            </a:r>
            <a:r>
              <a:rPr lang="en-US" dirty="0"/>
              <a:t> </a:t>
            </a:r>
            <a:r>
              <a:rPr lang="en-US" dirty="0" err="1"/>
              <a:t>samostanske</a:t>
            </a:r>
            <a:r>
              <a:rPr lang="en-US" dirty="0"/>
              <a:t> </a:t>
            </a:r>
            <a:r>
              <a:rPr lang="en-US" dirty="0" err="1"/>
              <a:t>komplekse</a:t>
            </a:r>
            <a:r>
              <a:rPr lang="en-US" dirty="0"/>
              <a:t> </a:t>
            </a:r>
            <a:r>
              <a:rPr lang="en-US" dirty="0" err="1"/>
              <a:t>razvijaju</a:t>
            </a:r>
            <a:r>
              <a:rPr lang="en-US" dirty="0"/>
              <a:t> </a:t>
            </a:r>
            <a:r>
              <a:rPr lang="en-US" dirty="0" err="1" smtClean="0"/>
              <a:t>za</a:t>
            </a:r>
            <a:r>
              <a:rPr lang="hr-HR" dirty="0" err="1" smtClean="0"/>
              <a:t>štić</a:t>
            </a:r>
            <a:r>
              <a:rPr lang="en-US" dirty="0" err="1" smtClean="0"/>
              <a:t>ena</a:t>
            </a:r>
            <a:r>
              <a:rPr lang="en-US" dirty="0" smtClean="0"/>
              <a:t> </a:t>
            </a:r>
            <a:r>
              <a:rPr lang="en-US" dirty="0" err="1"/>
              <a:t>semiurbana</a:t>
            </a:r>
            <a:endParaRPr lang="en-US" dirty="0"/>
          </a:p>
          <a:p>
            <a:pPr marL="36576" indent="0">
              <a:buNone/>
            </a:pPr>
            <a:r>
              <a:rPr lang="en-US" dirty="0" err="1"/>
              <a:t>naselja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82275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Nazočnost Bizanta na Jadranu smješta se u period od vladavine Justinijana (527. – 565.), po uništenju </a:t>
            </a:r>
            <a:r>
              <a:rPr lang="hr-HR" dirty="0" err="1" smtClean="0"/>
              <a:t>Ostrogotske</a:t>
            </a:r>
            <a:r>
              <a:rPr lang="hr-HR" dirty="0" smtClean="0"/>
              <a:t> države, Bizantska je vlast uspostavljena u Italiji i </a:t>
            </a:r>
            <a:r>
              <a:rPr lang="hr-HR" dirty="0" err="1" smtClean="0"/>
              <a:t>istočnojadranskoj</a:t>
            </a:r>
            <a:r>
              <a:rPr lang="hr-HR" dirty="0" smtClean="0"/>
              <a:t> obali i traje do 12.st., nakon što u potpunosti nestaje </a:t>
            </a:r>
            <a:r>
              <a:rPr lang="hr-HR" dirty="0"/>
              <a:t>sva Bizantska i politička </a:t>
            </a:r>
            <a:r>
              <a:rPr lang="hr-HR" dirty="0" smtClean="0"/>
              <a:t>ili vojna prisutnost</a:t>
            </a:r>
          </a:p>
        </p:txBody>
      </p:sp>
    </p:spTree>
    <p:extLst>
      <p:ext uri="{BB962C8B-B14F-4D97-AF65-F5344CB8AC3E}">
        <p14:creationId xmlns:p14="http://schemas.microsoft.com/office/powerpoint/2010/main" val="26011561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n-US" dirty="0"/>
              <a:t>U </a:t>
            </a:r>
            <a:r>
              <a:rPr lang="en-US" dirty="0" err="1"/>
              <a:t>drugoj</a:t>
            </a:r>
            <a:r>
              <a:rPr lang="en-US" dirty="0"/>
              <a:t> </a:t>
            </a:r>
            <a:r>
              <a:rPr lang="en-US" dirty="0" err="1"/>
              <a:t>polovici</a:t>
            </a:r>
            <a:r>
              <a:rPr lang="en-US" dirty="0"/>
              <a:t> 5. </a:t>
            </a:r>
            <a:r>
              <a:rPr lang="en-US" dirty="0" err="1"/>
              <a:t>st.</a:t>
            </a:r>
            <a:r>
              <a:rPr lang="en-US" dirty="0"/>
              <a:t>, u </a:t>
            </a:r>
            <a:r>
              <a:rPr lang="en-US" dirty="0" err="1"/>
              <a:t>posljednjem</a:t>
            </a:r>
            <a:r>
              <a:rPr lang="en-US" dirty="0"/>
              <a:t> </a:t>
            </a:r>
            <a:r>
              <a:rPr lang="en-US" dirty="0" err="1"/>
              <a:t>predbizantskom</a:t>
            </a:r>
            <a:r>
              <a:rPr lang="en-US" dirty="0"/>
              <a:t> </a:t>
            </a:r>
            <a:r>
              <a:rPr lang="en-US" dirty="0" err="1"/>
              <a:t>sloju</a:t>
            </a:r>
            <a:endParaRPr lang="en-US" dirty="0"/>
          </a:p>
          <a:p>
            <a:pPr marL="36576" indent="0">
              <a:buNone/>
            </a:pPr>
            <a:r>
              <a:rPr lang="en-US" dirty="0" err="1"/>
              <a:t>izgradnje</a:t>
            </a:r>
            <a:r>
              <a:rPr lang="en-US" dirty="0"/>
              <a:t> </a:t>
            </a:r>
            <a:r>
              <a:rPr lang="en-US" dirty="0" err="1" smtClean="0"/>
              <a:t>utvr</a:t>
            </a:r>
            <a:r>
              <a:rPr lang="hr-HR" dirty="0" smtClean="0"/>
              <a:t>đ</a:t>
            </a:r>
            <a:r>
              <a:rPr lang="en-US" dirty="0" err="1" smtClean="0"/>
              <a:t>enih</a:t>
            </a:r>
            <a:r>
              <a:rPr lang="en-US" dirty="0" smtClean="0"/>
              <a:t> </a:t>
            </a:r>
            <a:r>
              <a:rPr lang="en-US" dirty="0" err="1"/>
              <a:t>naselja</a:t>
            </a:r>
            <a:r>
              <a:rPr lang="en-US" dirty="0"/>
              <a:t>, </a:t>
            </a:r>
            <a:r>
              <a:rPr lang="en-US" dirty="0" err="1"/>
              <a:t>procesom</a:t>
            </a:r>
            <a:r>
              <a:rPr lang="en-US" dirty="0"/>
              <a:t> </a:t>
            </a:r>
            <a:r>
              <a:rPr lang="en-US" dirty="0" err="1"/>
              <a:t>novog</a:t>
            </a:r>
            <a:r>
              <a:rPr lang="en-US" dirty="0"/>
              <a:t> </a:t>
            </a:r>
            <a:r>
              <a:rPr lang="en-US" dirty="0" err="1"/>
              <a:t>fortificiranja</a:t>
            </a:r>
            <a:r>
              <a:rPr lang="en-US" dirty="0"/>
              <a:t> </a:t>
            </a:r>
            <a:r>
              <a:rPr lang="en-US" dirty="0" err="1"/>
              <a:t>uglavnom</a:t>
            </a:r>
            <a:endParaRPr lang="en-US" dirty="0"/>
          </a:p>
          <a:p>
            <a:pPr marL="36576" indent="0">
              <a:buNone/>
            </a:pPr>
            <a:r>
              <a:rPr lang="en-US" dirty="0"/>
              <a:t>je bio </a:t>
            </a:r>
            <a:r>
              <a:rPr lang="en-US" dirty="0" err="1" smtClean="0"/>
              <a:t>zahva</a:t>
            </a:r>
            <a:r>
              <a:rPr lang="hr-HR" dirty="0" smtClean="0"/>
              <a:t>ć</a:t>
            </a:r>
            <a:r>
              <a:rPr lang="en-US" dirty="0" smtClean="0"/>
              <a:t>en </a:t>
            </a:r>
            <a:r>
              <a:rPr lang="en-US" dirty="0" err="1"/>
              <a:t>prostor</a:t>
            </a:r>
            <a:r>
              <a:rPr lang="en-US" dirty="0"/>
              <a:t> </a:t>
            </a:r>
            <a:r>
              <a:rPr lang="en-US" dirty="0" err="1"/>
              <a:t>Istre</a:t>
            </a:r>
            <a:r>
              <a:rPr lang="en-US" dirty="0"/>
              <a:t> (Bale, </a:t>
            </a:r>
            <a:r>
              <a:rPr lang="en-US" dirty="0" err="1"/>
              <a:t>Dvigrad</a:t>
            </a:r>
            <a:r>
              <a:rPr lang="en-US" dirty="0" smtClean="0"/>
              <a:t>, </a:t>
            </a:r>
            <a:r>
              <a:rPr lang="en-US" dirty="0" err="1"/>
              <a:t>Nezakcij</a:t>
            </a:r>
            <a:r>
              <a:rPr lang="en-US" dirty="0"/>
              <a:t>...)</a:t>
            </a:r>
          </a:p>
          <a:p>
            <a:pPr marL="36576" indent="0">
              <a:buNone/>
            </a:pPr>
            <a:r>
              <a:rPr lang="en-US" dirty="0"/>
              <a:t>Na </a:t>
            </a:r>
            <a:r>
              <a:rPr lang="en-US" dirty="0" err="1" smtClean="0"/>
              <a:t>podru</a:t>
            </a:r>
            <a:r>
              <a:rPr lang="hr-HR" dirty="0" smtClean="0"/>
              <a:t>č</a:t>
            </a:r>
            <a:r>
              <a:rPr lang="en-US" dirty="0" err="1" smtClean="0"/>
              <a:t>ju</a:t>
            </a:r>
            <a:r>
              <a:rPr lang="en-US" dirty="0" smtClean="0"/>
              <a:t> </a:t>
            </a:r>
            <a:r>
              <a:rPr lang="en-US" dirty="0" err="1"/>
              <a:t>Dalmacije</a:t>
            </a:r>
            <a:r>
              <a:rPr lang="en-US" dirty="0"/>
              <a:t>, </a:t>
            </a:r>
            <a:r>
              <a:rPr lang="en-US" dirty="0" err="1" smtClean="0"/>
              <a:t>uklju</a:t>
            </a:r>
            <a:r>
              <a:rPr lang="hr-HR" dirty="0" smtClean="0"/>
              <a:t>č</a:t>
            </a:r>
            <a:r>
              <a:rPr lang="en-US" dirty="0" err="1" smtClean="0"/>
              <a:t>uju</a:t>
            </a:r>
            <a:r>
              <a:rPr lang="hr-HR" dirty="0"/>
              <a:t>ć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sjevernu</a:t>
            </a:r>
            <a:r>
              <a:rPr lang="en-US" dirty="0"/>
              <a:t> </a:t>
            </a:r>
            <a:r>
              <a:rPr lang="en-US" dirty="0" err="1"/>
              <a:t>podvelebitsku</a:t>
            </a:r>
            <a:r>
              <a:rPr lang="en-US" dirty="0"/>
              <a:t> </a:t>
            </a:r>
            <a:r>
              <a:rPr lang="en-US" dirty="0" err="1"/>
              <a:t>zonu</a:t>
            </a:r>
            <a:r>
              <a:rPr lang="en-US" dirty="0"/>
              <a:t>,</a:t>
            </a:r>
          </a:p>
          <a:p>
            <a:pPr marL="36576" indent="0">
              <a:buNone/>
            </a:pPr>
            <a:r>
              <a:rPr lang="en-US" dirty="0" err="1"/>
              <a:t>nastanak</a:t>
            </a:r>
            <a:r>
              <a:rPr lang="en-US" dirty="0"/>
              <a:t> </a:t>
            </a:r>
            <a:r>
              <a:rPr lang="en-US" dirty="0" smtClean="0"/>
              <a:t>prate</a:t>
            </a:r>
            <a:r>
              <a:rPr lang="hr-HR" dirty="0" smtClean="0"/>
              <a:t>ć</a:t>
            </a:r>
            <a:r>
              <a:rPr lang="en-US" dirty="0" err="1" smtClean="0"/>
              <a:t>ih</a:t>
            </a:r>
            <a:r>
              <a:rPr lang="en-US" dirty="0" smtClean="0"/>
              <a:t> </a:t>
            </a:r>
            <a:r>
              <a:rPr lang="en-US" dirty="0" err="1"/>
              <a:t>suburbijskih</a:t>
            </a:r>
            <a:r>
              <a:rPr lang="en-US" dirty="0"/>
              <a:t>, </a:t>
            </a:r>
            <a:r>
              <a:rPr lang="hr-HR" dirty="0" smtClean="0"/>
              <a:t>č</a:t>
            </a:r>
            <a:r>
              <a:rPr lang="en-US" dirty="0" err="1" smtClean="0"/>
              <a:t>esto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 smtClean="0"/>
              <a:t>utvr</a:t>
            </a:r>
            <a:r>
              <a:rPr lang="hr-HR" dirty="0" smtClean="0"/>
              <a:t>đ</a:t>
            </a:r>
            <a:r>
              <a:rPr lang="en-US" dirty="0" err="1" smtClean="0"/>
              <a:t>enih</a:t>
            </a:r>
            <a:r>
              <a:rPr lang="en-US" dirty="0" smtClean="0"/>
              <a:t> </a:t>
            </a:r>
            <a:r>
              <a:rPr lang="en-US" dirty="0" err="1" smtClean="0"/>
              <a:t>stani</a:t>
            </a:r>
            <a:r>
              <a:rPr lang="hr-HR" dirty="0" smtClean="0"/>
              <a:t>š</a:t>
            </a:r>
            <a:r>
              <a:rPr lang="en-US" dirty="0" smtClean="0"/>
              <a:t>ta</a:t>
            </a:r>
            <a:r>
              <a:rPr lang="en-US" dirty="0"/>
              <a:t>, </a:t>
            </a:r>
            <a:r>
              <a:rPr lang="en-US" dirty="0" err="1" smtClean="0"/>
              <a:t>ve</a:t>
            </a:r>
            <a:r>
              <a:rPr lang="hr-HR" dirty="0" smtClean="0"/>
              <a:t>ć</a:t>
            </a:r>
            <a:r>
              <a:rPr lang="en-US" dirty="0" smtClean="0"/>
              <a:t> </a:t>
            </a:r>
            <a:r>
              <a:rPr lang="en-US" dirty="0"/>
              <a:t>se </a:t>
            </a:r>
            <a:r>
              <a:rPr lang="en-US" dirty="0" err="1"/>
              <a:t>za</a:t>
            </a:r>
            <a:endParaRPr lang="en-US" dirty="0"/>
          </a:p>
          <a:p>
            <a:pPr marL="36576" indent="0">
              <a:buNone/>
            </a:pPr>
            <a:r>
              <a:rPr lang="en-US" dirty="0" err="1"/>
              <a:t>brojne</a:t>
            </a:r>
            <a:r>
              <a:rPr lang="en-US" dirty="0"/>
              <a:t> </a:t>
            </a:r>
            <a:r>
              <a:rPr lang="en-US" dirty="0" err="1"/>
              <a:t>bizantske</a:t>
            </a:r>
            <a:r>
              <a:rPr lang="en-US" dirty="0"/>
              <a:t> </a:t>
            </a:r>
            <a:r>
              <a:rPr lang="en-US" dirty="0" err="1"/>
              <a:t>fortifikacije</a:t>
            </a:r>
            <a:r>
              <a:rPr lang="en-US" dirty="0"/>
              <a:t>, </a:t>
            </a:r>
            <a:r>
              <a:rPr lang="hr-HR" dirty="0" smtClean="0"/>
              <a:t>š</a:t>
            </a:r>
            <a:r>
              <a:rPr lang="en-US" dirty="0" smtClean="0"/>
              <a:t>to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 smtClean="0"/>
              <a:t>uzdu</a:t>
            </a:r>
            <a:r>
              <a:rPr lang="hr-HR" dirty="0" smtClean="0"/>
              <a:t>ž</a:t>
            </a:r>
            <a:r>
              <a:rPr lang="en-US" dirty="0" smtClean="0"/>
              <a:t> </a:t>
            </a:r>
            <a:r>
              <a:rPr lang="en-US" dirty="0" err="1"/>
              <a:t>Jadranske</a:t>
            </a:r>
            <a:r>
              <a:rPr lang="en-US" dirty="0"/>
              <a:t> </a:t>
            </a:r>
            <a:r>
              <a:rPr lang="en-US" dirty="0" err="1"/>
              <a:t>obale</a:t>
            </a:r>
            <a:r>
              <a:rPr lang="en-US" dirty="0"/>
              <a:t> </a:t>
            </a:r>
            <a:r>
              <a:rPr lang="en-US" dirty="0" err="1"/>
              <a:t>nastale</a:t>
            </a:r>
            <a:r>
              <a:rPr lang="en-US" dirty="0"/>
              <a:t> u</a:t>
            </a:r>
          </a:p>
          <a:p>
            <a:pPr marL="36576" indent="0">
              <a:buNone/>
            </a:pPr>
            <a:r>
              <a:rPr lang="en-US" dirty="0" err="1"/>
              <a:t>zamahu</a:t>
            </a:r>
            <a:r>
              <a:rPr lang="en-US" dirty="0"/>
              <a:t> </a:t>
            </a:r>
            <a:r>
              <a:rPr lang="en-US" dirty="0" err="1"/>
              <a:t>Justinijanove</a:t>
            </a:r>
            <a:r>
              <a:rPr lang="en-US" dirty="0"/>
              <a:t> </a:t>
            </a:r>
            <a:r>
              <a:rPr lang="en-US" dirty="0" err="1"/>
              <a:t>rekonkviste</a:t>
            </a:r>
            <a:r>
              <a:rPr lang="en-US" dirty="0"/>
              <a:t>, </a:t>
            </a:r>
            <a:r>
              <a:rPr lang="en-US" dirty="0" err="1"/>
              <a:t>tijekom</a:t>
            </a:r>
            <a:r>
              <a:rPr lang="en-US" dirty="0"/>
              <a:t> </a:t>
            </a:r>
            <a:r>
              <a:rPr lang="en-US" dirty="0" err="1"/>
              <a:t>druge</a:t>
            </a:r>
            <a:r>
              <a:rPr lang="en-US" dirty="0"/>
              <a:t> </a:t>
            </a:r>
            <a:r>
              <a:rPr lang="en-US" dirty="0" err="1"/>
              <a:t>polovice</a:t>
            </a:r>
            <a:r>
              <a:rPr lang="en-US" dirty="0"/>
              <a:t> 6. </a:t>
            </a:r>
            <a:r>
              <a:rPr lang="en-US" dirty="0" err="1"/>
              <a:t>st.</a:t>
            </a:r>
            <a:r>
              <a:rPr lang="en-US" dirty="0"/>
              <a:t> </a:t>
            </a:r>
            <a:r>
              <a:rPr lang="en-US" dirty="0" err="1"/>
              <a:t>Dva</a:t>
            </a:r>
            <a:r>
              <a:rPr lang="en-US" dirty="0"/>
              <a:t> </a:t>
            </a:r>
            <a:r>
              <a:rPr lang="en-US" dirty="0" err="1"/>
              <a:t>su</a:t>
            </a:r>
            <a:endParaRPr lang="en-US" dirty="0"/>
          </a:p>
          <a:p>
            <a:pPr marL="36576" indent="0">
              <a:buNone/>
            </a:pPr>
            <a:r>
              <a:rPr lang="en-US" dirty="0" err="1"/>
              <a:t>bitna</a:t>
            </a:r>
            <a:r>
              <a:rPr lang="en-US" dirty="0"/>
              <a:t> </a:t>
            </a:r>
            <a:r>
              <a:rPr lang="en-US" dirty="0" err="1"/>
              <a:t>razloga</a:t>
            </a:r>
            <a:r>
              <a:rPr lang="en-US" dirty="0"/>
              <a:t> </a:t>
            </a:r>
            <a:r>
              <a:rPr lang="en-US" dirty="0" err="1"/>
              <a:t>odredila</a:t>
            </a:r>
            <a:r>
              <a:rPr lang="en-US" dirty="0"/>
              <a:t> </a:t>
            </a:r>
            <a:r>
              <a:rPr lang="en-US" dirty="0" err="1"/>
              <a:t>izgradnju</a:t>
            </a:r>
            <a:r>
              <a:rPr lang="en-US" dirty="0"/>
              <a:t> </a:t>
            </a:r>
            <a:r>
              <a:rPr lang="en-US" dirty="0" err="1"/>
              <a:t>tih</a:t>
            </a:r>
            <a:r>
              <a:rPr lang="en-US" dirty="0"/>
              <a:t> </a:t>
            </a:r>
            <a:r>
              <a:rPr lang="en-US" dirty="0" err="1"/>
              <a:t>utvrda</a:t>
            </a:r>
            <a:r>
              <a:rPr lang="en-US" dirty="0"/>
              <a:t>, a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neke</a:t>
            </a:r>
            <a:r>
              <a:rPr lang="en-US" dirty="0"/>
              <a:t> od </a:t>
            </a:r>
            <a:r>
              <a:rPr lang="en-US" dirty="0" err="1"/>
              <a:t>njih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nastanak</a:t>
            </a:r>
            <a:endParaRPr lang="en-US" dirty="0"/>
          </a:p>
          <a:p>
            <a:pPr marL="36576" indent="0">
              <a:buNone/>
            </a:pPr>
            <a:r>
              <a:rPr lang="en-US" dirty="0" err="1" smtClean="0"/>
              <a:t>ve</a:t>
            </a:r>
            <a:r>
              <a:rPr lang="hr-HR" dirty="0" smtClean="0"/>
              <a:t>ć</a:t>
            </a:r>
            <a:r>
              <a:rPr lang="en-US" dirty="0" err="1" smtClean="0"/>
              <a:t>ih</a:t>
            </a:r>
            <a:r>
              <a:rPr lang="en-US" dirty="0" smtClean="0"/>
              <a:t> </a:t>
            </a:r>
            <a:r>
              <a:rPr lang="en-US" dirty="0" err="1"/>
              <a:t>civilnih</a:t>
            </a:r>
            <a:r>
              <a:rPr lang="en-US" dirty="0"/>
              <a:t> </a:t>
            </a:r>
            <a:r>
              <a:rPr lang="en-US" dirty="0" err="1"/>
              <a:t>naselja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- </a:t>
            </a:r>
            <a:r>
              <a:rPr lang="en-US" dirty="0" err="1"/>
              <a:t>Zbog</a:t>
            </a:r>
            <a:r>
              <a:rPr lang="en-US" dirty="0"/>
              <a:t> </a:t>
            </a:r>
            <a:r>
              <a:rPr lang="en-US" dirty="0" err="1" smtClean="0"/>
              <a:t>ve</a:t>
            </a:r>
            <a:r>
              <a:rPr lang="hr-HR" dirty="0" smtClean="0"/>
              <a:t>ć</a:t>
            </a:r>
            <a:r>
              <a:rPr lang="en-US" dirty="0" smtClean="0"/>
              <a:t> </a:t>
            </a:r>
            <a:r>
              <a:rPr lang="en-US" dirty="0" err="1"/>
              <a:t>spomenutoga</a:t>
            </a:r>
            <a:r>
              <a:rPr lang="en-US" dirty="0"/>
              <a:t> </a:t>
            </a:r>
            <a:r>
              <a:rPr lang="en-US" dirty="0" err="1"/>
              <a:t>gubitka</a:t>
            </a:r>
            <a:r>
              <a:rPr lang="en-US" dirty="0"/>
              <a:t> </a:t>
            </a:r>
            <a:r>
              <a:rPr lang="en-US" dirty="0" err="1"/>
              <a:t>kopnenih</a:t>
            </a:r>
            <a:r>
              <a:rPr lang="en-US" dirty="0"/>
              <a:t> </a:t>
            </a:r>
            <a:r>
              <a:rPr lang="en-US" dirty="0" err="1"/>
              <a:t>komunikacija</a:t>
            </a:r>
            <a:r>
              <a:rPr lang="en-US" dirty="0"/>
              <a:t> </a:t>
            </a:r>
            <a:r>
              <a:rPr lang="en-US" dirty="0" err="1"/>
              <a:t>jedini</a:t>
            </a:r>
            <a:endParaRPr lang="en-US" dirty="0"/>
          </a:p>
          <a:p>
            <a:pPr marL="36576" indent="0">
              <a:buNone/>
            </a:pPr>
            <a:r>
              <a:rPr lang="en-US" dirty="0" err="1"/>
              <a:t>preostali</a:t>
            </a:r>
            <a:r>
              <a:rPr lang="en-US" dirty="0"/>
              <a:t> </a:t>
            </a:r>
            <a:r>
              <a:rPr lang="en-US" dirty="0" err="1"/>
              <a:t>prometni</a:t>
            </a:r>
            <a:r>
              <a:rPr lang="en-US" dirty="0"/>
              <a:t> put </a:t>
            </a:r>
            <a:r>
              <a:rPr lang="en-US" dirty="0" err="1" smtClean="0"/>
              <a:t>uzdu</a:t>
            </a:r>
            <a:r>
              <a:rPr lang="hr-HR" dirty="0" smtClean="0"/>
              <a:t>ž</a:t>
            </a:r>
            <a:r>
              <a:rPr lang="en-US" dirty="0" smtClean="0"/>
              <a:t> </a:t>
            </a:r>
            <a:r>
              <a:rPr lang="en-US" dirty="0" err="1"/>
              <a:t>obale</a:t>
            </a:r>
            <a:r>
              <a:rPr lang="en-US" dirty="0"/>
              <a:t> bio je </a:t>
            </a:r>
            <a:r>
              <a:rPr lang="en-US" dirty="0" err="1"/>
              <a:t>morski</a:t>
            </a:r>
            <a:r>
              <a:rPr lang="en-US" dirty="0"/>
              <a:t>. </a:t>
            </a:r>
            <a:r>
              <a:rPr lang="en-US" dirty="0" err="1"/>
              <a:t>Plovidba</a:t>
            </a:r>
            <a:r>
              <a:rPr lang="en-US" dirty="0"/>
              <a:t> se </a:t>
            </a:r>
            <a:r>
              <a:rPr lang="en-US" dirty="0" err="1"/>
              <a:t>odvijala</a:t>
            </a:r>
            <a:endParaRPr lang="en-US" dirty="0"/>
          </a:p>
          <a:p>
            <a:pPr marL="36576" indent="0">
              <a:buNone/>
            </a:pPr>
            <a:r>
              <a:rPr lang="en-US" dirty="0" err="1"/>
              <a:t>po</a:t>
            </a:r>
            <a:r>
              <a:rPr lang="en-US" dirty="0"/>
              <a:t> </a:t>
            </a:r>
            <a:r>
              <a:rPr lang="en-US" dirty="0" err="1"/>
              <a:t>tzv</a:t>
            </a:r>
            <a:r>
              <a:rPr lang="en-US" dirty="0"/>
              <a:t>. </a:t>
            </a:r>
            <a:r>
              <a:rPr lang="en-US" dirty="0" err="1"/>
              <a:t>vanjskoj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, </a:t>
            </a:r>
            <a:r>
              <a:rPr lang="en-US" dirty="0" err="1" smtClean="0"/>
              <a:t>rje</a:t>
            </a:r>
            <a:r>
              <a:rPr lang="hr-HR" dirty="0" smtClean="0"/>
              <a:t>đ</a:t>
            </a:r>
            <a:r>
              <a:rPr lang="en-US" dirty="0" smtClean="0"/>
              <a:t>e</a:t>
            </a:r>
            <a:r>
              <a:rPr lang="en-US" dirty="0"/>
              <a:t>, </a:t>
            </a:r>
            <a:r>
              <a:rPr lang="en-US" dirty="0" err="1"/>
              <a:t>po</a:t>
            </a:r>
            <a:r>
              <a:rPr lang="en-US" dirty="0"/>
              <a:t> </a:t>
            </a:r>
            <a:r>
              <a:rPr lang="en-US" dirty="0" err="1" smtClean="0"/>
              <a:t>unutra</a:t>
            </a:r>
            <a:r>
              <a:rPr lang="hr-HR" dirty="0" smtClean="0"/>
              <a:t>š</a:t>
            </a:r>
            <a:r>
              <a:rPr lang="en-US" dirty="0" err="1" smtClean="0"/>
              <a:t>njoj</a:t>
            </a:r>
            <a:r>
              <a:rPr lang="en-US" dirty="0" smtClean="0"/>
              <a:t> </a:t>
            </a:r>
            <a:r>
              <a:rPr lang="en-US" dirty="0" err="1" smtClean="0"/>
              <a:t>trasi</a:t>
            </a:r>
            <a:r>
              <a:rPr lang="hr-HR" dirty="0"/>
              <a:t>.</a:t>
            </a:r>
            <a:endParaRPr lang="en-US" dirty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4169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6056" y="332656"/>
            <a:ext cx="3960440" cy="6525343"/>
          </a:xfrm>
        </p:spPr>
        <p:txBody>
          <a:bodyPr>
            <a:normAutofit fontScale="47500" lnSpcReduction="20000"/>
          </a:bodyPr>
          <a:lstStyle/>
          <a:p>
            <a:pPr marL="36576" indent="0">
              <a:buNone/>
            </a:pPr>
            <a:r>
              <a:rPr lang="en-US" dirty="0" err="1"/>
              <a:t>Obje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prolazile</a:t>
            </a:r>
            <a:r>
              <a:rPr lang="en-US" dirty="0"/>
              <a:t> </a:t>
            </a:r>
            <a:r>
              <a:rPr lang="en-US" dirty="0" err="1"/>
              <a:t>tik</a:t>
            </a:r>
            <a:r>
              <a:rPr lang="en-US" dirty="0"/>
              <a:t> </a:t>
            </a:r>
            <a:r>
              <a:rPr lang="en-US" dirty="0" err="1" smtClean="0"/>
              <a:t>uz</a:t>
            </a:r>
            <a:r>
              <a:rPr lang="hr-HR" dirty="0" smtClean="0"/>
              <a:t> </a:t>
            </a:r>
            <a:r>
              <a:rPr lang="en-US" dirty="0" err="1" smtClean="0"/>
              <a:t>otoke</a:t>
            </a:r>
            <a:r>
              <a:rPr lang="en-US" dirty="0"/>
              <a:t>, </a:t>
            </a:r>
            <a:r>
              <a:rPr lang="en-US" dirty="0" err="1"/>
              <a:t>podalje</a:t>
            </a:r>
            <a:r>
              <a:rPr lang="en-US" dirty="0"/>
              <a:t> od </a:t>
            </a:r>
            <a:r>
              <a:rPr lang="en-US" dirty="0" err="1"/>
              <a:t>kopna</a:t>
            </a:r>
            <a:r>
              <a:rPr lang="en-US" dirty="0"/>
              <a:t>. </a:t>
            </a:r>
            <a:r>
              <a:rPr lang="en-US" dirty="0" err="1"/>
              <a:t>Stoga</a:t>
            </a:r>
            <a:r>
              <a:rPr lang="en-US" dirty="0"/>
              <a:t> je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liniji</a:t>
            </a:r>
            <a:r>
              <a:rPr lang="en-US" dirty="0"/>
              <a:t> </a:t>
            </a:r>
            <a:r>
              <a:rPr lang="en-US" dirty="0" err="1"/>
              <a:t>kretanja</a:t>
            </a:r>
            <a:r>
              <a:rPr lang="en-US" dirty="0"/>
              <a:t> </a:t>
            </a:r>
            <a:r>
              <a:rPr lang="en-US" dirty="0" err="1"/>
              <a:t>bizantskih</a:t>
            </a:r>
            <a:r>
              <a:rPr lang="en-US" dirty="0"/>
              <a:t> </a:t>
            </a:r>
            <a:r>
              <a:rPr lang="en-US" dirty="0" smtClean="0"/>
              <a:t>l</a:t>
            </a:r>
            <a:r>
              <a:rPr lang="hr-HR" dirty="0" err="1" smtClean="0"/>
              <a:t>ađ</a:t>
            </a:r>
            <a:r>
              <a:rPr lang="en-US" dirty="0" smtClean="0"/>
              <a:t>a</a:t>
            </a:r>
            <a:r>
              <a:rPr lang="en-US" dirty="0"/>
              <a:t>,</a:t>
            </a:r>
          </a:p>
          <a:p>
            <a:pPr marL="36576" indent="0">
              <a:buNone/>
            </a:pPr>
            <a:r>
              <a:rPr lang="en-US" dirty="0" err="1" smtClean="0"/>
              <a:t>ina</a:t>
            </a:r>
            <a:r>
              <a:rPr lang="hr-HR" dirty="0" smtClean="0"/>
              <a:t>č</a:t>
            </a:r>
            <a:r>
              <a:rPr lang="en-US" dirty="0" smtClean="0"/>
              <a:t>e </a:t>
            </a:r>
            <a:r>
              <a:rPr lang="en-US" dirty="0" err="1" smtClean="0"/>
              <a:t>obilje</a:t>
            </a:r>
            <a:r>
              <a:rPr lang="hr-HR" dirty="0" smtClean="0"/>
              <a:t>ž</a:t>
            </a:r>
            <a:r>
              <a:rPr lang="en-US" dirty="0" err="1" smtClean="0"/>
              <a:t>enoj</a:t>
            </a:r>
            <a:r>
              <a:rPr lang="en-US" dirty="0" smtClean="0"/>
              <a:t> </a:t>
            </a:r>
            <a:r>
              <a:rPr lang="en-US" dirty="0" err="1"/>
              <a:t>brojnim</a:t>
            </a:r>
            <a:r>
              <a:rPr lang="en-US" dirty="0"/>
              <a:t> </a:t>
            </a:r>
            <a:r>
              <a:rPr lang="en-US" dirty="0" err="1" smtClean="0"/>
              <a:t>nalazi</a:t>
            </a:r>
            <a:r>
              <a:rPr lang="hr-HR" dirty="0" smtClean="0"/>
              <a:t>š</a:t>
            </a:r>
            <a:r>
              <a:rPr lang="en-US" dirty="0" err="1" smtClean="0"/>
              <a:t>tima</a:t>
            </a:r>
            <a:r>
              <a:rPr lang="en-US" dirty="0"/>
              <a:t>,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istaknutim</a:t>
            </a:r>
            <a:r>
              <a:rPr lang="en-US" dirty="0"/>
              <a:t> </a:t>
            </a:r>
            <a:r>
              <a:rPr lang="en-US" dirty="0" err="1" smtClean="0"/>
              <a:t>oto</a:t>
            </a:r>
            <a:r>
              <a:rPr lang="hr-HR" dirty="0" smtClean="0"/>
              <a:t>č</a:t>
            </a:r>
            <a:r>
              <a:rPr lang="en-US" dirty="0" err="1" smtClean="0"/>
              <a:t>nim</a:t>
            </a:r>
            <a:r>
              <a:rPr lang="en-US" dirty="0" smtClean="0"/>
              <a:t> to</a:t>
            </a:r>
            <a:r>
              <a:rPr lang="hr-HR" dirty="0" smtClean="0"/>
              <a:t>č</a:t>
            </a:r>
            <a:r>
              <a:rPr lang="en-US" dirty="0" err="1" smtClean="0"/>
              <a:t>kama</a:t>
            </a:r>
            <a:endParaRPr lang="en-US" dirty="0"/>
          </a:p>
          <a:p>
            <a:pPr marL="36576" indent="0">
              <a:buNone/>
            </a:pPr>
            <a:r>
              <a:rPr lang="en-US" dirty="0" err="1"/>
              <a:t>bilo</a:t>
            </a:r>
            <a:r>
              <a:rPr lang="en-US" dirty="0"/>
              <a:t> </a:t>
            </a:r>
            <a:r>
              <a:rPr lang="en-US" dirty="0" smtClean="0"/>
              <a:t>nu</a:t>
            </a:r>
            <a:r>
              <a:rPr lang="hr-HR" dirty="0" smtClean="0"/>
              <a:t>ž</a:t>
            </a:r>
            <a:r>
              <a:rPr lang="en-US" dirty="0" smtClean="0"/>
              <a:t>no </a:t>
            </a:r>
            <a:r>
              <a:rPr lang="en-US" dirty="0" err="1"/>
              <a:t>izgraditi</a:t>
            </a:r>
            <a:r>
              <a:rPr lang="en-US" dirty="0"/>
              <a:t> </a:t>
            </a:r>
            <a:r>
              <a:rPr lang="en-US" dirty="0" err="1"/>
              <a:t>gusti</a:t>
            </a:r>
            <a:r>
              <a:rPr lang="en-US" dirty="0"/>
              <a:t> </a:t>
            </a:r>
            <a:r>
              <a:rPr lang="en-US" dirty="0" err="1"/>
              <a:t>sustav</a:t>
            </a:r>
            <a:r>
              <a:rPr lang="en-US" dirty="0"/>
              <a:t> </a:t>
            </a:r>
            <a:r>
              <a:rPr lang="en-US" dirty="0" err="1" smtClean="0"/>
              <a:t>promatra</a:t>
            </a:r>
            <a:r>
              <a:rPr lang="hr-HR" dirty="0" smtClean="0"/>
              <a:t>č</a:t>
            </a:r>
            <a:r>
              <a:rPr lang="en-US" dirty="0" err="1" smtClean="0"/>
              <a:t>nica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 smtClean="0"/>
              <a:t>utvr</a:t>
            </a:r>
            <a:r>
              <a:rPr lang="hr-HR" dirty="0" smtClean="0"/>
              <a:t>đ</a:t>
            </a:r>
            <a:r>
              <a:rPr lang="en-US" dirty="0" err="1" smtClean="0"/>
              <a:t>enja</a:t>
            </a:r>
            <a:r>
              <a:rPr lang="en-US" dirty="0" smtClean="0"/>
              <a:t> </a:t>
            </a:r>
            <a:r>
              <a:rPr lang="en-US" dirty="0" err="1"/>
              <a:t>kojih</a:t>
            </a:r>
            <a:r>
              <a:rPr lang="en-US" dirty="0"/>
              <a:t> je od</a:t>
            </a:r>
          </a:p>
          <a:p>
            <a:pPr marL="36576" indent="0">
              <a:buNone/>
            </a:pPr>
            <a:r>
              <a:rPr lang="en-US" dirty="0" err="1"/>
              <a:t>rta</a:t>
            </a:r>
            <a:r>
              <a:rPr lang="en-US" dirty="0"/>
              <a:t> </a:t>
            </a:r>
            <a:r>
              <a:rPr lang="en-US" dirty="0" err="1"/>
              <a:t>Planka</a:t>
            </a:r>
            <a:r>
              <a:rPr lang="en-US" dirty="0"/>
              <a:t> u </a:t>
            </a:r>
            <a:r>
              <a:rPr lang="en-US" dirty="0" err="1"/>
              <a:t>srednjoj</a:t>
            </a:r>
            <a:r>
              <a:rPr lang="en-US" dirty="0"/>
              <a:t> </a:t>
            </a:r>
            <a:r>
              <a:rPr lang="en-US" dirty="0" err="1"/>
              <a:t>Dalmaciji</a:t>
            </a:r>
            <a:r>
              <a:rPr lang="en-US" dirty="0"/>
              <a:t> do </a:t>
            </a:r>
            <a:r>
              <a:rPr lang="en-US" dirty="0" err="1"/>
              <a:t>obale</a:t>
            </a:r>
            <a:r>
              <a:rPr lang="en-US" dirty="0"/>
              <a:t> </a:t>
            </a:r>
            <a:r>
              <a:rPr lang="en-US" dirty="0" err="1"/>
              <a:t>Istre</a:t>
            </a:r>
            <a:r>
              <a:rPr lang="en-US" dirty="0"/>
              <a:t> </a:t>
            </a:r>
            <a:r>
              <a:rPr lang="en-US" dirty="0" err="1"/>
              <a:t>bilo</a:t>
            </a:r>
            <a:r>
              <a:rPr lang="en-US" dirty="0"/>
              <a:t> </a:t>
            </a:r>
            <a:r>
              <a:rPr lang="hr-HR" dirty="0" smtClean="0"/>
              <a:t>č</a:t>
            </a:r>
            <a:r>
              <a:rPr lang="en-US" dirty="0" err="1" smtClean="0"/>
              <a:t>etrdesetak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 err="1" smtClean="0"/>
              <a:t>Mogu</a:t>
            </a:r>
            <a:r>
              <a:rPr lang="hr-HR" dirty="0" smtClean="0"/>
              <a:t>ć</a:t>
            </a:r>
            <a:r>
              <a:rPr lang="en-US" dirty="0" err="1" smtClean="0"/>
              <a:t>nosti</a:t>
            </a:r>
            <a:r>
              <a:rPr lang="en-US" dirty="0" smtClean="0"/>
              <a:t> </a:t>
            </a:r>
            <a:r>
              <a:rPr lang="en-US" dirty="0" err="1"/>
              <a:t>vizualne</a:t>
            </a:r>
            <a:r>
              <a:rPr lang="en-US" dirty="0"/>
              <a:t> </a:t>
            </a:r>
            <a:r>
              <a:rPr lang="en-US" dirty="0" err="1"/>
              <a:t>komunikacije</a:t>
            </a:r>
            <a:r>
              <a:rPr lang="en-US" dirty="0"/>
              <a:t> </a:t>
            </a:r>
            <a:r>
              <a:rPr lang="en-US" dirty="0" err="1"/>
              <a:t>odredile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njihovu</a:t>
            </a:r>
            <a:r>
              <a:rPr lang="en-US" dirty="0"/>
              <a:t> </a:t>
            </a:r>
            <a:r>
              <a:rPr lang="en-US" dirty="0" smtClean="0"/>
              <a:t>me</a:t>
            </a:r>
            <a:r>
              <a:rPr lang="hr-HR" dirty="0" smtClean="0"/>
              <a:t>đ</a:t>
            </a:r>
            <a:r>
              <a:rPr lang="en-US" dirty="0" err="1" smtClean="0"/>
              <a:t>usobnu</a:t>
            </a:r>
            <a:endParaRPr lang="en-US" dirty="0"/>
          </a:p>
          <a:p>
            <a:pPr marL="36576" indent="0">
              <a:buNone/>
            </a:pPr>
            <a:r>
              <a:rPr lang="en-US" dirty="0" err="1"/>
              <a:t>udaljenost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5-10 km (</a:t>
            </a:r>
            <a:r>
              <a:rPr lang="en-US" dirty="0" err="1"/>
              <a:t>tako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npr</a:t>
            </a:r>
            <a:r>
              <a:rPr lang="en-US" dirty="0"/>
              <a:t>. </a:t>
            </a:r>
            <a:r>
              <a:rPr lang="en-US" dirty="0" err="1" smtClean="0"/>
              <a:t>raspore</a:t>
            </a:r>
            <a:r>
              <a:rPr lang="hr-HR" dirty="0" smtClean="0"/>
              <a:t>đ</a:t>
            </a:r>
            <a:r>
              <a:rPr lang="en-US" dirty="0" err="1" smtClean="0"/>
              <a:t>ene</a:t>
            </a:r>
            <a:r>
              <a:rPr lang="en-US" dirty="0" smtClean="0"/>
              <a:t> </a:t>
            </a:r>
            <a:r>
              <a:rPr lang="en-US" dirty="0" err="1"/>
              <a:t>utvrde</a:t>
            </a:r>
            <a:r>
              <a:rPr lang="en-US" dirty="0"/>
              <a:t> </a:t>
            </a:r>
            <a:r>
              <a:rPr lang="en-US" dirty="0" err="1"/>
              <a:t>Gustijerna</a:t>
            </a:r>
            <a:r>
              <a:rPr lang="en-US" dirty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hr-HR" dirty="0" smtClean="0"/>
              <a:t> </a:t>
            </a:r>
            <a:r>
              <a:rPr lang="en-US" dirty="0" err="1" smtClean="0"/>
              <a:t>Vrgadi</a:t>
            </a:r>
            <a:r>
              <a:rPr lang="en-US" dirty="0"/>
              <a:t>, </a:t>
            </a:r>
            <a:r>
              <a:rPr lang="en-US" dirty="0" err="1"/>
              <a:t>Toreta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 smtClean="0"/>
              <a:t>Kornatu</a:t>
            </a:r>
            <a:r>
              <a:rPr lang="en-US" dirty="0" smtClean="0"/>
              <a:t>, </a:t>
            </a:r>
            <a:r>
              <a:rPr lang="en-US" dirty="0" err="1"/>
              <a:t>Sv</a:t>
            </a:r>
            <a:r>
              <a:rPr lang="en-US" dirty="0"/>
              <a:t>. </a:t>
            </a:r>
            <a:r>
              <a:rPr lang="en-US" dirty="0" err="1"/>
              <a:t>Mihovil</a:t>
            </a:r>
            <a:r>
              <a:rPr lang="en-US" dirty="0"/>
              <a:t> </a:t>
            </a:r>
            <a:r>
              <a:rPr lang="en-US" dirty="0" err="1"/>
              <a:t>na</a:t>
            </a:r>
            <a:endParaRPr lang="en-US" dirty="0"/>
          </a:p>
          <a:p>
            <a:pPr marL="36576" indent="0">
              <a:buNone/>
            </a:pPr>
            <a:r>
              <a:rPr lang="en-US" dirty="0" err="1" smtClean="0"/>
              <a:t>Ugljanu</a:t>
            </a:r>
            <a:r>
              <a:rPr lang="en-US" dirty="0" smtClean="0"/>
              <a:t>, </a:t>
            </a:r>
            <a:r>
              <a:rPr lang="en-US" dirty="0" err="1"/>
              <a:t>zatim</a:t>
            </a:r>
            <a:r>
              <a:rPr lang="en-US" dirty="0"/>
              <a:t> </a:t>
            </a:r>
            <a:r>
              <a:rPr lang="en-US" dirty="0" err="1"/>
              <a:t>Sv</a:t>
            </a:r>
            <a:r>
              <a:rPr lang="en-US" dirty="0"/>
              <a:t>. </a:t>
            </a:r>
            <a:r>
              <a:rPr lang="en-US" dirty="0" err="1"/>
              <a:t>Damjan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 smtClean="0"/>
              <a:t>Rabu</a:t>
            </a:r>
            <a:r>
              <a:rPr lang="en-US" dirty="0" smtClean="0"/>
              <a:t>, </a:t>
            </a:r>
            <a:r>
              <a:rPr lang="en-US" dirty="0" err="1"/>
              <a:t>Sv</a:t>
            </a:r>
            <a:r>
              <a:rPr lang="en-US" dirty="0"/>
              <a:t>. Marko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Glavina</a:t>
            </a:r>
            <a:endParaRPr lang="en-US" dirty="0"/>
          </a:p>
          <a:p>
            <a:pPr marL="36576" indent="0">
              <a:buNone/>
            </a:pP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 smtClean="0"/>
              <a:t>Krku</a:t>
            </a:r>
            <a:r>
              <a:rPr lang="en-US" dirty="0" smtClean="0"/>
              <a:t> </a:t>
            </a:r>
            <a:r>
              <a:rPr lang="en-US" dirty="0" err="1"/>
              <a:t>itd</a:t>
            </a:r>
            <a:r>
              <a:rPr lang="en-US" dirty="0"/>
              <a:t>.). Na </a:t>
            </a:r>
            <a:r>
              <a:rPr lang="en-US" dirty="0" err="1"/>
              <a:t>osobito</a:t>
            </a:r>
            <a:r>
              <a:rPr lang="en-US" dirty="0"/>
              <a:t> </a:t>
            </a:r>
            <a:r>
              <a:rPr lang="en-US" dirty="0" err="1" smtClean="0"/>
              <a:t>va</a:t>
            </a:r>
            <a:r>
              <a:rPr lang="hr-HR" dirty="0" smtClean="0"/>
              <a:t>ž</a:t>
            </a:r>
            <a:r>
              <a:rPr lang="en-US" dirty="0" err="1" smtClean="0"/>
              <a:t>nim</a:t>
            </a:r>
            <a:r>
              <a:rPr lang="en-US" dirty="0" smtClean="0"/>
              <a:t> </a:t>
            </a:r>
            <a:r>
              <a:rPr lang="en-US" dirty="0" err="1"/>
              <a:t>mjestima</a:t>
            </a:r>
            <a:r>
              <a:rPr lang="en-US" dirty="0"/>
              <a:t> grade se </a:t>
            </a:r>
            <a:r>
              <a:rPr lang="en-US" dirty="0" err="1" smtClean="0"/>
              <a:t>ve</a:t>
            </a:r>
            <a:r>
              <a:rPr lang="hr-HR" dirty="0" smtClean="0"/>
              <a:t>ć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/>
              <a:t>bizantski</a:t>
            </a:r>
            <a:endParaRPr lang="en-US" dirty="0"/>
          </a:p>
          <a:p>
            <a:pPr marL="36576" indent="0">
              <a:buNone/>
            </a:pPr>
            <a:r>
              <a:rPr lang="en-US" dirty="0" err="1"/>
              <a:t>kastroni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svojim</a:t>
            </a:r>
            <a:r>
              <a:rPr lang="en-US" dirty="0"/>
              <a:t> </a:t>
            </a:r>
            <a:r>
              <a:rPr lang="en-US" dirty="0" err="1"/>
              <a:t>znatnim</a:t>
            </a:r>
            <a:r>
              <a:rPr lang="en-US" dirty="0"/>
              <a:t> </a:t>
            </a:r>
            <a:r>
              <a:rPr lang="en-US" dirty="0" err="1"/>
              <a:t>dimenzijama</a:t>
            </a:r>
            <a:r>
              <a:rPr lang="en-US" dirty="0"/>
              <a:t> u </a:t>
            </a:r>
            <a:r>
              <a:rPr lang="en-US" dirty="0" err="1"/>
              <a:t>nekim</a:t>
            </a:r>
            <a:r>
              <a:rPr lang="en-US" dirty="0"/>
              <a:t> </a:t>
            </a:r>
            <a:r>
              <a:rPr lang="en-US" dirty="0" err="1" smtClean="0"/>
              <a:t>slu</a:t>
            </a:r>
            <a:r>
              <a:rPr lang="hr-HR" dirty="0" smtClean="0"/>
              <a:t>č</a:t>
            </a:r>
            <a:r>
              <a:rPr lang="en-US" dirty="0" err="1" smtClean="0"/>
              <a:t>ajevima</a:t>
            </a:r>
            <a:r>
              <a:rPr lang="en-US" dirty="0" smtClean="0"/>
              <a:t> </a:t>
            </a:r>
            <a:r>
              <a:rPr lang="en-US" dirty="0" err="1"/>
              <a:t>odgovaraju</a:t>
            </a:r>
            <a:endParaRPr lang="en-US" dirty="0"/>
          </a:p>
          <a:p>
            <a:pPr marL="36576" indent="0">
              <a:buNone/>
            </a:pPr>
            <a:r>
              <a:rPr lang="en-US" dirty="0" err="1" smtClean="0"/>
              <a:t>veli</a:t>
            </a:r>
            <a:r>
              <a:rPr lang="hr-HR" dirty="0" smtClean="0"/>
              <a:t>č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onda</a:t>
            </a:r>
            <a:r>
              <a:rPr lang="hr-HR" dirty="0"/>
              <a:t>š</a:t>
            </a:r>
            <a:r>
              <a:rPr lang="en-US" dirty="0" err="1" smtClean="0"/>
              <a:t>njih</a:t>
            </a:r>
            <a:r>
              <a:rPr lang="en-US" dirty="0" smtClean="0"/>
              <a:t> </a:t>
            </a:r>
            <a:r>
              <a:rPr lang="en-US" dirty="0" err="1"/>
              <a:t>gradova</a:t>
            </a:r>
            <a:r>
              <a:rPr lang="en-US" dirty="0"/>
              <a:t> </a:t>
            </a:r>
            <a:r>
              <a:rPr lang="en-US" dirty="0" err="1"/>
              <a:t>npr</a:t>
            </a:r>
            <a:r>
              <a:rPr lang="en-US" dirty="0"/>
              <a:t>. </a:t>
            </a:r>
            <a:r>
              <a:rPr lang="en-US" dirty="0" err="1"/>
              <a:t>kastron</a:t>
            </a:r>
            <a:r>
              <a:rPr lang="en-US" dirty="0"/>
              <a:t> </a:t>
            </a:r>
            <a:r>
              <a:rPr lang="en-US" dirty="0" err="1" smtClean="0"/>
              <a:t>Ka</a:t>
            </a:r>
            <a:r>
              <a:rPr lang="hr-HR" dirty="0" smtClean="0"/>
              <a:t>š</a:t>
            </a:r>
            <a:r>
              <a:rPr lang="en-US" dirty="0" err="1" smtClean="0"/>
              <a:t>telina-Kampor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hr-HR" dirty="0"/>
              <a:t> </a:t>
            </a:r>
            <a:r>
              <a:rPr lang="hr-HR" dirty="0" smtClean="0"/>
              <a:t>Rabu </a:t>
            </a:r>
            <a:r>
              <a:rPr lang="hr-HR" dirty="0"/>
              <a:t>zaprema 1,34 ha </a:t>
            </a:r>
            <a:r>
              <a:rPr lang="hr-HR" dirty="0" smtClean="0"/>
              <a:t>površine</a:t>
            </a:r>
            <a:r>
              <a:rPr lang="hr-HR" dirty="0"/>
              <a:t>, dimenzija 295x70 </a:t>
            </a:r>
            <a:r>
              <a:rPr lang="hr-HR" dirty="0" smtClean="0"/>
              <a:t>m; </a:t>
            </a:r>
            <a:r>
              <a:rPr lang="hr-HR" dirty="0"/>
              <a:t>utvrda </a:t>
            </a:r>
            <a:r>
              <a:rPr lang="hr-HR" dirty="0" err="1" smtClean="0"/>
              <a:t>Sv.Juraj</a:t>
            </a:r>
            <a:r>
              <a:rPr lang="hr-HR" dirty="0" smtClean="0"/>
              <a:t> </a:t>
            </a:r>
            <a:r>
              <a:rPr lang="hr-HR" dirty="0"/>
              <a:t>nad Pagom, 75x70 </a:t>
            </a:r>
            <a:r>
              <a:rPr lang="hr-HR" dirty="0" smtClean="0"/>
              <a:t>m; </a:t>
            </a:r>
            <a:r>
              <a:rPr lang="hr-HR" dirty="0" err="1"/>
              <a:t>Korinthija</a:t>
            </a:r>
            <a:r>
              <a:rPr lang="hr-HR" dirty="0"/>
              <a:t> na Krku, 90x50 m + veliko</a:t>
            </a:r>
          </a:p>
          <a:p>
            <a:pPr marL="36576" indent="0">
              <a:buNone/>
            </a:pPr>
            <a:r>
              <a:rPr lang="hr-HR" dirty="0" err="1" smtClean="0"/>
              <a:t>podgrađe</a:t>
            </a:r>
            <a:r>
              <a:rPr lang="hr-HR" dirty="0" smtClean="0"/>
              <a:t> </a:t>
            </a:r>
            <a:r>
              <a:rPr lang="hr-HR" dirty="0"/>
              <a:t>s oko 1 ha </a:t>
            </a:r>
            <a:r>
              <a:rPr lang="hr-HR" dirty="0" err="1"/>
              <a:t>naseobinske</a:t>
            </a:r>
            <a:r>
              <a:rPr lang="hr-HR" dirty="0"/>
              <a:t> </a:t>
            </a:r>
            <a:r>
              <a:rPr lang="hr-HR" dirty="0" smtClean="0"/>
              <a:t>zone; </a:t>
            </a:r>
            <a:r>
              <a:rPr lang="hr-HR" dirty="0"/>
              <a:t>brijunski kastrum, oko </a:t>
            </a:r>
            <a:r>
              <a:rPr lang="hr-HR" dirty="0" smtClean="0"/>
              <a:t>1,2ha</a:t>
            </a:r>
            <a:endParaRPr lang="hr-HR" dirty="0"/>
          </a:p>
          <a:p>
            <a:pPr marL="36576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4823272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6158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Ve</a:t>
            </a:r>
            <a:r>
              <a:rPr lang="hr-HR" dirty="0" smtClean="0"/>
              <a:t>ć</a:t>
            </a:r>
            <a:r>
              <a:rPr lang="en-US" dirty="0" err="1" smtClean="0"/>
              <a:t>ina</a:t>
            </a:r>
            <a:r>
              <a:rPr lang="en-US" dirty="0" smtClean="0"/>
              <a:t> </a:t>
            </a:r>
            <a:r>
              <a:rPr lang="en-US" dirty="0" err="1"/>
              <a:t>bizantskih</a:t>
            </a:r>
            <a:r>
              <a:rPr lang="en-US" dirty="0"/>
              <a:t> </a:t>
            </a:r>
            <a:r>
              <a:rPr lang="en-US" dirty="0" err="1"/>
              <a:t>utvrda</a:t>
            </a:r>
            <a:r>
              <a:rPr lang="en-US" dirty="0"/>
              <a:t> s </a:t>
            </a:r>
            <a:r>
              <a:rPr lang="en-US" dirty="0" err="1" smtClean="0"/>
              <a:t>pripadaju</a:t>
            </a:r>
            <a:r>
              <a:rPr lang="hr-HR" dirty="0" smtClean="0"/>
              <a:t>ć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/>
              <a:t>naseljima</a:t>
            </a:r>
            <a:r>
              <a:rPr lang="en-US" dirty="0"/>
              <a:t> u </a:t>
            </a:r>
            <a:r>
              <a:rPr lang="en-US" dirty="0" err="1" smtClean="0"/>
              <a:t>promijenjenim</a:t>
            </a:r>
            <a:r>
              <a:rPr lang="hr-HR" dirty="0" smtClean="0"/>
              <a:t> </a:t>
            </a:r>
            <a:r>
              <a:rPr lang="en-US" dirty="0" err="1" smtClean="0"/>
              <a:t>okolnostima</a:t>
            </a:r>
            <a:r>
              <a:rPr lang="en-US" dirty="0" smtClean="0"/>
              <a:t> </a:t>
            </a:r>
            <a:r>
              <a:rPr lang="en-US" dirty="0" err="1"/>
              <a:t>nije</a:t>
            </a:r>
            <a:r>
              <a:rPr lang="en-US" dirty="0"/>
              <a:t> </a:t>
            </a:r>
            <a:r>
              <a:rPr lang="en-US" dirty="0" smtClean="0"/>
              <a:t>pre</a:t>
            </a:r>
            <a:r>
              <a:rPr lang="hr-HR" dirty="0" smtClean="0"/>
              <a:t>ž</a:t>
            </a:r>
            <a:r>
              <a:rPr lang="en-US" dirty="0" err="1" smtClean="0"/>
              <a:t>ivjela</a:t>
            </a:r>
            <a:r>
              <a:rPr lang="en-US" dirty="0" smtClean="0"/>
              <a:t> </a:t>
            </a:r>
            <a:r>
              <a:rPr lang="en-US" dirty="0" err="1"/>
              <a:t>srednji</a:t>
            </a:r>
            <a:r>
              <a:rPr lang="en-US" dirty="0"/>
              <a:t> </a:t>
            </a:r>
            <a:r>
              <a:rPr lang="en-US" dirty="0" err="1"/>
              <a:t>vijek</a:t>
            </a:r>
            <a:r>
              <a:rPr lang="en-US" dirty="0"/>
              <a:t>, </a:t>
            </a:r>
            <a:r>
              <a:rPr lang="en-US" dirty="0" err="1"/>
              <a:t>iako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se </a:t>
            </a:r>
            <a:r>
              <a:rPr lang="en-US" dirty="0" err="1"/>
              <a:t>neke</a:t>
            </a:r>
            <a:r>
              <a:rPr lang="en-US" dirty="0"/>
              <a:t> </a:t>
            </a:r>
            <a:r>
              <a:rPr lang="en-US" dirty="0" err="1" smtClean="0"/>
              <a:t>odr</a:t>
            </a:r>
            <a:r>
              <a:rPr lang="hr-HR" dirty="0" smtClean="0"/>
              <a:t>ž</a:t>
            </a:r>
            <a:r>
              <a:rPr lang="en-US" dirty="0" smtClean="0"/>
              <a:t>ale </a:t>
            </a:r>
            <a:r>
              <a:rPr lang="en-US" dirty="0" err="1" smtClean="0"/>
              <a:t>vrlo</a:t>
            </a:r>
            <a:r>
              <a:rPr lang="hr-HR" dirty="0" smtClean="0"/>
              <a:t> </a:t>
            </a:r>
            <a:r>
              <a:rPr lang="en-US" dirty="0" err="1" smtClean="0"/>
              <a:t>dugo</a:t>
            </a:r>
            <a:r>
              <a:rPr lang="en-US" dirty="0"/>
              <a:t>, </a:t>
            </a:r>
            <a:r>
              <a:rPr lang="en-US" dirty="0" err="1"/>
              <a:t>poput</a:t>
            </a:r>
            <a:r>
              <a:rPr lang="en-US" dirty="0"/>
              <a:t> </a:t>
            </a:r>
            <a:r>
              <a:rPr lang="en-US" dirty="0" err="1"/>
              <a:t>brijunskog</a:t>
            </a:r>
            <a:r>
              <a:rPr lang="en-US" dirty="0"/>
              <a:t> </a:t>
            </a:r>
            <a:r>
              <a:rPr lang="en-US" dirty="0" err="1"/>
              <a:t>kastruma</a:t>
            </a:r>
            <a:r>
              <a:rPr lang="en-US" dirty="0"/>
              <a:t>, </a:t>
            </a:r>
            <a:r>
              <a:rPr lang="en-US" dirty="0" err="1"/>
              <a:t>unutar</a:t>
            </a:r>
            <a:r>
              <a:rPr lang="en-US" dirty="0"/>
              <a:t> </a:t>
            </a:r>
            <a:r>
              <a:rPr lang="hr-HR" dirty="0" smtClean="0"/>
              <a:t>č</a:t>
            </a:r>
            <a:r>
              <a:rPr lang="en-US" dirty="0" err="1" smtClean="0"/>
              <a:t>ijih</a:t>
            </a:r>
            <a:r>
              <a:rPr lang="en-US" dirty="0" smtClean="0"/>
              <a:t> </a:t>
            </a:r>
            <a:r>
              <a:rPr lang="en-US" dirty="0"/>
              <a:t>je </a:t>
            </a:r>
            <a:r>
              <a:rPr lang="en-US" dirty="0" err="1"/>
              <a:t>zidina</a:t>
            </a:r>
            <a:r>
              <a:rPr lang="en-US" dirty="0"/>
              <a:t> </a:t>
            </a:r>
            <a:r>
              <a:rPr lang="en-US" dirty="0" err="1"/>
              <a:t>civilno</a:t>
            </a:r>
            <a:r>
              <a:rPr lang="en-US" dirty="0"/>
              <a:t> </a:t>
            </a:r>
            <a:r>
              <a:rPr lang="en-US" dirty="0" err="1" smtClean="0"/>
              <a:t>naselje</a:t>
            </a:r>
            <a:r>
              <a:rPr lang="hr-HR" dirty="0" smtClean="0"/>
              <a:t> </a:t>
            </a:r>
            <a:r>
              <a:rPr lang="en-US" dirty="0" err="1" smtClean="0"/>
              <a:t>egzistiralo</a:t>
            </a:r>
            <a:r>
              <a:rPr lang="en-US" dirty="0" smtClean="0"/>
              <a:t> </a:t>
            </a:r>
            <a:r>
              <a:rPr lang="en-US" dirty="0" err="1"/>
              <a:t>sve</a:t>
            </a:r>
            <a:r>
              <a:rPr lang="en-US" dirty="0"/>
              <a:t> do 16. </a:t>
            </a:r>
            <a:r>
              <a:rPr lang="en-US" dirty="0" err="1" smtClean="0"/>
              <a:t>st.Te</a:t>
            </a:r>
            <a:r>
              <a:rPr lang="en-US" dirty="0" smtClean="0"/>
              <a:t> </a:t>
            </a:r>
            <a:r>
              <a:rPr lang="en-US" dirty="0" err="1"/>
              <a:t>bizantske</a:t>
            </a:r>
            <a:r>
              <a:rPr lang="en-US" dirty="0"/>
              <a:t> </a:t>
            </a:r>
            <a:r>
              <a:rPr lang="en-US" dirty="0" err="1" smtClean="0"/>
              <a:t>utvr</a:t>
            </a:r>
            <a:r>
              <a:rPr lang="hr-HR" dirty="0" smtClean="0"/>
              <a:t>đ</a:t>
            </a:r>
            <a:r>
              <a:rPr lang="en-US" dirty="0" err="1" smtClean="0"/>
              <a:t>ene</a:t>
            </a:r>
            <a:r>
              <a:rPr lang="en-US" dirty="0" smtClean="0"/>
              <a:t> to</a:t>
            </a:r>
            <a:r>
              <a:rPr lang="hr-HR" dirty="0" smtClean="0"/>
              <a:t>č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/>
              <a:t>zarana</a:t>
            </a:r>
            <a:r>
              <a:rPr lang="en-US" dirty="0"/>
              <a:t> </a:t>
            </a:r>
            <a:r>
              <a:rPr lang="en-US" dirty="0" err="1" smtClean="0"/>
              <a:t>su</a:t>
            </a:r>
            <a:r>
              <a:rPr lang="hr-HR" dirty="0" smtClean="0"/>
              <a:t> </a:t>
            </a:r>
            <a:r>
              <a:rPr lang="en-US" dirty="0" err="1" smtClean="0"/>
              <a:t>napu</a:t>
            </a:r>
            <a:r>
              <a:rPr lang="hr-HR" dirty="0" smtClean="0"/>
              <a:t>š</a:t>
            </a:r>
            <a:r>
              <a:rPr lang="en-US" dirty="0" err="1" smtClean="0"/>
              <a:t>tene</a:t>
            </a:r>
            <a:r>
              <a:rPr lang="en-US" dirty="0"/>
              <a:t>, </a:t>
            </a:r>
            <a:r>
              <a:rPr lang="en-US" dirty="0" err="1"/>
              <a:t>osobito</a:t>
            </a:r>
            <a:r>
              <a:rPr lang="en-US" dirty="0"/>
              <a:t> </a:t>
            </a:r>
            <a:r>
              <a:rPr lang="en-US" dirty="0" err="1"/>
              <a:t>kad</a:t>
            </a:r>
            <a:r>
              <a:rPr lang="en-US" dirty="0"/>
              <a:t> je </a:t>
            </a:r>
            <a:r>
              <a:rPr lang="en-US" dirty="0" err="1" smtClean="0"/>
              <a:t>rije</a:t>
            </a:r>
            <a:r>
              <a:rPr lang="hr-HR" dirty="0" smtClean="0"/>
              <a:t>č</a:t>
            </a:r>
            <a:r>
              <a:rPr lang="en-US" dirty="0" smtClean="0"/>
              <a:t> </a:t>
            </a:r>
            <a:r>
              <a:rPr lang="en-US" dirty="0"/>
              <a:t>o </a:t>
            </a:r>
            <a:r>
              <a:rPr lang="en-US" dirty="0" err="1"/>
              <a:t>naseljenim</a:t>
            </a:r>
            <a:r>
              <a:rPr lang="en-US" dirty="0"/>
              <a:t> </a:t>
            </a:r>
            <a:r>
              <a:rPr lang="en-US" dirty="0" err="1"/>
              <a:t>visinskim</a:t>
            </a:r>
            <a:r>
              <a:rPr lang="en-US" dirty="0"/>
              <a:t> </a:t>
            </a:r>
            <a:r>
              <a:rPr lang="en-US" dirty="0" err="1" smtClean="0"/>
              <a:t>aglomeracijama</a:t>
            </a:r>
            <a:r>
              <a:rPr lang="hr-HR" dirty="0" smtClean="0"/>
              <a:t> </a:t>
            </a:r>
            <a:r>
              <a:rPr lang="en-US" dirty="0" err="1" smtClean="0"/>
              <a:t>smje</a:t>
            </a:r>
            <a:r>
              <a:rPr lang="hr-HR" dirty="0" smtClean="0"/>
              <a:t>š</a:t>
            </a:r>
            <a:r>
              <a:rPr lang="en-US" dirty="0" err="1" smtClean="0"/>
              <a:t>tenim</a:t>
            </a:r>
            <a:r>
              <a:rPr lang="en-US" dirty="0" smtClean="0"/>
              <a:t> </a:t>
            </a:r>
            <a:r>
              <a:rPr lang="en-US" dirty="0" err="1"/>
              <a:t>podalje</a:t>
            </a:r>
            <a:r>
              <a:rPr lang="en-US" dirty="0"/>
              <a:t> od </a:t>
            </a:r>
            <a:r>
              <a:rPr lang="en-US" dirty="0" err="1"/>
              <a:t>mora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pogodne</a:t>
            </a:r>
            <a:r>
              <a:rPr lang="en-US" dirty="0"/>
              <a:t> </a:t>
            </a:r>
            <a:r>
              <a:rPr lang="en-US" dirty="0" err="1"/>
              <a:t>luke</a:t>
            </a:r>
            <a:r>
              <a:rPr lang="en-US" dirty="0"/>
              <a:t>. </a:t>
            </a:r>
            <a:r>
              <a:rPr lang="en-US" dirty="0" err="1"/>
              <a:t>Istu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sudbinu</a:t>
            </a:r>
            <a:r>
              <a:rPr lang="en-US" dirty="0"/>
              <a:t> </a:t>
            </a:r>
            <a:r>
              <a:rPr lang="en-US" dirty="0" smtClean="0"/>
              <a:t>do</a:t>
            </a:r>
            <a:r>
              <a:rPr lang="hr-HR" dirty="0" smtClean="0"/>
              <a:t>ž</a:t>
            </a:r>
            <a:r>
              <a:rPr lang="en-US" dirty="0" err="1" smtClean="0"/>
              <a:t>ivjele</a:t>
            </a:r>
            <a:r>
              <a:rPr lang="hr-HR" dirty="0" smtClean="0"/>
              <a:t> </a:t>
            </a:r>
            <a:r>
              <a:rPr lang="en-US" dirty="0" err="1" smtClean="0"/>
              <a:t>utvr</a:t>
            </a:r>
            <a:r>
              <a:rPr lang="hr-HR" dirty="0" smtClean="0"/>
              <a:t>đ</a:t>
            </a:r>
            <a:r>
              <a:rPr lang="en-US" dirty="0" err="1" smtClean="0"/>
              <a:t>ene</a:t>
            </a:r>
            <a:r>
              <a:rPr lang="en-US" dirty="0" smtClean="0"/>
              <a:t> </a:t>
            </a:r>
            <a:r>
              <a:rPr lang="en-US" dirty="0" err="1"/>
              <a:t>ladanjske</a:t>
            </a:r>
            <a:r>
              <a:rPr lang="en-US" dirty="0"/>
              <a:t> </a:t>
            </a:r>
            <a:r>
              <a:rPr lang="en-US" dirty="0" err="1" smtClean="0"/>
              <a:t>kasnoanti</a:t>
            </a:r>
            <a:r>
              <a:rPr lang="hr-HR" dirty="0" smtClean="0"/>
              <a:t>č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pala</a:t>
            </a:r>
            <a:r>
              <a:rPr lang="hr-HR" dirty="0" smtClean="0"/>
              <a:t>č</a:t>
            </a:r>
            <a:r>
              <a:rPr lang="en-US" dirty="0" smtClean="0"/>
              <a:t>e</a:t>
            </a:r>
            <a:r>
              <a:rPr lang="en-US" dirty="0"/>
              <a:t>, </a:t>
            </a:r>
            <a:r>
              <a:rPr lang="en-US" dirty="0" err="1" smtClean="0"/>
              <a:t>gra</a:t>
            </a:r>
            <a:r>
              <a:rPr lang="hr-HR" dirty="0" smtClean="0"/>
              <a:t>đ</a:t>
            </a:r>
            <a:r>
              <a:rPr lang="en-US" dirty="0" err="1" smtClean="0"/>
              <a:t>ene</a:t>
            </a:r>
            <a:r>
              <a:rPr lang="en-US" dirty="0" smtClean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prijelazu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5. u </a:t>
            </a:r>
            <a:r>
              <a:rPr lang="en-US" dirty="0" smtClean="0"/>
              <a:t>6.</a:t>
            </a:r>
            <a:r>
              <a:rPr lang="hr-HR" dirty="0" smtClean="0"/>
              <a:t> </a:t>
            </a:r>
            <a:r>
              <a:rPr lang="en-US" dirty="0" err="1" smtClean="0"/>
              <a:t>st</a:t>
            </a:r>
            <a:r>
              <a:rPr lang="en-US" dirty="0" err="1"/>
              <a:t>.</a:t>
            </a:r>
            <a:r>
              <a:rPr lang="en-US" dirty="0"/>
              <a:t> (</a:t>
            </a:r>
            <a:r>
              <a:rPr lang="en-US" dirty="0" err="1"/>
              <a:t>npr</a:t>
            </a:r>
            <a:r>
              <a:rPr lang="en-US" dirty="0"/>
              <a:t>. </a:t>
            </a:r>
            <a:r>
              <a:rPr lang="en-US" dirty="0" err="1"/>
              <a:t>Ostrvica</a:t>
            </a:r>
            <a:r>
              <a:rPr lang="en-US" dirty="0"/>
              <a:t> u </a:t>
            </a:r>
            <a:r>
              <a:rPr lang="en-US" dirty="0" err="1"/>
              <a:t>Poljicama</a:t>
            </a:r>
            <a:r>
              <a:rPr lang="en-US" dirty="0"/>
              <a:t>, </a:t>
            </a:r>
            <a:r>
              <a:rPr lang="en-US" dirty="0" err="1" smtClean="0"/>
              <a:t>Pola</a:t>
            </a:r>
            <a:r>
              <a:rPr lang="hr-HR" dirty="0" smtClean="0"/>
              <a:t>č</a:t>
            </a:r>
            <a:r>
              <a:rPr lang="en-US" dirty="0" smtClean="0"/>
              <a:t>a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 smtClean="0"/>
              <a:t>Mljetu</a:t>
            </a:r>
            <a:r>
              <a:rPr lang="en-US" dirty="0" smtClean="0"/>
              <a:t>)</a:t>
            </a:r>
            <a:r>
              <a:rPr lang="hr-HR" dirty="0" smtClean="0"/>
              <a:t> </a:t>
            </a:r>
            <a:r>
              <a:rPr lang="en-US" dirty="0" err="1" smtClean="0"/>
              <a:t>oko</a:t>
            </a:r>
            <a:r>
              <a:rPr lang="en-US" dirty="0" smtClean="0"/>
              <a:t> </a:t>
            </a:r>
            <a:r>
              <a:rPr lang="en-US" dirty="0" err="1"/>
              <a:t>kojih</a:t>
            </a:r>
            <a:r>
              <a:rPr lang="en-US" dirty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,</a:t>
            </a:r>
            <a:r>
              <a:rPr lang="hr-HR" dirty="0" smtClean="0"/>
              <a:t> </a:t>
            </a:r>
            <a:r>
              <a:rPr lang="en-US" dirty="0" err="1" smtClean="0"/>
              <a:t>odumiranjem</a:t>
            </a:r>
            <a:r>
              <a:rPr lang="en-US" dirty="0" smtClean="0"/>
              <a:t> </a:t>
            </a:r>
            <a:r>
              <a:rPr lang="en-US" dirty="0" err="1"/>
              <a:t>njihove</a:t>
            </a:r>
            <a:r>
              <a:rPr lang="en-US" dirty="0"/>
              <a:t> </a:t>
            </a:r>
            <a:r>
              <a:rPr lang="en-US" dirty="0" err="1"/>
              <a:t>rezidencijske</a:t>
            </a:r>
            <a:r>
              <a:rPr lang="en-US" dirty="0"/>
              <a:t> </a:t>
            </a:r>
            <a:r>
              <a:rPr lang="en-US" dirty="0" err="1"/>
              <a:t>funkcije</a:t>
            </a:r>
            <a:r>
              <a:rPr lang="en-US" dirty="0"/>
              <a:t>, u 6. </a:t>
            </a:r>
            <a:r>
              <a:rPr lang="en-US" dirty="0" err="1"/>
              <a:t>i</a:t>
            </a:r>
            <a:r>
              <a:rPr lang="en-US" dirty="0"/>
              <a:t> 7. </a:t>
            </a:r>
            <a:r>
              <a:rPr lang="en-US" dirty="0" err="1"/>
              <a:t>st.</a:t>
            </a:r>
            <a:r>
              <a:rPr lang="en-US" dirty="0"/>
              <a:t> </a:t>
            </a:r>
            <a:r>
              <a:rPr lang="en-US" dirty="0" err="1"/>
              <a:t>nastajala</a:t>
            </a:r>
            <a:r>
              <a:rPr lang="en-US" dirty="0"/>
              <a:t> </a:t>
            </a:r>
            <a:r>
              <a:rPr lang="en-US" dirty="0" err="1" smtClean="0"/>
              <a:t>manja</a:t>
            </a:r>
            <a:r>
              <a:rPr lang="hr-HR" dirty="0" smtClean="0"/>
              <a:t> </a:t>
            </a:r>
            <a:r>
              <a:rPr lang="en-US" dirty="0" err="1" smtClean="0"/>
              <a:t>ruralna</a:t>
            </a:r>
            <a:r>
              <a:rPr lang="en-US" dirty="0" smtClean="0"/>
              <a:t> </a:t>
            </a:r>
            <a:r>
              <a:rPr lang="en-US" dirty="0" err="1"/>
              <a:t>naselja</a:t>
            </a:r>
            <a:r>
              <a:rPr lang="en-US" dirty="0"/>
              <a:t> </a:t>
            </a:r>
            <a:r>
              <a:rPr lang="en-US" dirty="0" err="1" smtClean="0"/>
              <a:t>ograni</a:t>
            </a:r>
            <a:r>
              <a:rPr lang="hr-HR" dirty="0" smtClean="0"/>
              <a:t>č</a:t>
            </a:r>
            <a:r>
              <a:rPr lang="en-US" dirty="0" err="1" smtClean="0"/>
              <a:t>enog</a:t>
            </a:r>
            <a:r>
              <a:rPr lang="en-US" dirty="0" smtClean="0"/>
              <a:t> </a:t>
            </a:r>
            <a:r>
              <a:rPr lang="en-US" dirty="0" err="1"/>
              <a:t>trajanja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6721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6633"/>
            <a:ext cx="7817296" cy="280831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vi-VN" sz="2400" dirty="0"/>
              <a:t>U krajeve rimskih provincija Dalmacije i Panonije Hrvati su se doselili u drugoj polovici 6. i prvoj polovici 7. stoljeća zajedno s vojnim osvajanjima Avara, napose nakon pada Sirmiuma (582.) i Salone (614.). Bizanski car Heraklije, želeći se suprotstaviti osvajanjima Perzijanaca i Avara zove u pomoć Hrvate, koji zajedno s Bizantom 626. pobjeđuju Avare kod Carigrada.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068960"/>
            <a:ext cx="8711952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8395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 VI. </a:t>
            </a:r>
            <a:r>
              <a:rPr lang="en-US" dirty="0" err="1"/>
              <a:t>i</a:t>
            </a:r>
            <a:r>
              <a:rPr lang="en-US" dirty="0"/>
              <a:t> VII. </a:t>
            </a:r>
            <a:r>
              <a:rPr lang="en-US" dirty="0" err="1"/>
              <a:t>stoljeću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istarski</a:t>
            </a:r>
            <a:r>
              <a:rPr lang="en-US" dirty="0"/>
              <a:t> </a:t>
            </a:r>
            <a:r>
              <a:rPr lang="en-US" dirty="0" err="1"/>
              <a:t>poluotok</a:t>
            </a:r>
            <a:r>
              <a:rPr lang="en-US" dirty="0"/>
              <a:t> </a:t>
            </a:r>
            <a:r>
              <a:rPr lang="en-US" dirty="0" err="1"/>
              <a:t>provaljuju</a:t>
            </a:r>
            <a:r>
              <a:rPr lang="en-US" dirty="0"/>
              <a:t> </a:t>
            </a:r>
            <a:r>
              <a:rPr lang="en-US" dirty="0" err="1"/>
              <a:t>Slaveni</a:t>
            </a:r>
            <a:r>
              <a:rPr lang="en-US" dirty="0"/>
              <a:t>. Papa </a:t>
            </a:r>
            <a:r>
              <a:rPr lang="en-US" dirty="0" err="1"/>
              <a:t>Grgur</a:t>
            </a:r>
            <a:r>
              <a:rPr lang="en-US" dirty="0"/>
              <a:t> I. </a:t>
            </a:r>
            <a:r>
              <a:rPr lang="en-US" dirty="0" err="1"/>
              <a:t>pisao</a:t>
            </a:r>
            <a:r>
              <a:rPr lang="en-US" dirty="0"/>
              <a:t> je o tome 600. </a:t>
            </a:r>
            <a:r>
              <a:rPr lang="en-US" dirty="0" err="1"/>
              <a:t>godine</a:t>
            </a:r>
            <a:r>
              <a:rPr lang="en-US" dirty="0"/>
              <a:t> </a:t>
            </a:r>
            <a:r>
              <a:rPr lang="en-US" dirty="0" err="1"/>
              <a:t>solinskom</a:t>
            </a:r>
            <a:r>
              <a:rPr lang="en-US" dirty="0"/>
              <a:t> </a:t>
            </a:r>
            <a:r>
              <a:rPr lang="en-US" dirty="0" err="1"/>
              <a:t>biskupu</a:t>
            </a:r>
            <a:r>
              <a:rPr lang="en-US" dirty="0"/>
              <a:t> </a:t>
            </a:r>
            <a:r>
              <a:rPr lang="en-US" dirty="0" err="1"/>
              <a:t>Maksimu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</a:t>
            </a:r>
            <a:r>
              <a:rPr lang="en-US" dirty="0" err="1"/>
              <a:t>Slaveni</a:t>
            </a:r>
            <a:r>
              <a:rPr lang="en-US" dirty="0"/>
              <a:t> </a:t>
            </a:r>
            <a:r>
              <a:rPr lang="en-US" dirty="0" err="1"/>
              <a:t>preko</a:t>
            </a:r>
            <a:r>
              <a:rPr lang="en-US" dirty="0"/>
              <a:t> </a:t>
            </a:r>
            <a:r>
              <a:rPr lang="en-US" dirty="0" err="1"/>
              <a:t>Istre</a:t>
            </a:r>
            <a:r>
              <a:rPr lang="en-US" dirty="0"/>
              <a:t> </a:t>
            </a:r>
            <a:r>
              <a:rPr lang="en-US" dirty="0" err="1"/>
              <a:t>nadiru</a:t>
            </a:r>
            <a:r>
              <a:rPr lang="en-US" dirty="0"/>
              <a:t> u </a:t>
            </a:r>
            <a:r>
              <a:rPr lang="en-US" dirty="0" err="1"/>
              <a:t>Italiju</a:t>
            </a:r>
            <a:r>
              <a:rPr lang="en-US" dirty="0"/>
              <a:t>. Do </a:t>
            </a:r>
            <a:r>
              <a:rPr lang="en-US" dirty="0" err="1"/>
              <a:t>veće</a:t>
            </a:r>
            <a:r>
              <a:rPr lang="en-US" dirty="0"/>
              <a:t> </a:t>
            </a:r>
            <a:r>
              <a:rPr lang="en-US" dirty="0" err="1"/>
              <a:t>kolonizacije</a:t>
            </a:r>
            <a:r>
              <a:rPr lang="en-US" dirty="0"/>
              <a:t> </a:t>
            </a:r>
            <a:r>
              <a:rPr lang="en-US" dirty="0" err="1"/>
              <a:t>Slavena</a:t>
            </a:r>
            <a:r>
              <a:rPr lang="en-US" dirty="0"/>
              <a:t> </a:t>
            </a:r>
            <a:r>
              <a:rPr lang="en-US" dirty="0" err="1"/>
              <a:t>dolazi</a:t>
            </a:r>
            <a:r>
              <a:rPr lang="en-US" dirty="0"/>
              <a:t> </a:t>
            </a:r>
            <a:r>
              <a:rPr lang="en-US" dirty="0" err="1"/>
              <a:t>poslije</a:t>
            </a:r>
            <a:r>
              <a:rPr lang="en-US" dirty="0"/>
              <a:t> 788. </a:t>
            </a:r>
            <a:r>
              <a:rPr lang="en-US" dirty="0" err="1"/>
              <a:t>godine</a:t>
            </a:r>
            <a:r>
              <a:rPr lang="en-US" dirty="0"/>
              <a:t>, </a:t>
            </a:r>
            <a:r>
              <a:rPr lang="en-US" dirty="0" err="1"/>
              <a:t>kada</a:t>
            </a:r>
            <a:r>
              <a:rPr lang="en-US" dirty="0"/>
              <a:t> je </a:t>
            </a:r>
            <a:r>
              <a:rPr lang="en-US" dirty="0" err="1"/>
              <a:t>Istrom</a:t>
            </a:r>
            <a:r>
              <a:rPr lang="en-US" dirty="0"/>
              <a:t> </a:t>
            </a:r>
            <a:r>
              <a:rPr lang="en-US" dirty="0" err="1"/>
              <a:t>zavladala</a:t>
            </a:r>
            <a:r>
              <a:rPr lang="en-US" dirty="0"/>
              <a:t> </a:t>
            </a:r>
            <a:r>
              <a:rPr lang="en-US" dirty="0" err="1"/>
              <a:t>franačka</a:t>
            </a:r>
            <a:r>
              <a:rPr lang="en-US" dirty="0"/>
              <a:t> </a:t>
            </a:r>
            <a:r>
              <a:rPr lang="en-US" dirty="0" err="1"/>
              <a:t>država</a:t>
            </a:r>
            <a:r>
              <a:rPr lang="en-US" dirty="0"/>
              <a:t>,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kmetove</a:t>
            </a:r>
            <a:r>
              <a:rPr lang="en-US" dirty="0"/>
              <a:t> u </a:t>
            </a:r>
            <a:r>
              <a:rPr lang="en-US" dirty="0" err="1"/>
              <a:t>većem</a:t>
            </a:r>
            <a:r>
              <a:rPr lang="en-US" dirty="0"/>
              <a:t> </a:t>
            </a:r>
            <a:r>
              <a:rPr lang="en-US" dirty="0" err="1"/>
              <a:t>broju</a:t>
            </a:r>
            <a:r>
              <a:rPr lang="en-US" dirty="0"/>
              <a:t> </a:t>
            </a:r>
            <a:r>
              <a:rPr lang="en-US" dirty="0" err="1"/>
              <a:t>dovodi</a:t>
            </a:r>
            <a:r>
              <a:rPr lang="en-US" dirty="0"/>
              <a:t> </a:t>
            </a:r>
            <a:r>
              <a:rPr lang="en-US" dirty="0" err="1"/>
              <a:t>Slavene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898369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dirty="0" smtClean="0"/>
              <a:t>Nakon euforije u doba Justinijanove rekonkviste, slijedilo je suočavanje s teškom realnošću. Careva smrt 565.g. uistinu predstavlja prekretnicu u politici prema posjedima na Zapadu. Nema osvajanja, nego su gubljeni teritoriji koje je Carstvo smatralo vlastitima. U 7. i 8. stoljeću, u </a:t>
            </a:r>
            <a:r>
              <a:rPr lang="hr-HR" dirty="0"/>
              <a:t>djelima bizantskih kroničara i </a:t>
            </a:r>
            <a:r>
              <a:rPr lang="hr-HR" dirty="0" smtClean="0"/>
              <a:t>historičara drastično se iskazuje nestajanje interesa za zbivanjima na Zapadu, pa i na Jadranu.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6563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b="1" dirty="0"/>
              <a:t>Ivo Goldstein, </a:t>
            </a:r>
            <a:r>
              <a:rPr lang="en-US" sz="1800" b="1" dirty="0" err="1"/>
              <a:t>Bizant</a:t>
            </a:r>
            <a:r>
              <a:rPr lang="en-US" sz="1800" b="1" dirty="0"/>
              <a:t> </a:t>
            </a:r>
            <a:r>
              <a:rPr lang="en-US" sz="1800" b="1" dirty="0" err="1"/>
              <a:t>na</a:t>
            </a:r>
            <a:r>
              <a:rPr lang="en-US" sz="1800" b="1" dirty="0"/>
              <a:t> </a:t>
            </a:r>
            <a:r>
              <a:rPr lang="en-US" sz="1800" b="1" dirty="0" err="1"/>
              <a:t>Jadranu</a:t>
            </a:r>
            <a:r>
              <a:rPr lang="en-US" sz="1800" b="1" dirty="0"/>
              <a:t> (od </a:t>
            </a:r>
            <a:r>
              <a:rPr lang="en-US" sz="1800" b="1" dirty="0" err="1"/>
              <a:t>Justinijana</a:t>
            </a:r>
            <a:r>
              <a:rPr lang="en-US" sz="1800" b="1" dirty="0"/>
              <a:t> I.do </a:t>
            </a:r>
            <a:r>
              <a:rPr lang="en-US" sz="1800" b="1" dirty="0" err="1"/>
              <a:t>Bazilija</a:t>
            </a:r>
            <a:r>
              <a:rPr lang="en-US" sz="1800" b="1" dirty="0"/>
              <a:t> I.), Latina et </a:t>
            </a:r>
            <a:r>
              <a:rPr lang="en-US" sz="1800" b="1" dirty="0" err="1"/>
              <a:t>Graeca</a:t>
            </a:r>
            <a:r>
              <a:rPr lang="en-US" sz="1800" b="1" dirty="0"/>
              <a:t>, </a:t>
            </a:r>
            <a:r>
              <a:rPr lang="en-US" sz="1800" b="1" dirty="0" err="1"/>
              <a:t>Zavod</a:t>
            </a:r>
            <a:r>
              <a:rPr lang="en-US" sz="1800" b="1" dirty="0"/>
              <a:t> </a:t>
            </a:r>
            <a:r>
              <a:rPr lang="en-US" sz="1800" b="1" dirty="0" err="1"/>
              <a:t>za</a:t>
            </a:r>
            <a:r>
              <a:rPr lang="en-US" sz="1800" b="1" dirty="0"/>
              <a:t> </a:t>
            </a:r>
            <a:r>
              <a:rPr lang="en-US" sz="1800" b="1" dirty="0" err="1"/>
              <a:t>hrvatsku</a:t>
            </a:r>
            <a:r>
              <a:rPr lang="en-US" sz="1800" b="1" dirty="0"/>
              <a:t> </a:t>
            </a:r>
            <a:r>
              <a:rPr lang="en-US" sz="1800" b="1" dirty="0" err="1"/>
              <a:t>povijest</a:t>
            </a:r>
            <a:r>
              <a:rPr lang="en-US" sz="1800" b="1" dirty="0"/>
              <a:t> </a:t>
            </a:r>
            <a:r>
              <a:rPr lang="en-US" sz="1800" b="1" dirty="0" err="1"/>
              <a:t>Filozofskog</a:t>
            </a:r>
            <a:r>
              <a:rPr lang="en-US" sz="1800" b="1" dirty="0"/>
              <a:t> </a:t>
            </a:r>
            <a:r>
              <a:rPr lang="en-US" sz="1800" b="1" dirty="0" err="1"/>
              <a:t>fakulteta</a:t>
            </a:r>
            <a:r>
              <a:rPr lang="en-US" sz="1800" b="1" dirty="0"/>
              <a:t>, Zagreb 1992</a:t>
            </a:r>
          </a:p>
          <a:p>
            <a:r>
              <a:rPr lang="hr-HR" sz="1800" b="1" dirty="0" smtClean="0"/>
              <a:t>Zlatko </a:t>
            </a:r>
            <a:r>
              <a:rPr lang="hr-HR" sz="1800" b="1" dirty="0" err="1" smtClean="0"/>
              <a:t>Karač</a:t>
            </a:r>
            <a:r>
              <a:rPr lang="hr-HR" sz="1800" b="1" dirty="0" smtClean="0"/>
              <a:t>,</a:t>
            </a:r>
            <a:r>
              <a:rPr lang="en-US" sz="1800" b="1" dirty="0" smtClean="0"/>
              <a:t>TRAGOVI </a:t>
            </a:r>
            <a:r>
              <a:rPr lang="en-US" sz="1800" b="1" dirty="0"/>
              <a:t>BIZANTSKOG </a:t>
            </a:r>
            <a:r>
              <a:rPr lang="en-US" sz="1800" b="1" dirty="0" smtClean="0"/>
              <a:t>URBANIZMA</a:t>
            </a:r>
            <a:r>
              <a:rPr lang="hr-HR" sz="1800" b="1" dirty="0" smtClean="0"/>
              <a:t> </a:t>
            </a:r>
            <a:r>
              <a:rPr lang="en-US" sz="1800" b="1" dirty="0" smtClean="0"/>
              <a:t>U HRVATSKOJ</a:t>
            </a:r>
            <a:endParaRPr lang="hr-HR" sz="1800" b="1" dirty="0" smtClean="0"/>
          </a:p>
          <a:p>
            <a:r>
              <a:rPr lang="en-US" sz="1800" dirty="0">
                <a:hlinkClick r:id="rId2"/>
              </a:rPr>
              <a:t>http://hr.wikipedia.org/wiki/Hrvatska_prije_Hrvata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18257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484784"/>
            <a:ext cx="6362650" cy="3817590"/>
          </a:xfrm>
        </p:spPr>
      </p:pic>
    </p:spTree>
    <p:extLst>
      <p:ext uri="{BB962C8B-B14F-4D97-AF65-F5344CB8AC3E}">
        <p14:creationId xmlns:p14="http://schemas.microsoft.com/office/powerpoint/2010/main" val="627786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3. / 4.st. – Povijest Bizanta počinje dioklecijanovsko- </a:t>
            </a:r>
            <a:r>
              <a:rPr lang="hr-HR" dirty="0" err="1" smtClean="0"/>
              <a:t>konstantinovskim</a:t>
            </a:r>
            <a:r>
              <a:rPr lang="hr-HR" dirty="0" smtClean="0"/>
              <a:t> reformama</a:t>
            </a:r>
          </a:p>
          <a:p>
            <a:r>
              <a:rPr lang="hr-HR" dirty="0" smtClean="0"/>
              <a:t>4.st. – Podjela Carstva:</a:t>
            </a:r>
          </a:p>
          <a:p>
            <a:r>
              <a:rPr lang="hr-HR" dirty="0" smtClean="0"/>
              <a:t> Istočni (istočni dio </a:t>
            </a:r>
            <a:r>
              <a:rPr lang="hr-HR" dirty="0" err="1" smtClean="0"/>
              <a:t>j.o</a:t>
            </a:r>
            <a:r>
              <a:rPr lang="hr-HR" dirty="0" smtClean="0"/>
              <a:t>. prvo istočnom zatim zapadnom dijelu Carstva pripada) i Zapadni ( Italija i Jadranska obala) dio</a:t>
            </a:r>
          </a:p>
        </p:txBody>
      </p:sp>
    </p:spTree>
    <p:extLst>
      <p:ext uri="{BB962C8B-B14F-4D97-AF65-F5344CB8AC3E}">
        <p14:creationId xmlns:p14="http://schemas.microsoft.com/office/powerpoint/2010/main" val="3269300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52" y="1609185"/>
            <a:ext cx="6940296" cy="4507992"/>
          </a:xfrm>
        </p:spPr>
      </p:pic>
    </p:spTree>
    <p:extLst>
      <p:ext uri="{BB962C8B-B14F-4D97-AF65-F5344CB8AC3E}">
        <p14:creationId xmlns:p14="http://schemas.microsoft.com/office/powerpoint/2010/main" val="491256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hr-HR" dirty="0" smtClean="0"/>
              <a:t>476. – Označava trenutak kada car u Carigradu ostaje jedini legalni vladar čitavog Rimskog imperija i kršćanskog svijeta</a:t>
            </a:r>
          </a:p>
          <a:p>
            <a:pPr marL="36576" indent="0">
              <a:buNone/>
            </a:pPr>
            <a:r>
              <a:rPr lang="hr-HR" dirty="0" smtClean="0"/>
              <a:t>Od 476. do rata Bizanta s </a:t>
            </a:r>
            <a:r>
              <a:rPr lang="hr-HR" dirty="0" err="1" smtClean="0"/>
              <a:t>Ostrogotima</a:t>
            </a:r>
            <a:r>
              <a:rPr lang="hr-HR" dirty="0" smtClean="0"/>
              <a:t>- jadranski  prostor pod vlašću </a:t>
            </a:r>
            <a:r>
              <a:rPr lang="hr-HR" dirty="0" err="1" smtClean="0"/>
              <a:t>Odoakra</a:t>
            </a:r>
            <a:r>
              <a:rPr lang="hr-HR" dirty="0"/>
              <a:t> </a:t>
            </a:r>
            <a:r>
              <a:rPr lang="hr-HR" dirty="0" smtClean="0"/>
              <a:t>zatim </a:t>
            </a:r>
            <a:r>
              <a:rPr lang="hr-HR" dirty="0" err="1" smtClean="0"/>
              <a:t>Teodorika</a:t>
            </a:r>
            <a:r>
              <a:rPr lang="hr-HR" dirty="0" smtClean="0"/>
              <a:t> i njegovih nasljednika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837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r-HR" dirty="0" smtClean="0"/>
              <a:t>Nakon Anastazija, cara koji se bavio sređivanjem državnih financija, na vlast dolazi </a:t>
            </a:r>
            <a:r>
              <a:rPr lang="hr-HR" dirty="0" err="1" smtClean="0"/>
              <a:t>Justin</a:t>
            </a:r>
            <a:r>
              <a:rPr lang="hr-HR" dirty="0" smtClean="0"/>
              <a:t> I., vlada do 527. kada ga nasljeđuje </a:t>
            </a:r>
            <a:r>
              <a:rPr lang="hr-HR" dirty="0"/>
              <a:t>njegov nećak: </a:t>
            </a:r>
            <a:r>
              <a:rPr lang="hr-HR" dirty="0" err="1"/>
              <a:t>Flavius</a:t>
            </a:r>
            <a:r>
              <a:rPr lang="hr-HR" dirty="0"/>
              <a:t> </a:t>
            </a:r>
            <a:r>
              <a:rPr lang="hr-HR" dirty="0" err="1"/>
              <a:t>Petrus</a:t>
            </a:r>
            <a:r>
              <a:rPr lang="hr-HR" dirty="0"/>
              <a:t> </a:t>
            </a:r>
            <a:r>
              <a:rPr lang="hr-HR" dirty="0" err="1"/>
              <a:t>Sabbatius</a:t>
            </a:r>
            <a:r>
              <a:rPr lang="hr-HR" dirty="0"/>
              <a:t> </a:t>
            </a:r>
            <a:r>
              <a:rPr lang="hr-HR" dirty="0" err="1"/>
              <a:t>Iustinianus</a:t>
            </a:r>
            <a:r>
              <a:rPr lang="hr-HR" dirty="0"/>
              <a:t> </a:t>
            </a:r>
            <a:endParaRPr lang="hr-HR" dirty="0" smtClean="0"/>
          </a:p>
          <a:p>
            <a:r>
              <a:rPr lang="en-US" dirty="0"/>
              <a:t> </a:t>
            </a:r>
            <a:r>
              <a:rPr lang="en-US" dirty="0" err="1"/>
              <a:t>tzv</a:t>
            </a:r>
            <a:r>
              <a:rPr lang="en-US" dirty="0"/>
              <a:t>. “</a:t>
            </a:r>
            <a:r>
              <a:rPr lang="en-US" dirty="0" err="1" smtClean="0"/>
              <a:t>Bizantsk</a:t>
            </a:r>
            <a:r>
              <a:rPr lang="hr-HR" dirty="0" smtClean="0"/>
              <a:t>a</a:t>
            </a:r>
            <a:r>
              <a:rPr lang="en-US" dirty="0" smtClean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 smtClean="0"/>
              <a:t>Justinijanov</a:t>
            </a:r>
            <a:r>
              <a:rPr lang="hr-HR" dirty="0" smtClean="0"/>
              <a:t>a</a:t>
            </a:r>
            <a:r>
              <a:rPr lang="en-US" dirty="0" smtClean="0"/>
              <a:t> </a:t>
            </a:r>
            <a:r>
              <a:rPr lang="en-US" dirty="0" err="1" smtClean="0"/>
              <a:t>rekonkvist</a:t>
            </a:r>
            <a:r>
              <a:rPr lang="hr-HR" dirty="0" smtClean="0"/>
              <a:t>a</a:t>
            </a:r>
            <a:r>
              <a:rPr lang="en-US" dirty="0" smtClean="0"/>
              <a:t>” </a:t>
            </a:r>
            <a:r>
              <a:rPr lang="en-US" dirty="0"/>
              <a:t>u </a:t>
            </a:r>
            <a:r>
              <a:rPr lang="en-US" dirty="0" err="1"/>
              <a:t>kojoj</a:t>
            </a:r>
            <a:r>
              <a:rPr lang="en-US" dirty="0"/>
              <a:t> je do 565. g. </a:t>
            </a:r>
            <a:r>
              <a:rPr lang="en-US" dirty="0" err="1"/>
              <a:t>tj</a:t>
            </a:r>
            <a:r>
              <a:rPr lang="en-US" dirty="0"/>
              <a:t>. do </a:t>
            </a:r>
            <a:r>
              <a:rPr lang="en-US" dirty="0" err="1"/>
              <a:t>godine</a:t>
            </a:r>
            <a:r>
              <a:rPr lang="en-US" dirty="0"/>
              <a:t> </a:t>
            </a:r>
            <a:r>
              <a:rPr lang="en-US" dirty="0" err="1"/>
              <a:t>svoje</a:t>
            </a:r>
            <a:r>
              <a:rPr lang="en-US" dirty="0"/>
              <a:t> </a:t>
            </a:r>
            <a:r>
              <a:rPr lang="en-US" dirty="0" err="1"/>
              <a:t>smrti</a:t>
            </a:r>
            <a:r>
              <a:rPr lang="en-US" dirty="0"/>
              <a:t> </a:t>
            </a:r>
            <a:r>
              <a:rPr lang="en-US" dirty="0" err="1"/>
              <a:t>uspio</a:t>
            </a:r>
            <a:r>
              <a:rPr lang="en-US" dirty="0"/>
              <a:t> </a:t>
            </a:r>
            <a:r>
              <a:rPr lang="en-US" dirty="0" err="1"/>
              <a:t>srušiti</a:t>
            </a:r>
            <a:r>
              <a:rPr lang="en-US" dirty="0"/>
              <a:t> </a:t>
            </a:r>
            <a:r>
              <a:rPr lang="en-US" dirty="0" err="1"/>
              <a:t>dvije</a:t>
            </a:r>
            <a:r>
              <a:rPr lang="en-US" dirty="0"/>
              <a:t> </a:t>
            </a:r>
            <a:r>
              <a:rPr lang="en-US" dirty="0" err="1"/>
              <a:t>barbarske</a:t>
            </a:r>
            <a:r>
              <a:rPr lang="en-US" dirty="0"/>
              <a:t> </a:t>
            </a:r>
            <a:r>
              <a:rPr lang="en-US" dirty="0" err="1"/>
              <a:t>države</a:t>
            </a:r>
            <a:r>
              <a:rPr lang="en-US" dirty="0"/>
              <a:t> (</a:t>
            </a:r>
            <a:r>
              <a:rPr lang="en-US" dirty="0" err="1"/>
              <a:t>Vandalsku</a:t>
            </a:r>
            <a:r>
              <a:rPr lang="en-US" dirty="0"/>
              <a:t>, </a:t>
            </a:r>
            <a:r>
              <a:rPr lang="en-US" dirty="0" err="1"/>
              <a:t>Ostrogotsku</a:t>
            </a:r>
            <a:r>
              <a:rPr lang="en-US" dirty="0"/>
              <a:t>)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proširiti</a:t>
            </a:r>
            <a:r>
              <a:rPr lang="en-US" dirty="0"/>
              <a:t> </a:t>
            </a:r>
            <a:r>
              <a:rPr lang="en-US" dirty="0" err="1"/>
              <a:t>bizantsku</a:t>
            </a:r>
            <a:r>
              <a:rPr lang="en-US" dirty="0"/>
              <a:t> </a:t>
            </a:r>
            <a:r>
              <a:rPr lang="en-US" dirty="0" err="1"/>
              <a:t>vlast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cijeli</a:t>
            </a:r>
            <a:r>
              <a:rPr lang="en-US" dirty="0"/>
              <a:t> </a:t>
            </a:r>
            <a:r>
              <a:rPr lang="en-US" dirty="0" err="1"/>
              <a:t>Ilirik</a:t>
            </a:r>
            <a:r>
              <a:rPr lang="en-US" dirty="0"/>
              <a:t>, </a:t>
            </a:r>
            <a:r>
              <a:rPr lang="en-US" dirty="0" err="1"/>
              <a:t>Italiju</a:t>
            </a:r>
            <a:r>
              <a:rPr lang="en-US" dirty="0"/>
              <a:t>, </a:t>
            </a:r>
            <a:r>
              <a:rPr lang="en-US" dirty="0" err="1"/>
              <a:t>Sjevernu</a:t>
            </a:r>
            <a:r>
              <a:rPr lang="en-US" dirty="0"/>
              <a:t> </a:t>
            </a:r>
            <a:r>
              <a:rPr lang="en-US" dirty="0" err="1"/>
              <a:t>Afriku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jugoistok</a:t>
            </a:r>
            <a:r>
              <a:rPr lang="en-US" dirty="0"/>
              <a:t> </a:t>
            </a:r>
            <a:r>
              <a:rPr lang="en-US" dirty="0" err="1"/>
              <a:t>Španjolske</a:t>
            </a:r>
            <a:r>
              <a:rPr lang="en-US" dirty="0"/>
              <a:t>. </a:t>
            </a:r>
            <a:r>
              <a:rPr lang="en-US" dirty="0" err="1"/>
              <a:t>Ove</a:t>
            </a:r>
            <a:r>
              <a:rPr lang="en-US" dirty="0"/>
              <a:t> </a:t>
            </a:r>
            <a:r>
              <a:rPr lang="en-US" dirty="0" err="1"/>
              <a:t>uspjehe</a:t>
            </a:r>
            <a:r>
              <a:rPr lang="en-US" dirty="0"/>
              <a:t> </a:t>
            </a:r>
            <a:r>
              <a:rPr lang="en-US" dirty="0" err="1"/>
              <a:t>mogao</a:t>
            </a:r>
            <a:r>
              <a:rPr lang="en-US" dirty="0"/>
              <a:t> je </a:t>
            </a:r>
            <a:r>
              <a:rPr lang="en-US" dirty="0" err="1"/>
              <a:t>zahvaliti</a:t>
            </a:r>
            <a:r>
              <a:rPr lang="en-US" dirty="0"/>
              <a:t> </a:t>
            </a:r>
            <a:r>
              <a:rPr lang="en-US" dirty="0" err="1"/>
              <a:t>svojim</a:t>
            </a:r>
            <a:r>
              <a:rPr lang="en-US" dirty="0"/>
              <a:t> </a:t>
            </a:r>
            <a:r>
              <a:rPr lang="en-US" dirty="0" err="1"/>
              <a:t>sposobnim</a:t>
            </a:r>
            <a:r>
              <a:rPr lang="en-US" dirty="0"/>
              <a:t> </a:t>
            </a:r>
            <a:r>
              <a:rPr lang="en-US" dirty="0" err="1"/>
              <a:t>generalima</a:t>
            </a:r>
            <a:r>
              <a:rPr lang="en-US" dirty="0"/>
              <a:t> </a:t>
            </a:r>
            <a:r>
              <a:rPr lang="en-US" dirty="0" err="1"/>
              <a:t>Belizaru</a:t>
            </a:r>
            <a:r>
              <a:rPr lang="en-US" dirty="0"/>
              <a:t>, </a:t>
            </a:r>
            <a:r>
              <a:rPr lang="en-US" dirty="0" err="1"/>
              <a:t>Mundusu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Narzesu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7331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/>
          </a:bodyPr>
          <a:lstStyle/>
          <a:p>
            <a:r>
              <a:rPr lang="en-US" sz="2800" dirty="0"/>
              <a:t>Flavius </a:t>
            </a:r>
            <a:r>
              <a:rPr lang="en-US" sz="2800" dirty="0" err="1"/>
              <a:t>Petrus</a:t>
            </a:r>
            <a:r>
              <a:rPr lang="en-US" sz="2800" dirty="0"/>
              <a:t> </a:t>
            </a:r>
            <a:r>
              <a:rPr lang="en-US" sz="2800" dirty="0" err="1"/>
              <a:t>Sabbatius</a:t>
            </a:r>
            <a:r>
              <a:rPr lang="en-US" sz="2800" dirty="0"/>
              <a:t> </a:t>
            </a:r>
            <a:r>
              <a:rPr lang="en-US" sz="2800" dirty="0" err="1"/>
              <a:t>Iustinianus</a:t>
            </a:r>
            <a:r>
              <a:rPr lang="en-US" sz="28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000" dirty="0" smtClean="0"/>
              <a:t>Obnova Carstva u svim segmentima, od povratka izgubljenih teritorija do gradnje gradova, utvrda i crkava</a:t>
            </a:r>
          </a:p>
          <a:p>
            <a:r>
              <a:rPr lang="hr-HR" sz="2000" dirty="0" smtClean="0"/>
              <a:t>Ovo doba značilo je manifestaciju vojne snage, te konačnog mijenjanja uloga bizantskih posjeda na Jadranu</a:t>
            </a:r>
          </a:p>
          <a:p>
            <a:endParaRPr lang="hr-HR" sz="2000" dirty="0" smtClean="0"/>
          </a:p>
          <a:p>
            <a:r>
              <a:rPr lang="hr-HR" sz="2000" dirty="0" smtClean="0"/>
              <a:t>38-godišnja vladavina:</a:t>
            </a:r>
          </a:p>
          <a:p>
            <a:endParaRPr lang="hr-HR" sz="2000" dirty="0" smtClean="0"/>
          </a:p>
          <a:p>
            <a:r>
              <a:rPr lang="hr-HR" sz="2000" dirty="0" smtClean="0"/>
              <a:t>527. – 533. – izrada programa vladanja, stjecanje autoriteta</a:t>
            </a:r>
          </a:p>
          <a:p>
            <a:r>
              <a:rPr lang="hr-HR" sz="2000" dirty="0" smtClean="0"/>
              <a:t>533. – 540. – doba „pobjedonosne akcije”</a:t>
            </a:r>
          </a:p>
          <a:p>
            <a:r>
              <a:rPr lang="hr-HR" sz="2000" dirty="0" smtClean="0"/>
              <a:t>540. – 565. – borbe s poteškoćama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27319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Prva Bizantska akcija na Jadranu se dogodila 433. / 434., Justinijan zaratio s državom </a:t>
            </a:r>
            <a:r>
              <a:rPr lang="hr-HR" dirty="0" err="1" smtClean="0"/>
              <a:t>Ostrogota</a:t>
            </a:r>
            <a:r>
              <a:rPr lang="hr-HR" dirty="0" smtClean="0"/>
              <a:t> u Italiji i Dalmaciji, generalu i Iliriku da uđe u Dalmaciju </a:t>
            </a:r>
          </a:p>
          <a:p>
            <a:r>
              <a:rPr lang="hr-HR" dirty="0" smtClean="0"/>
              <a:t>535. ubijena </a:t>
            </a:r>
            <a:r>
              <a:rPr lang="hr-HR" dirty="0" err="1" smtClean="0"/>
              <a:t>Amalasvinta</a:t>
            </a:r>
            <a:r>
              <a:rPr lang="hr-HR" dirty="0" smtClean="0"/>
              <a:t>, Justinijan naredio </a:t>
            </a:r>
            <a:r>
              <a:rPr lang="hr-HR" dirty="0" err="1" smtClean="0"/>
              <a:t>Mundu</a:t>
            </a:r>
            <a:r>
              <a:rPr lang="hr-HR" dirty="0" smtClean="0"/>
              <a:t>, </a:t>
            </a:r>
            <a:r>
              <a:rPr lang="vi-VN" dirty="0" smtClean="0"/>
              <a:t>generalu </a:t>
            </a:r>
            <a:r>
              <a:rPr lang="hr-HR" dirty="0" smtClean="0"/>
              <a:t>u </a:t>
            </a:r>
            <a:r>
              <a:rPr lang="vi-VN" dirty="0" smtClean="0"/>
              <a:t>Iliriku </a:t>
            </a:r>
            <a:r>
              <a:rPr lang="vi-VN" dirty="0"/>
              <a:t>da uđe u Dalmaciju </a:t>
            </a:r>
            <a:r>
              <a:rPr lang="hr-HR" dirty="0" smtClean="0"/>
              <a:t>i pokuša zauzeti Salonu, </a:t>
            </a:r>
            <a:r>
              <a:rPr lang="hr-HR" dirty="0" err="1" smtClean="0"/>
              <a:t>Mund</a:t>
            </a:r>
            <a:r>
              <a:rPr lang="hr-HR" dirty="0" smtClean="0"/>
              <a:t> je pobijedio Gote i ispunio zapovijed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199002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290</TotalTime>
  <Words>1791</Words>
  <Application>Microsoft Office PowerPoint</Application>
  <PresentationFormat>On-screen Show (4:3)</PresentationFormat>
  <Paragraphs>79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Technic</vt:lpstr>
      <vt:lpstr>Bizant na Jadranu Od Justinijana I. do Bazilija I.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Flavius Petrus Sabbatius Iustinianus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Mozes ti to frende !!</dc:title>
  <dc:creator>CHANGE_ME</dc:creator>
  <cp:lastModifiedBy>jsucur@unizd.hr</cp:lastModifiedBy>
  <cp:revision>16</cp:revision>
  <dcterms:created xsi:type="dcterms:W3CDTF">2013-11-11T08:16:01Z</dcterms:created>
  <dcterms:modified xsi:type="dcterms:W3CDTF">2013-11-11T14:51:43Z</dcterms:modified>
</cp:coreProperties>
</file>