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46"/>
  </p:notesMasterIdLst>
  <p:handoutMasterIdLst>
    <p:handoutMasterId r:id="rId47"/>
  </p:handoutMasterIdLst>
  <p:sldIdLst>
    <p:sldId id="343" r:id="rId2"/>
    <p:sldId id="344" r:id="rId3"/>
    <p:sldId id="338" r:id="rId4"/>
    <p:sldId id="315" r:id="rId5"/>
    <p:sldId id="316" r:id="rId6"/>
    <p:sldId id="309" r:id="rId7"/>
    <p:sldId id="310" r:id="rId8"/>
    <p:sldId id="317" r:id="rId9"/>
    <p:sldId id="342" r:id="rId10"/>
    <p:sldId id="318" r:id="rId11"/>
    <p:sldId id="341" r:id="rId12"/>
    <p:sldId id="319" r:id="rId13"/>
    <p:sldId id="320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36" r:id="rId22"/>
    <p:sldId id="337" r:id="rId23"/>
    <p:sldId id="332" r:id="rId24"/>
    <p:sldId id="345" r:id="rId25"/>
    <p:sldId id="346" r:id="rId26"/>
    <p:sldId id="347" r:id="rId27"/>
    <p:sldId id="348" r:id="rId28"/>
    <p:sldId id="349" r:id="rId29"/>
    <p:sldId id="350" r:id="rId30"/>
    <p:sldId id="351" r:id="rId31"/>
    <p:sldId id="352" r:id="rId32"/>
    <p:sldId id="353" r:id="rId33"/>
    <p:sldId id="354" r:id="rId34"/>
    <p:sldId id="355" r:id="rId35"/>
    <p:sldId id="356" r:id="rId36"/>
    <p:sldId id="357" r:id="rId37"/>
    <p:sldId id="358" r:id="rId38"/>
    <p:sldId id="359" r:id="rId39"/>
    <p:sldId id="360" r:id="rId40"/>
    <p:sldId id="361" r:id="rId41"/>
    <p:sldId id="362" r:id="rId42"/>
    <p:sldId id="363" r:id="rId43"/>
    <p:sldId id="364" r:id="rId44"/>
    <p:sldId id="365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3DEE3"/>
    <a:srgbClr val="C9E0E5"/>
    <a:srgbClr val="FFCC99"/>
    <a:srgbClr val="111111"/>
    <a:srgbClr val="3366CC"/>
    <a:srgbClr val="996633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506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D2415B9-7DD7-44B5-88E2-891896DF50F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D695E2D-D708-4EAF-A83B-8A827537AC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95E2D-D708-4EAF-A83B-8A827537AC5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170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1351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hr-HR" sz="2400">
                <a:latin typeface="Times New Roman" pitchFamily="18" charset="0"/>
              </a:endParaRPr>
            </a:p>
          </p:txBody>
        </p:sp>
        <p:grpSp>
          <p:nvGrpSpPr>
            <p:cNvPr id="135172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35173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hr-HR" sz="2400">
                  <a:latin typeface="Times New Roman" pitchFamily="18" charset="0"/>
                </a:endParaRPr>
              </a:p>
            </p:txBody>
          </p:sp>
          <p:sp>
            <p:nvSpPr>
              <p:cNvPr id="135174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hr-HR" sz="2400">
                  <a:latin typeface="Times New Roman" pitchFamily="18" charset="0"/>
                </a:endParaRPr>
              </a:p>
            </p:txBody>
          </p:sp>
          <p:sp>
            <p:nvSpPr>
              <p:cNvPr id="135175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grpSp>
          <p:nvGrpSpPr>
            <p:cNvPr id="135176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35177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hr-HR" sz="2400">
                  <a:latin typeface="Times New Roman" pitchFamily="18" charset="0"/>
                </a:endParaRPr>
              </a:p>
            </p:txBody>
          </p:sp>
          <p:sp>
            <p:nvSpPr>
              <p:cNvPr id="135178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135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hr-HR"/>
              <a:t>Click to edit Master title style</a:t>
            </a:r>
          </a:p>
        </p:txBody>
      </p:sp>
      <p:sp>
        <p:nvSpPr>
          <p:cNvPr id="135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hr-HR"/>
              <a:t>Click to edit Master subtitle style</a:t>
            </a:r>
          </a:p>
        </p:txBody>
      </p:sp>
      <p:sp>
        <p:nvSpPr>
          <p:cNvPr id="135181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13518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135183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42F5A35-035F-46AE-B0C1-00ACB43A296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80" grpId="0" build="p" autoUpdateAnimBg="0" advAuto="0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1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518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4335F-514C-4C61-95AA-2B42F718E97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69914-075D-4C5E-A680-4DB8A7805D66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998FC-A292-464C-895A-AFC35D34341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3D033-0FA3-4CBD-9D66-41E674D92691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FBF7-7C74-4387-9CED-F11EA2A0614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2D089-06E3-42B0-8FF2-78C9FD600C55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1C936-9466-4687-B2D6-DFB74DB526E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7B5BB-41A4-48F5-ABBC-BF96EB75ABC1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C19A0-C842-4C63-BC82-722C3236EAC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8057A-889C-4C99-A8CE-E9AED3F220A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14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34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hr-HR" sz="2400">
                <a:latin typeface="Times New Roman" pitchFamily="18" charset="0"/>
              </a:endParaRPr>
            </a:p>
          </p:txBody>
        </p:sp>
        <p:grpSp>
          <p:nvGrpSpPr>
            <p:cNvPr id="13414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3414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hr-HR" sz="2400">
                  <a:latin typeface="Times New Roman" pitchFamily="18" charset="0"/>
                </a:endParaRPr>
              </a:p>
            </p:txBody>
          </p:sp>
          <p:sp>
            <p:nvSpPr>
              <p:cNvPr id="13415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1341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341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34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hr-HR"/>
          </a:p>
        </p:txBody>
      </p:sp>
      <p:sp>
        <p:nvSpPr>
          <p:cNvPr id="134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hr-HR"/>
          </a:p>
        </p:txBody>
      </p:sp>
      <p:sp>
        <p:nvSpPr>
          <p:cNvPr id="134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987F262-EB96-49B3-9CE3-D2E9DA2C5332}" type="slidenum">
              <a:rPr lang="hr-HR"/>
              <a:pPr/>
              <a:t>‹#›</a:t>
            </a:fld>
            <a:endParaRPr lang="hr-HR"/>
          </a:p>
        </p:txBody>
      </p:sp>
      <p:sp>
        <p:nvSpPr>
          <p:cNvPr id="13415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4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4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4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4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4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2" grpId="0" build="p" autoUpdateAnimBg="0" advAuto="0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415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415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415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415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415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r-HR"/>
              <a:t>Individualne razlike u organizaciji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/>
              <a:t>Prof.dr.sc. Ljiljana Kaliterna Lipovčan</a:t>
            </a:r>
          </a:p>
          <a:p>
            <a:r>
              <a:rPr lang="hr-HR"/>
              <a:t>Doc.dr.sc.Adrijana Košćec</a:t>
            </a:r>
            <a:endParaRPr lang="en-ZA"/>
          </a:p>
          <a:p>
            <a:endParaRPr lang="hr-H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9BC3-224E-462E-94FA-67FC5CFECB3A}" type="slidenum">
              <a:rPr lang="hr-HR"/>
              <a:pPr/>
              <a:t>10</a:t>
            </a:fld>
            <a:endParaRPr lang="hr-HR"/>
          </a:p>
        </p:txBody>
      </p:sp>
      <p:sp>
        <p:nvSpPr>
          <p:cNvPr id="106498" name="Text Box 2" descr="Chap01Bkgd03"/>
          <p:cNvSpPr txBox="1">
            <a:spLocks noChangeArrowheads="1"/>
          </p:cNvSpPr>
          <p:nvPr/>
        </p:nvSpPr>
        <p:spPr bwMode="blackWhite">
          <a:xfrm>
            <a:off x="2552700" y="1981200"/>
            <a:ext cx="4229100" cy="44958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rgbClr val="DDDDDD"/>
            </a:outerShdw>
          </a:effectLst>
        </p:spPr>
        <p:txBody>
          <a:bodyPr wrap="none" anchor="ctr"/>
          <a:lstStyle/>
          <a:p>
            <a:pPr marL="284163" indent="-173038"/>
            <a:r>
              <a:rPr lang="hr-HR" sz="2500" b="1">
                <a:solidFill>
                  <a:schemeClr val="bg1"/>
                </a:solidFill>
                <a:latin typeface="Times New Roman" pitchFamily="18" charset="0"/>
              </a:rPr>
              <a:t>Spretnost s brojevima	</a:t>
            </a:r>
          </a:p>
          <a:p>
            <a:pPr marL="284163" indent="-173038"/>
            <a:endParaRPr lang="hr-HR" sz="1500" b="1">
              <a:solidFill>
                <a:schemeClr val="bg1"/>
              </a:solidFill>
              <a:latin typeface="Times New Roman" pitchFamily="18" charset="0"/>
            </a:endParaRPr>
          </a:p>
          <a:p>
            <a:pPr marL="284163" indent="-173038"/>
            <a:r>
              <a:rPr lang="hr-HR" sz="2500" b="1">
                <a:solidFill>
                  <a:schemeClr val="bg1"/>
                </a:solidFill>
                <a:latin typeface="Times New Roman" pitchFamily="18" charset="0"/>
              </a:rPr>
              <a:t>Verbalno razumijevanje </a:t>
            </a:r>
          </a:p>
          <a:p>
            <a:pPr marL="284163" indent="-173038"/>
            <a:endParaRPr lang="hr-HR" sz="1500" b="1">
              <a:solidFill>
                <a:schemeClr val="bg1"/>
              </a:solidFill>
              <a:latin typeface="Times New Roman" pitchFamily="18" charset="0"/>
            </a:endParaRPr>
          </a:p>
          <a:p>
            <a:pPr marL="284163" indent="-173038"/>
            <a:r>
              <a:rPr lang="hr-HR" sz="2500" b="1">
                <a:solidFill>
                  <a:schemeClr val="bg1"/>
                </a:solidFill>
                <a:latin typeface="Times New Roman" pitchFamily="18" charset="0"/>
              </a:rPr>
              <a:t>Brzina percepcije</a:t>
            </a:r>
          </a:p>
          <a:p>
            <a:pPr marL="284163" indent="-173038"/>
            <a:endParaRPr lang="hr-HR" sz="2500" b="1">
              <a:solidFill>
                <a:schemeClr val="bg1"/>
              </a:solidFill>
              <a:latin typeface="Times New Roman" pitchFamily="18" charset="0"/>
            </a:endParaRPr>
          </a:p>
          <a:p>
            <a:pPr marL="284163" indent="-173038"/>
            <a:r>
              <a:rPr lang="hr-HR" sz="2500" b="1">
                <a:solidFill>
                  <a:schemeClr val="bg1"/>
                </a:solidFill>
                <a:latin typeface="Times New Roman" pitchFamily="18" charset="0"/>
              </a:rPr>
              <a:t>Induktivno zaključivanje	</a:t>
            </a:r>
          </a:p>
          <a:p>
            <a:pPr marL="284163" indent="-173038"/>
            <a:endParaRPr lang="hr-HR" sz="1500" b="1">
              <a:solidFill>
                <a:schemeClr val="bg1"/>
              </a:solidFill>
              <a:latin typeface="Times New Roman" pitchFamily="18" charset="0"/>
            </a:endParaRPr>
          </a:p>
          <a:p>
            <a:pPr marL="284163" indent="-173038"/>
            <a:r>
              <a:rPr lang="hr-HR" sz="2500" b="1">
                <a:solidFill>
                  <a:schemeClr val="bg1"/>
                </a:solidFill>
                <a:latin typeface="Times New Roman" pitchFamily="18" charset="0"/>
              </a:rPr>
              <a:t>Deduktivno zaključivanje	</a:t>
            </a:r>
          </a:p>
          <a:p>
            <a:pPr marL="284163" indent="-173038"/>
            <a:endParaRPr lang="hr-HR" sz="1500" b="1">
              <a:solidFill>
                <a:schemeClr val="bg1"/>
              </a:solidFill>
              <a:latin typeface="Times New Roman" pitchFamily="18" charset="0"/>
            </a:endParaRPr>
          </a:p>
          <a:p>
            <a:pPr marL="284163" indent="-173038"/>
            <a:r>
              <a:rPr lang="hr-HR" sz="2500" b="1">
                <a:solidFill>
                  <a:schemeClr val="bg1"/>
                </a:solidFill>
                <a:latin typeface="Times New Roman" pitchFamily="18" charset="0"/>
              </a:rPr>
              <a:t>Prostorna vizualizacija	</a:t>
            </a:r>
          </a:p>
          <a:p>
            <a:pPr marL="284163" indent="-173038"/>
            <a:endParaRPr lang="hr-HR" sz="1500" b="1">
              <a:solidFill>
                <a:schemeClr val="bg1"/>
              </a:solidFill>
              <a:latin typeface="Times New Roman" pitchFamily="18" charset="0"/>
            </a:endParaRPr>
          </a:p>
          <a:p>
            <a:pPr marL="284163" indent="-173038"/>
            <a:r>
              <a:rPr lang="hr-HR" sz="2500" b="1">
                <a:solidFill>
                  <a:schemeClr val="bg1"/>
                </a:solidFill>
                <a:latin typeface="Times New Roman" pitchFamily="18" charset="0"/>
              </a:rPr>
              <a:t>Pamćenje</a:t>
            </a:r>
            <a:r>
              <a:rPr lang="hr-HR" sz="2400" b="1">
                <a:solidFill>
                  <a:schemeClr val="bg1"/>
                </a:solidFill>
                <a:latin typeface="Times New Roman" pitchFamily="18" charset="0"/>
              </a:rPr>
              <a:t>	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2552700" y="533400"/>
            <a:ext cx="4076700" cy="1066800"/>
          </a:xfrm>
        </p:spPr>
        <p:txBody>
          <a:bodyPr/>
          <a:lstStyle/>
          <a:p>
            <a:pPr algn="ctr"/>
            <a:r>
              <a:rPr lang="hr-HR"/>
              <a:t>Dimenzije intelektualne sposobnosti</a:t>
            </a:r>
            <a:endParaRPr lang="en-US"/>
          </a:p>
        </p:txBody>
      </p:sp>
      <p:grpSp>
        <p:nvGrpSpPr>
          <p:cNvPr id="106500" name="Group 4"/>
          <p:cNvGrpSpPr>
            <a:grpSpLocks/>
          </p:cNvGrpSpPr>
          <p:nvPr/>
        </p:nvGrpSpPr>
        <p:grpSpPr bwMode="auto">
          <a:xfrm>
            <a:off x="6934200" y="5943600"/>
            <a:ext cx="1676400" cy="431800"/>
            <a:chOff x="4416" y="192"/>
            <a:chExt cx="1056" cy="272"/>
          </a:xfrm>
        </p:grpSpPr>
        <p:sp>
          <p:nvSpPr>
            <p:cNvPr id="106501" name="Text Box 5" descr="Chap01Bkgd02"/>
            <p:cNvSpPr txBox="1">
              <a:spLocks noChangeArrowheads="1"/>
            </p:cNvSpPr>
            <p:nvPr/>
          </p:nvSpPr>
          <p:spPr bwMode="blackWhite">
            <a:xfrm>
              <a:off x="4416" y="248"/>
              <a:ext cx="1056" cy="172"/>
            </a:xfrm>
            <a:prstGeom prst="rect">
              <a:avLst/>
            </a:prstGeom>
            <a:blipFill dpi="0" rotWithShape="0">
              <a:blip r:embed="rId3" cstate="print"/>
              <a:srcRect/>
              <a:stretch>
                <a:fillRect/>
              </a:stretch>
            </a:blip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E X H I B I T</a:t>
              </a:r>
            </a:p>
          </p:txBody>
        </p:sp>
        <p:sp>
          <p:nvSpPr>
            <p:cNvPr id="106502" name="Text Box 6" descr="Chap01Bkgd03"/>
            <p:cNvSpPr txBox="1">
              <a:spLocks noChangeArrowheads="1"/>
            </p:cNvSpPr>
            <p:nvPr/>
          </p:nvSpPr>
          <p:spPr bwMode="blackWhite">
            <a:xfrm>
              <a:off x="5088" y="192"/>
              <a:ext cx="288" cy="272"/>
            </a:xfrm>
            <a:prstGeom prst="rect">
              <a:avLst/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 anchorCtr="1"/>
            <a:lstStyle/>
            <a:p>
              <a:pPr algn="ctr">
                <a:spcBef>
                  <a:spcPct val="50000"/>
                </a:spcBef>
              </a:pPr>
              <a:r>
                <a:rPr lang="en-US" sz="1200" b="1">
                  <a:solidFill>
                    <a:schemeClr val="bg1"/>
                  </a:solidFill>
                  <a:latin typeface="Tahoma" pitchFamily="34" charset="0"/>
                </a:rPr>
                <a:t>2-1</a:t>
              </a:r>
            </a:p>
          </p:txBody>
        </p:sp>
      </p:grp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A676E-B3A8-457E-B437-5AFAD2052094}" type="slidenum">
              <a:rPr lang="hr-HR"/>
              <a:pPr/>
              <a:t>11</a:t>
            </a:fld>
            <a:endParaRPr lang="hr-HR"/>
          </a:p>
        </p:txBody>
      </p: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1524000" y="381000"/>
            <a:ext cx="4452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hr-HR" sz="1200" b="1">
                <a:ea typeface="Times New Roman" pitchFamily="18" charset="0"/>
                <a:cs typeface="Arial" charset="0"/>
              </a:rPr>
              <a:t>PRIKAZ 2-1: DIMENZIJE INTELEKTUALNIH SPOSOBNOSTI</a:t>
            </a:r>
            <a:endParaRPr lang="hr-HR" sz="2400">
              <a:latin typeface="Times New Roman" pitchFamily="18" charset="0"/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143409" name="Group 49"/>
          <p:cNvGraphicFramePr>
            <a:graphicFrameLocks noGrp="1"/>
          </p:cNvGraphicFramePr>
          <p:nvPr/>
        </p:nvGraphicFramePr>
        <p:xfrm>
          <a:off x="304800" y="762000"/>
          <a:ext cx="8534400" cy="6151563"/>
        </p:xfrm>
        <a:graphic>
          <a:graphicData uri="http://schemas.openxmlformats.org/drawingml/2006/table">
            <a:tbl>
              <a:tblPr/>
              <a:tblGrid>
                <a:gridCol w="3197225"/>
                <a:gridCol w="2667000"/>
                <a:gridCol w="2670175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Dimenzija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Opis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Primjer posla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Numeričke sposobnosti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Sposobnost da se brzo i točno izvrše aritmetičke operacije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Računovođa: Izračunavanje PDV-a za skup proizvoda. 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Verbalno razumijevanje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Sposobnost razumijevanja onoga što se pročita ili čuje, i odnosa između riječi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Manager tvornice: Slijeđenje pravila korporacije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Brzina percepcije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Sposobnost brzog i točnog identificiranja vizualnih sličnosti i razlika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Vatrogasni inspektor: Identificiranje znakova podmetnutog požara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Induktivno razmišljanje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Sposobnost identificiranja logičkog slijeda problema i rješavanje problema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Istraživač tržišta: Predviđanje potražnje proizvoda za slijedeći period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Deduktivno razmišljanje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Sposobnost korištenja logike i procjenjivanja implikacija tvrdnje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Nadglednik: Odabiranje između dva prijedloga koja su sugerirali zaposlenici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Prostorna</a:t>
                      </a: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vizualizacija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(spacijalna)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Sposobnost zamišljanja kako bi neki predmet izgledao kada i se njegov položaj u prostoru promijenio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Dekorater: Uređivanje poslovnog prostora 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Pamćenje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Sposobnost pohranjivanja i prisjećanja prijašnjih iskustava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Prodavač: Pamćenje imena kupaca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A576-FDAA-4A70-9249-45D9C4B961A1}" type="slidenum">
              <a:rPr lang="hr-HR"/>
              <a:pPr/>
              <a:t>12</a:t>
            </a:fld>
            <a:endParaRPr lang="hr-HR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Fizička sposobnost</a:t>
            </a:r>
            <a:endParaRPr lang="en-US"/>
          </a:p>
        </p:txBody>
      </p:sp>
      <p:pic>
        <p:nvPicPr>
          <p:cNvPr id="107523" name="Picture 3" descr="j02599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05000"/>
            <a:ext cx="2382838" cy="4219575"/>
          </a:xfrm>
          <a:prstGeom prst="rect">
            <a:avLst/>
          </a:prstGeom>
          <a:noFill/>
        </p:spPr>
      </p:pic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838200" y="1828800"/>
            <a:ext cx="30638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Fizička sposobnost</a:t>
            </a:r>
          </a:p>
          <a:p>
            <a:r>
              <a:rPr lang="hr-HR" sz="2400" b="1">
                <a:latin typeface="Times New Roman" pitchFamily="18" charset="0"/>
              </a:rPr>
              <a:t>Kapacitet</a:t>
            </a:r>
            <a:r>
              <a:rPr lang="en-AU" sz="2400" b="1">
                <a:latin typeface="Times New Roman" pitchFamily="18" charset="0"/>
              </a:rPr>
              <a:t> za izvođenje zadataka koji zahtijevaju izdržljivost, spretnost, snagu i slične </a:t>
            </a:r>
            <a:r>
              <a:rPr lang="hr-HR" sz="2400" b="1">
                <a:latin typeface="Times New Roman" pitchFamily="18" charset="0"/>
              </a:rPr>
              <a:t>karakteristike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4EA-DC3C-4FCF-8B6B-66AACA24BC50}" type="slidenum">
              <a:rPr lang="hr-HR"/>
              <a:pPr/>
              <a:t>13</a:t>
            </a:fld>
            <a:endParaRPr lang="hr-HR"/>
          </a:p>
        </p:txBody>
      </p:sp>
      <p:sp>
        <p:nvSpPr>
          <p:cNvPr id="108546" name="Text Box 2"/>
          <p:cNvSpPr txBox="1">
            <a:spLocks noChangeArrowheads="1"/>
          </p:cNvSpPr>
          <p:nvPr/>
        </p:nvSpPr>
        <p:spPr bwMode="blackWhite">
          <a:xfrm>
            <a:off x="1066800" y="4343400"/>
            <a:ext cx="3124200" cy="1828800"/>
          </a:xfrm>
          <a:prstGeom prst="rect">
            <a:avLst/>
          </a:prstGeom>
          <a:solidFill>
            <a:srgbClr val="3366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 marL="284163" indent="-173038">
              <a:lnSpc>
                <a:spcPct val="90000"/>
              </a:lnSpc>
              <a:spcBef>
                <a:spcPct val="50000"/>
              </a:spcBef>
            </a:pPr>
            <a:r>
              <a:rPr lang="hr-HR" sz="2400" b="1">
                <a:solidFill>
                  <a:srgbClr val="FFFFCC"/>
                </a:solidFill>
              </a:rPr>
              <a:t>Ostali čimbenici:</a:t>
            </a:r>
            <a:endParaRPr lang="en-US" sz="2400" b="1">
              <a:solidFill>
                <a:srgbClr val="FFFFCC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000" b="1">
                <a:solidFill>
                  <a:schemeClr val="bg1"/>
                </a:solidFill>
              </a:rPr>
              <a:t>Koordinacija tijela</a:t>
            </a:r>
            <a:endParaRPr lang="en-US" sz="20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000" b="1">
                <a:solidFill>
                  <a:schemeClr val="bg1"/>
                </a:solidFill>
              </a:rPr>
              <a:t>Ravnoteža</a:t>
            </a:r>
            <a:endParaRPr lang="en-US" sz="20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000" b="1">
                <a:solidFill>
                  <a:schemeClr val="bg1"/>
                </a:solidFill>
              </a:rPr>
              <a:t>Izdržljivost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Devet fizičkih sposobnosti</a:t>
            </a:r>
            <a:endParaRPr lang="en-US"/>
          </a:p>
        </p:txBody>
      </p:sp>
      <p:sp>
        <p:nvSpPr>
          <p:cNvPr id="108548" name="Text Box 4" descr="Chap01Bkgd03"/>
          <p:cNvSpPr txBox="1">
            <a:spLocks noChangeArrowheads="1"/>
          </p:cNvSpPr>
          <p:nvPr/>
        </p:nvSpPr>
        <p:spPr bwMode="blackWhite">
          <a:xfrm>
            <a:off x="1066800" y="1371600"/>
            <a:ext cx="3124200" cy="22860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 marL="284163" indent="-173038">
              <a:lnSpc>
                <a:spcPct val="90000"/>
              </a:lnSpc>
              <a:spcBef>
                <a:spcPct val="50000"/>
              </a:spcBef>
            </a:pPr>
            <a:r>
              <a:rPr lang="hr-HR" sz="2400" b="1">
                <a:solidFill>
                  <a:srgbClr val="FFFFCC"/>
                </a:solidFill>
              </a:rPr>
              <a:t>Čimbenici snage:</a:t>
            </a:r>
            <a:endParaRPr lang="en-US" sz="2400" b="1">
              <a:solidFill>
                <a:srgbClr val="FFFFCC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000" b="1">
                <a:solidFill>
                  <a:schemeClr val="bg1"/>
                </a:solidFill>
              </a:rPr>
              <a:t>Dinamička snaga</a:t>
            </a:r>
            <a:endParaRPr lang="en-US" sz="20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000" b="1">
                <a:solidFill>
                  <a:schemeClr val="bg1"/>
                </a:solidFill>
              </a:rPr>
              <a:t>Snaga trupa</a:t>
            </a:r>
            <a:endParaRPr lang="en-US" sz="20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bg1"/>
                </a:solidFill>
              </a:rPr>
              <a:t>Stati</a:t>
            </a:r>
            <a:r>
              <a:rPr lang="hr-HR" sz="2000" b="1">
                <a:solidFill>
                  <a:schemeClr val="bg1"/>
                </a:solidFill>
              </a:rPr>
              <a:t>čka snaga</a:t>
            </a:r>
            <a:endParaRPr lang="en-US" sz="20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bg1"/>
                </a:solidFill>
              </a:rPr>
              <a:t>E</a:t>
            </a:r>
            <a:r>
              <a:rPr lang="hr-HR" sz="2000" b="1">
                <a:solidFill>
                  <a:schemeClr val="bg1"/>
                </a:solidFill>
              </a:rPr>
              <a:t>ksplozivna snaga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blackWhite">
          <a:xfrm>
            <a:off x="3962400" y="3200400"/>
            <a:ext cx="3962400" cy="1295400"/>
          </a:xfrm>
          <a:prstGeom prst="rect">
            <a:avLst/>
          </a:prstGeom>
          <a:solidFill>
            <a:srgbClr val="3366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 marL="284163" indent="-173038">
              <a:lnSpc>
                <a:spcPct val="90000"/>
              </a:lnSpc>
              <a:spcBef>
                <a:spcPct val="50000"/>
              </a:spcBef>
            </a:pPr>
            <a:r>
              <a:rPr lang="hr-HR" sz="2400" b="1">
                <a:solidFill>
                  <a:srgbClr val="FFFFCC"/>
                </a:solidFill>
              </a:rPr>
              <a:t>Čimbenici fleksibilnosti:</a:t>
            </a:r>
            <a:endParaRPr lang="en-US" sz="2400" b="1">
              <a:solidFill>
                <a:srgbClr val="FFFFCC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000" b="1">
                <a:solidFill>
                  <a:schemeClr val="bg1"/>
                </a:solidFill>
              </a:rPr>
              <a:t>Raspon </a:t>
            </a:r>
            <a:endParaRPr lang="en-US" sz="20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000" b="1">
                <a:solidFill>
                  <a:schemeClr val="bg1"/>
                </a:solidFill>
              </a:rPr>
              <a:t>Dinamička fleksibilnost</a:t>
            </a:r>
            <a:endParaRPr lang="en-US" sz="2000" b="1">
              <a:solidFill>
                <a:schemeClr val="bg1"/>
              </a:solidFill>
            </a:endParaRPr>
          </a:p>
        </p:txBody>
      </p:sp>
      <p:pic>
        <p:nvPicPr>
          <p:cNvPr id="108550" name="Picture 6" descr="pe02365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524000"/>
            <a:ext cx="1371600" cy="1524000"/>
          </a:xfrm>
          <a:prstGeom prst="rect">
            <a:avLst/>
          </a:prstGeom>
          <a:noFill/>
        </p:spPr>
      </p:pic>
      <p:pic>
        <p:nvPicPr>
          <p:cNvPr id="108551" name="Picture 7" descr="pe02419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953000"/>
            <a:ext cx="1662113" cy="1276350"/>
          </a:xfrm>
          <a:prstGeom prst="rect">
            <a:avLst/>
          </a:prstGeom>
          <a:noFill/>
        </p:spPr>
      </p:pic>
      <p:grpSp>
        <p:nvGrpSpPr>
          <p:cNvPr id="108552" name="Group 8"/>
          <p:cNvGrpSpPr>
            <a:grpSpLocks/>
          </p:cNvGrpSpPr>
          <p:nvPr/>
        </p:nvGrpSpPr>
        <p:grpSpPr bwMode="auto">
          <a:xfrm>
            <a:off x="6934200" y="5969000"/>
            <a:ext cx="1676400" cy="431800"/>
            <a:chOff x="4416" y="192"/>
            <a:chExt cx="1056" cy="272"/>
          </a:xfrm>
        </p:grpSpPr>
        <p:sp>
          <p:nvSpPr>
            <p:cNvPr id="108553" name="Text Box 9" descr="Chap01Bkgd02"/>
            <p:cNvSpPr txBox="1">
              <a:spLocks noChangeArrowheads="1"/>
            </p:cNvSpPr>
            <p:nvPr/>
          </p:nvSpPr>
          <p:spPr bwMode="blackWhite">
            <a:xfrm>
              <a:off x="4416" y="248"/>
              <a:ext cx="1056" cy="172"/>
            </a:xfrm>
            <a:prstGeom prst="rect">
              <a:avLst/>
            </a:prstGeom>
            <a:blipFill dpi="0" rotWithShape="0">
              <a:blip r:embed="rId5" cstate="print"/>
              <a:srcRect/>
              <a:stretch>
                <a:fillRect/>
              </a:stretch>
            </a:blip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E X H I B I T</a:t>
              </a:r>
            </a:p>
          </p:txBody>
        </p:sp>
        <p:sp>
          <p:nvSpPr>
            <p:cNvPr id="108554" name="Text Box 10" descr="Chap01Bkgd03"/>
            <p:cNvSpPr txBox="1">
              <a:spLocks noChangeArrowheads="1"/>
            </p:cNvSpPr>
            <p:nvPr/>
          </p:nvSpPr>
          <p:spPr bwMode="blackWhite">
            <a:xfrm>
              <a:off x="5088" y="192"/>
              <a:ext cx="288" cy="272"/>
            </a:xfrm>
            <a:prstGeom prst="rect">
              <a:avLst/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 anchorCtr="1"/>
            <a:lstStyle/>
            <a:p>
              <a:pPr algn="ctr">
                <a:spcBef>
                  <a:spcPct val="50000"/>
                </a:spcBef>
              </a:pPr>
              <a:r>
                <a:rPr lang="en-US" sz="1200" b="1">
                  <a:solidFill>
                    <a:schemeClr val="bg1"/>
                  </a:solidFill>
                  <a:latin typeface="Tahoma" pitchFamily="34" charset="0"/>
                </a:rPr>
                <a:t>2-2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nimBg="1" autoUpdateAnimBg="0"/>
      <p:bldP spid="108548" grpId="0" animBg="1" autoUpdateAnimBg="0"/>
      <p:bldP spid="108549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9A5-6839-4AC9-BD34-45F094C8FB85}" type="slidenum">
              <a:rPr lang="hr-HR"/>
              <a:pPr/>
              <a:t>14</a:t>
            </a:fld>
            <a:endParaRPr lang="hr-HR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Učenje</a:t>
            </a:r>
            <a:endParaRPr lang="en-US"/>
          </a:p>
        </p:txBody>
      </p:sp>
      <p:sp>
        <p:nvSpPr>
          <p:cNvPr id="110595" name="Text Box 3" descr="Chap01Bkgd03"/>
          <p:cNvSpPr txBox="1">
            <a:spLocks noChangeArrowheads="1"/>
          </p:cNvSpPr>
          <p:nvPr/>
        </p:nvSpPr>
        <p:spPr bwMode="blackWhite">
          <a:xfrm>
            <a:off x="3810000" y="3429000"/>
            <a:ext cx="4038600" cy="24384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rgbClr val="DDDDDD"/>
            </a:outerShdw>
          </a:effectLst>
        </p:spPr>
        <p:txBody>
          <a:bodyPr wrap="none" anchor="ctr"/>
          <a:lstStyle/>
          <a:p>
            <a:pPr marL="284163" indent="-173038">
              <a:lnSpc>
                <a:spcPct val="90000"/>
              </a:lnSpc>
              <a:spcBef>
                <a:spcPct val="50000"/>
              </a:spcBef>
            </a:pPr>
            <a:r>
              <a:rPr lang="hr-HR" sz="2400" b="1">
                <a:solidFill>
                  <a:srgbClr val="FFFFCC"/>
                </a:solidFill>
              </a:rPr>
              <a:t>Učenje</a:t>
            </a:r>
            <a:endParaRPr lang="en-US" sz="2400" b="1">
              <a:solidFill>
                <a:srgbClr val="FFFFCC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Uključuje promjenu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Relativno trajno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Stečeno iskustvom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898525" y="1489075"/>
            <a:ext cx="4054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učenje</a:t>
            </a:r>
          </a:p>
          <a:p>
            <a:r>
              <a:rPr lang="en-AU" sz="2400" b="1">
                <a:latin typeface="Times New Roman" pitchFamily="18" charset="0"/>
              </a:rPr>
              <a:t>Svaka relativno trajna promjena ponašanja koja </a:t>
            </a:r>
            <a:r>
              <a:rPr lang="hr-HR" sz="2400" b="1">
                <a:latin typeface="Times New Roman" pitchFamily="18" charset="0"/>
              </a:rPr>
              <a:t>je</a:t>
            </a:r>
            <a:r>
              <a:rPr lang="en-AU" sz="2400" b="1">
                <a:latin typeface="Times New Roman" pitchFamily="18" charset="0"/>
              </a:rPr>
              <a:t> rezultat iskustva.</a:t>
            </a:r>
            <a:endParaRPr lang="hr-HR" sz="24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B421F-6E39-4F33-AC75-679F9F74C6D0}" type="slidenum">
              <a:rPr lang="hr-HR"/>
              <a:pPr/>
              <a:t>15</a:t>
            </a:fld>
            <a:endParaRPr lang="hr-HR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Teorije učenja</a:t>
            </a:r>
            <a:endParaRPr lang="en-US"/>
          </a:p>
        </p:txBody>
      </p:sp>
      <p:sp>
        <p:nvSpPr>
          <p:cNvPr id="111619" name="Text Box 3" descr="Chap01Bkgd03"/>
          <p:cNvSpPr txBox="1">
            <a:spLocks noChangeArrowheads="1"/>
          </p:cNvSpPr>
          <p:nvPr/>
        </p:nvSpPr>
        <p:spPr bwMode="blackWhite">
          <a:xfrm>
            <a:off x="3810000" y="3733800"/>
            <a:ext cx="4267200" cy="24384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rgbClr val="DDDDDD"/>
            </a:outerShdw>
          </a:effectLst>
        </p:spPr>
        <p:txBody>
          <a:bodyPr wrap="none" anchor="ctr"/>
          <a:lstStyle/>
          <a:p>
            <a:pPr marL="284163" indent="-173038">
              <a:lnSpc>
                <a:spcPct val="90000"/>
              </a:lnSpc>
              <a:spcBef>
                <a:spcPct val="50000"/>
              </a:spcBef>
            </a:pPr>
            <a:r>
              <a:rPr lang="hr-HR" sz="2400" b="1">
                <a:solidFill>
                  <a:srgbClr val="FFFFCC"/>
                </a:solidFill>
              </a:rPr>
              <a:t>Ključni koncepti</a:t>
            </a:r>
            <a:endParaRPr lang="en-US" sz="2400" b="1">
              <a:solidFill>
                <a:srgbClr val="FFFFCC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Bezuvjetni podražaj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Bezuvjetna reakcija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Uvjetovana reakcija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974725" y="1489075"/>
            <a:ext cx="48164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klasi</a:t>
            </a:r>
            <a:r>
              <a:rPr lang="hr-HR" sz="2400" b="1">
                <a:solidFill>
                  <a:schemeClr val="accent2"/>
                </a:solidFill>
                <a:latin typeface="Times New Roman" pitchFamily="18" charset="0"/>
              </a:rPr>
              <a:t>č</a:t>
            </a:r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no uvjetovanje</a:t>
            </a:r>
          </a:p>
          <a:p>
            <a:r>
              <a:rPr lang="en-AU" sz="2400" b="1">
                <a:latin typeface="Times New Roman" pitchFamily="18" charset="0"/>
              </a:rPr>
              <a:t>Vrsta uvjetovanja u kojem pojedinac </a:t>
            </a:r>
            <a:r>
              <a:rPr lang="hr-HR" sz="2400" b="1">
                <a:latin typeface="Times New Roman" pitchFamily="18" charset="0"/>
              </a:rPr>
              <a:t>reagira </a:t>
            </a:r>
            <a:r>
              <a:rPr lang="en-AU" sz="2400" b="1">
                <a:latin typeface="Times New Roman" pitchFamily="18" charset="0"/>
              </a:rPr>
              <a:t>na neki podra</a:t>
            </a:r>
            <a:r>
              <a:rPr lang="hr-HR" sz="2400" b="1">
                <a:latin typeface="Times New Roman" pitchFamily="18" charset="0"/>
              </a:rPr>
              <a:t>ž</a:t>
            </a:r>
            <a:r>
              <a:rPr lang="en-AU" sz="2400" b="1">
                <a:latin typeface="Times New Roman" pitchFamily="18" charset="0"/>
              </a:rPr>
              <a:t>aj koji normalno ne bi proizveo takvu reakciju</a:t>
            </a:r>
            <a:r>
              <a:rPr lang="hr-HR" sz="2400" b="1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43C5-886F-41E4-9945-C78A17CC8278}" type="slidenum">
              <a:rPr lang="hr-HR"/>
              <a:pPr/>
              <a:t>16</a:t>
            </a:fld>
            <a:endParaRPr lang="hr-HR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Teorije učenja</a:t>
            </a:r>
            <a:endParaRPr lang="en-US"/>
          </a:p>
        </p:txBody>
      </p:sp>
      <p:sp>
        <p:nvSpPr>
          <p:cNvPr id="112643" name="Text Box 3" descr="Chap01Bkgd03"/>
          <p:cNvSpPr txBox="1">
            <a:spLocks noChangeArrowheads="1"/>
          </p:cNvSpPr>
          <p:nvPr/>
        </p:nvSpPr>
        <p:spPr bwMode="blackWhite">
          <a:xfrm>
            <a:off x="2743200" y="3733800"/>
            <a:ext cx="5334000" cy="24384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rgbClr val="DDDDDD"/>
            </a:outerShdw>
          </a:effectLst>
        </p:spPr>
        <p:txBody>
          <a:bodyPr wrap="none" anchor="ctr"/>
          <a:lstStyle/>
          <a:p>
            <a:pPr marL="284163" indent="-173038">
              <a:lnSpc>
                <a:spcPct val="90000"/>
              </a:lnSpc>
              <a:spcBef>
                <a:spcPct val="50000"/>
              </a:spcBef>
            </a:pPr>
            <a:r>
              <a:rPr lang="en-US" sz="2400" b="1">
                <a:solidFill>
                  <a:srgbClr val="FFFFCC"/>
                </a:solidFill>
              </a:rPr>
              <a:t>K</a:t>
            </a:r>
            <a:r>
              <a:rPr lang="hr-HR" sz="2400" b="1">
                <a:solidFill>
                  <a:srgbClr val="FFFFCC"/>
                </a:solidFill>
              </a:rPr>
              <a:t>ljučni koncepti</a:t>
            </a:r>
            <a:endParaRPr lang="en-US" sz="2400" b="1">
              <a:solidFill>
                <a:srgbClr val="FFFFCC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400" b="1">
                <a:solidFill>
                  <a:schemeClr val="bg1"/>
                </a:solidFill>
              </a:rPr>
              <a:t>Refle</a:t>
            </a:r>
            <a:r>
              <a:rPr lang="hr-HR" sz="2400" b="1">
                <a:solidFill>
                  <a:schemeClr val="bg1"/>
                </a:solidFill>
              </a:rPr>
              <a:t>ksno</a:t>
            </a:r>
            <a:r>
              <a:rPr lang="en-US" sz="2400" b="1">
                <a:solidFill>
                  <a:schemeClr val="bg1"/>
                </a:solidFill>
              </a:rPr>
              <a:t> (</a:t>
            </a:r>
            <a:r>
              <a:rPr lang="hr-HR" sz="2400" b="1">
                <a:solidFill>
                  <a:schemeClr val="bg1"/>
                </a:solidFill>
              </a:rPr>
              <a:t>nenaučeno</a:t>
            </a:r>
            <a:r>
              <a:rPr lang="en-US" sz="2400" b="1">
                <a:solidFill>
                  <a:schemeClr val="bg1"/>
                </a:solidFill>
              </a:rPr>
              <a:t>) </a:t>
            </a:r>
            <a:r>
              <a:rPr lang="hr-HR" sz="2400" b="1">
                <a:solidFill>
                  <a:schemeClr val="bg1"/>
                </a:solidFill>
              </a:rPr>
              <a:t>ponašanje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Uvjetno</a:t>
            </a:r>
            <a:r>
              <a:rPr lang="en-US" sz="2400" b="1">
                <a:solidFill>
                  <a:schemeClr val="bg1"/>
                </a:solidFill>
              </a:rPr>
              <a:t> (</a:t>
            </a:r>
            <a:r>
              <a:rPr lang="hr-HR" sz="2400" b="1">
                <a:solidFill>
                  <a:schemeClr val="bg1"/>
                </a:solidFill>
              </a:rPr>
              <a:t>naučeno</a:t>
            </a:r>
            <a:r>
              <a:rPr lang="en-US" sz="2400" b="1">
                <a:solidFill>
                  <a:schemeClr val="bg1"/>
                </a:solidFill>
              </a:rPr>
              <a:t>) </a:t>
            </a:r>
            <a:r>
              <a:rPr lang="hr-HR" sz="2400" b="1">
                <a:solidFill>
                  <a:schemeClr val="bg1"/>
                </a:solidFill>
              </a:rPr>
              <a:t>ponašanje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Potkrepljenje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838200" y="1524000"/>
            <a:ext cx="5029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instrumentalno uvjetovanje</a:t>
            </a:r>
          </a:p>
          <a:p>
            <a:r>
              <a:rPr lang="en-AU" sz="2400" b="1">
                <a:latin typeface="Times New Roman" pitchFamily="18" charset="0"/>
              </a:rPr>
              <a:t>Oblik uvjetovanja u kojem </a:t>
            </a:r>
            <a:r>
              <a:rPr lang="hr-HR" sz="2400" b="1">
                <a:latin typeface="Times New Roman" pitchFamily="18" charset="0"/>
              </a:rPr>
              <a:t>po</a:t>
            </a:r>
            <a:r>
              <a:rPr lang="en-AU" sz="2400" b="1">
                <a:latin typeface="Times New Roman" pitchFamily="18" charset="0"/>
              </a:rPr>
              <a:t>željeno </a:t>
            </a:r>
            <a:r>
              <a:rPr lang="hr-HR" sz="2400" b="1">
                <a:latin typeface="Times New Roman" pitchFamily="18" charset="0"/>
              </a:rPr>
              <a:t>spontan</a:t>
            </a:r>
            <a:r>
              <a:rPr lang="en-AU" sz="2400" b="1">
                <a:latin typeface="Times New Roman" pitchFamily="18" charset="0"/>
              </a:rPr>
              <a:t>o ponašanje </a:t>
            </a:r>
            <a:r>
              <a:rPr lang="hr-HR" sz="2400" b="1">
                <a:latin typeface="Times New Roman" pitchFamily="18" charset="0"/>
              </a:rPr>
              <a:t>do</a:t>
            </a:r>
            <a:r>
              <a:rPr lang="en-AU" sz="2400" b="1">
                <a:latin typeface="Times New Roman" pitchFamily="18" charset="0"/>
              </a:rPr>
              <a:t>vodi do nagrade ili sprječava kaznu.</a:t>
            </a:r>
            <a:endParaRPr lang="hr-HR" sz="24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6918-4298-4C4D-A946-E817587DF3C0}" type="slidenum">
              <a:rPr lang="hr-HR"/>
              <a:pPr/>
              <a:t>17</a:t>
            </a:fld>
            <a:endParaRPr lang="hr-HR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Teorije učenja</a:t>
            </a:r>
            <a:r>
              <a:rPr lang="en-US"/>
              <a:t> </a:t>
            </a:r>
          </a:p>
        </p:txBody>
      </p:sp>
      <p:sp>
        <p:nvSpPr>
          <p:cNvPr id="113667" name="Text Box 3" descr="Chap01Bkgd03"/>
          <p:cNvSpPr txBox="1">
            <a:spLocks noChangeArrowheads="1"/>
          </p:cNvSpPr>
          <p:nvPr/>
        </p:nvSpPr>
        <p:spPr bwMode="blackWhite">
          <a:xfrm>
            <a:off x="2971800" y="3276600"/>
            <a:ext cx="5181600" cy="27432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rgbClr val="DDDDDD"/>
            </a:outerShdw>
          </a:effectLst>
        </p:spPr>
        <p:txBody>
          <a:bodyPr wrap="none" anchor="ctr"/>
          <a:lstStyle/>
          <a:p>
            <a:pPr marL="284163" indent="-173038">
              <a:lnSpc>
                <a:spcPct val="90000"/>
              </a:lnSpc>
              <a:spcBef>
                <a:spcPct val="50000"/>
              </a:spcBef>
            </a:pPr>
            <a:r>
              <a:rPr lang="hr-HR" sz="2400" b="1">
                <a:solidFill>
                  <a:srgbClr val="FFFFCC"/>
                </a:solidFill>
              </a:rPr>
              <a:t>Ključni koncepti</a:t>
            </a:r>
            <a:endParaRPr lang="en-US" sz="2400" b="1">
              <a:solidFill>
                <a:srgbClr val="FFFFCC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Procesi pažnje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Procesi pamćenja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Procesi motoričke reprodukcije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Procesi potkrepljivanja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974725" y="1412875"/>
            <a:ext cx="45878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teorija </a:t>
            </a:r>
            <a:r>
              <a:rPr lang="hr-HR" sz="2400" b="1">
                <a:solidFill>
                  <a:schemeClr val="accent2"/>
                </a:solidFill>
                <a:latin typeface="Times New Roman" pitchFamily="18" charset="0"/>
              </a:rPr>
              <a:t>socijalnog</a:t>
            </a:r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 učenja</a:t>
            </a:r>
            <a:r>
              <a:rPr lang="en-AU" sz="2400" b="1">
                <a:latin typeface="Times New Roman" pitchFamily="18" charset="0"/>
              </a:rPr>
              <a:t> </a:t>
            </a:r>
            <a:endParaRPr lang="hr-HR" sz="2400" b="1">
              <a:latin typeface="Times New Roman" pitchFamily="18" charset="0"/>
            </a:endParaRPr>
          </a:p>
          <a:p>
            <a:r>
              <a:rPr lang="en-AU" sz="2400" b="1">
                <a:latin typeface="Times New Roman" pitchFamily="18" charset="0"/>
              </a:rPr>
              <a:t>Ljudi mogu učiti promatranjem i neposrednim iskustvom</a:t>
            </a:r>
            <a:r>
              <a:rPr lang="hr-HR" sz="2400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1556-A861-46CC-989F-943AF61BF1EB}" type="slidenum">
              <a:rPr lang="hr-HR"/>
              <a:pPr/>
              <a:t>18</a:t>
            </a:fld>
            <a:endParaRPr lang="hr-HR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Teorije učenja</a:t>
            </a:r>
            <a:endParaRPr lang="en-US"/>
          </a:p>
        </p:txBody>
      </p:sp>
      <p:sp>
        <p:nvSpPr>
          <p:cNvPr id="114691" name="Text Box 3" descr="Chap01Bkgd03"/>
          <p:cNvSpPr txBox="1">
            <a:spLocks noChangeArrowheads="1"/>
          </p:cNvSpPr>
          <p:nvPr/>
        </p:nvSpPr>
        <p:spPr bwMode="blackWhite">
          <a:xfrm>
            <a:off x="990600" y="3505200"/>
            <a:ext cx="7696200" cy="25146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rgbClr val="DDDDDD"/>
            </a:outerShdw>
          </a:effectLst>
        </p:spPr>
        <p:txBody>
          <a:bodyPr anchor="ctr"/>
          <a:lstStyle/>
          <a:p>
            <a:pPr marL="284163" indent="-173038">
              <a:lnSpc>
                <a:spcPct val="90000"/>
              </a:lnSpc>
              <a:spcBef>
                <a:spcPct val="50000"/>
              </a:spcBef>
            </a:pPr>
            <a:r>
              <a:rPr lang="hr-HR" sz="2400" b="1">
                <a:solidFill>
                  <a:srgbClr val="FFFFCC"/>
                </a:solidFill>
              </a:rPr>
              <a:t>Ključni koncepti</a:t>
            </a:r>
            <a:endParaRPr lang="en-US" sz="2400" b="1">
              <a:solidFill>
                <a:srgbClr val="FFFFCC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Potkrepljenje je nužno da bi se promijenilo ponašanje.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Neke vrste nagrade su djelotvornije od drugih.</a:t>
            </a:r>
            <a:endParaRPr lang="en-US" sz="2400" b="1">
              <a:solidFill>
                <a:schemeClr val="bg1"/>
              </a:solidFill>
            </a:endParaRPr>
          </a:p>
          <a:p>
            <a:pPr marL="284163" indent="-173038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hr-HR" sz="2400" b="1">
                <a:solidFill>
                  <a:schemeClr val="bg1"/>
                </a:solidFill>
              </a:rPr>
              <a:t>Raspored potkrepljivanjanja utječe na brzinu učenja i trajnost ponašanja.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838200" y="1524000"/>
            <a:ext cx="396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oblikovanje ponašanja</a:t>
            </a:r>
          </a:p>
          <a:p>
            <a:r>
              <a:rPr lang="en-AU" sz="2400" b="1">
                <a:latin typeface="Times New Roman" pitchFamily="18" charset="0"/>
              </a:rPr>
              <a:t>Sustavno poticanje svakog sljedećeg koraka koji </a:t>
            </a:r>
            <a:r>
              <a:rPr lang="hr-HR" sz="2400" b="1">
                <a:latin typeface="Times New Roman" pitchFamily="18" charset="0"/>
              </a:rPr>
              <a:t>osobu </a:t>
            </a:r>
            <a:r>
              <a:rPr lang="en-AU" sz="2400" b="1">
                <a:latin typeface="Times New Roman" pitchFamily="18" charset="0"/>
              </a:rPr>
              <a:t>dovodi  bliže željenom </a:t>
            </a:r>
            <a:r>
              <a:rPr lang="hr-HR" sz="2400" b="1">
                <a:latin typeface="Times New Roman" pitchFamily="18" charset="0"/>
              </a:rPr>
              <a:t>ponašanju</a:t>
            </a:r>
            <a:r>
              <a:rPr lang="en-AU" sz="2400" b="1">
                <a:latin typeface="Times New Roman" pitchFamily="18" charset="0"/>
              </a:rPr>
              <a:t>.</a:t>
            </a:r>
            <a:endParaRPr lang="hr-HR" sz="24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4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C11B-F38B-478C-8B04-A931086B8286}" type="slidenum">
              <a:rPr lang="hr-HR"/>
              <a:pPr/>
              <a:t>19</a:t>
            </a:fld>
            <a:endParaRPr lang="hr-HR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Rasporedi potkrepljivanja</a:t>
            </a:r>
            <a:endParaRPr lang="en-US"/>
          </a:p>
        </p:txBody>
      </p:sp>
      <p:sp>
        <p:nvSpPr>
          <p:cNvPr id="115715" name="Line 3"/>
          <p:cNvSpPr>
            <a:spLocks noChangeShapeType="1"/>
          </p:cNvSpPr>
          <p:nvPr/>
        </p:nvSpPr>
        <p:spPr bwMode="auto">
          <a:xfrm>
            <a:off x="838200" y="3276600"/>
            <a:ext cx="3733800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pic>
        <p:nvPicPr>
          <p:cNvPr id="115716" name="Picture 4" descr="j01981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341563"/>
            <a:ext cx="3276600" cy="2590800"/>
          </a:xfrm>
          <a:prstGeom prst="rect">
            <a:avLst/>
          </a:prstGeom>
          <a:noFill/>
        </p:spPr>
      </p:pic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746125" y="1412875"/>
            <a:ext cx="4206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kontinuirano potkrepljivanje</a:t>
            </a:r>
          </a:p>
          <a:p>
            <a:r>
              <a:rPr lang="en-AU" sz="2400" b="1">
                <a:latin typeface="Times New Roman" pitchFamily="18" charset="0"/>
              </a:rPr>
              <a:t>Željeno ponašanje se dodatno potkrepljuje svaki put kad se pojavi.</a:t>
            </a:r>
            <a:endParaRPr lang="hr-HR" sz="2400" b="1">
              <a:latin typeface="Times New Roman" pitchFamily="18" charset="0"/>
            </a:endParaRPr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746125" y="3546475"/>
            <a:ext cx="40544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povremeno potkrjepljenje</a:t>
            </a:r>
          </a:p>
          <a:p>
            <a:r>
              <a:rPr lang="en-AU" sz="2400" b="1">
                <a:latin typeface="Times New Roman" pitchFamily="18" charset="0"/>
              </a:rPr>
              <a:t>Željeno ponašanje se potiče dovoljno često da se isplati ponavljati ponašanje, ali se ne potiče svaki put kad se </a:t>
            </a:r>
            <a:r>
              <a:rPr lang="hr-HR" sz="2400" b="1">
                <a:latin typeface="Times New Roman" pitchFamily="18" charset="0"/>
              </a:rPr>
              <a:t>pojavi</a:t>
            </a:r>
            <a:r>
              <a:rPr lang="en-AU" sz="2400" b="1">
                <a:latin typeface="Times New Roman" pitchFamily="18" charset="0"/>
              </a:rPr>
              <a:t>.</a:t>
            </a:r>
            <a:endParaRPr lang="hr-HR" sz="24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C9229-DF8E-44F7-911E-3768C0B43780}" type="slidenum">
              <a:rPr lang="hr-HR"/>
              <a:pPr/>
              <a:t>2</a:t>
            </a:fld>
            <a:endParaRPr lang="hr-HR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800"/>
              <a:t>ŠTO JE </a:t>
            </a:r>
            <a:r>
              <a:rPr lang="hr-HR" sz="3800">
                <a:solidFill>
                  <a:srgbClr val="FF0000"/>
                </a:solidFill>
              </a:rPr>
              <a:t>(RADNA)</a:t>
            </a:r>
            <a:r>
              <a:rPr lang="hr-HR" sz="3800"/>
              <a:t> ORGANIZACIJA?</a:t>
            </a:r>
            <a:endParaRPr lang="en-US" sz="380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r-HR" b="1"/>
          </a:p>
          <a:p>
            <a:r>
              <a:rPr lang="hr-HR" b="1"/>
              <a:t>Organizacija je svojstvo </a:t>
            </a:r>
            <a:r>
              <a:rPr lang="hr-HR" b="1" u="sng"/>
              <a:t>složenog sustava</a:t>
            </a:r>
            <a:r>
              <a:rPr lang="hr-HR" b="1"/>
              <a:t> čiji su raznoliki </a:t>
            </a:r>
            <a:r>
              <a:rPr lang="hr-HR" b="1" u="sng"/>
              <a:t>dijelovi</a:t>
            </a:r>
            <a:r>
              <a:rPr lang="hr-HR" b="1"/>
              <a:t> međusobno povezani i funkcionalno </a:t>
            </a:r>
            <a:r>
              <a:rPr lang="hr-HR" b="1" u="sng"/>
              <a:t>usklađeni</a:t>
            </a:r>
            <a:r>
              <a:rPr lang="hr-HR" b="1"/>
              <a:t> tako da čine postojanu strukturu i djeluju kao </a:t>
            </a:r>
            <a:r>
              <a:rPr lang="hr-HR" b="1" u="sng"/>
              <a:t>cjelina</a:t>
            </a:r>
            <a:endParaRPr lang="en-US" b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17C4-AC00-4FC5-AF7B-9A3F63740391}" type="slidenum">
              <a:rPr lang="hr-HR"/>
              <a:pPr/>
              <a:t>20</a:t>
            </a:fld>
            <a:endParaRPr lang="hr-HR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Raspored potkrepljivanja - vremenski</a:t>
            </a:r>
            <a:endParaRPr lang="en-US"/>
          </a:p>
        </p:txBody>
      </p:sp>
      <p:sp>
        <p:nvSpPr>
          <p:cNvPr id="116739" name="Line 3"/>
          <p:cNvSpPr>
            <a:spLocks noChangeShapeType="1"/>
          </p:cNvSpPr>
          <p:nvPr/>
        </p:nvSpPr>
        <p:spPr bwMode="auto">
          <a:xfrm>
            <a:off x="685800" y="2895600"/>
            <a:ext cx="3886200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pic>
        <p:nvPicPr>
          <p:cNvPr id="116740" name="Picture 4" descr="bd0498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9400" y="1981200"/>
            <a:ext cx="3784600" cy="3886200"/>
          </a:xfrm>
          <a:prstGeom prst="rect">
            <a:avLst/>
          </a:prstGeom>
          <a:noFill/>
        </p:spPr>
      </p:pic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669925" y="1676400"/>
            <a:ext cx="49688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2"/>
                </a:solidFill>
                <a:latin typeface="Times New Roman" pitchFamily="18" charset="0"/>
              </a:rPr>
              <a:t>Raspored s fiksnim intervalima</a:t>
            </a:r>
            <a:endParaRPr lang="en-AU" sz="2400" b="1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AU" sz="2400" b="1">
                <a:latin typeface="Times New Roman" pitchFamily="18" charset="0"/>
              </a:rPr>
              <a:t>Nagrade se raspoređuju u jednakim vremenskim intervalima</a:t>
            </a:r>
            <a:r>
              <a:rPr lang="hr-HR" sz="2400" b="1">
                <a:latin typeface="Times New Roman" pitchFamily="18" charset="0"/>
              </a:rPr>
              <a:t>. </a:t>
            </a: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685800" y="3124200"/>
            <a:ext cx="441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Raspored s </a:t>
            </a:r>
            <a:r>
              <a:rPr lang="hr-HR" sz="2400" b="1">
                <a:solidFill>
                  <a:schemeClr val="accent2"/>
                </a:solidFill>
                <a:latin typeface="Times New Roman" pitchFamily="18" charset="0"/>
              </a:rPr>
              <a:t>varijabilnim</a:t>
            </a:r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 intervalima</a:t>
            </a:r>
          </a:p>
          <a:p>
            <a:r>
              <a:rPr lang="en-AU" sz="2400" b="1">
                <a:latin typeface="Times New Roman" pitchFamily="18" charset="0"/>
              </a:rPr>
              <a:t>Nagrade se daju </a:t>
            </a:r>
            <a:r>
              <a:rPr lang="hr-HR" sz="2400" b="1">
                <a:latin typeface="Times New Roman" pitchFamily="18" charset="0"/>
              </a:rPr>
              <a:t>u različitim</a:t>
            </a:r>
            <a:r>
              <a:rPr lang="en-AU" sz="2400" b="1">
                <a:latin typeface="Times New Roman" pitchFamily="18" charset="0"/>
              </a:rPr>
              <a:t> </a:t>
            </a:r>
            <a:r>
              <a:rPr lang="hr-HR" sz="2400" b="1">
                <a:latin typeface="Times New Roman" pitchFamily="18" charset="0"/>
              </a:rPr>
              <a:t>vremenskim intervalima</a:t>
            </a:r>
            <a:endParaRPr lang="hr-HR" sz="2400" b="1" u="sng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5618-9E96-4060-AC93-DF717E3E5432}" type="slidenum">
              <a:rPr lang="hr-HR"/>
              <a:pPr/>
              <a:t>21</a:t>
            </a:fld>
            <a:endParaRPr lang="hr-HR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Raspored potkrepljivanja – nakon ponašanja</a:t>
            </a:r>
            <a:endParaRPr lang="en-US"/>
          </a:p>
        </p:txBody>
      </p:sp>
      <p:sp>
        <p:nvSpPr>
          <p:cNvPr id="126979" name="Line 3"/>
          <p:cNvSpPr>
            <a:spLocks noChangeShapeType="1"/>
          </p:cNvSpPr>
          <p:nvPr/>
        </p:nvSpPr>
        <p:spPr bwMode="auto">
          <a:xfrm>
            <a:off x="685800" y="2895600"/>
            <a:ext cx="3886200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pic>
        <p:nvPicPr>
          <p:cNvPr id="126980" name="Picture 4" descr="bd0498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9400" y="1981200"/>
            <a:ext cx="3784600" cy="3886200"/>
          </a:xfrm>
          <a:prstGeom prst="rect">
            <a:avLst/>
          </a:prstGeom>
          <a:noFill/>
        </p:spPr>
      </p:pic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381000" y="1600200"/>
            <a:ext cx="4343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2"/>
                </a:solidFill>
                <a:latin typeface="Times New Roman" pitchFamily="18" charset="0"/>
              </a:rPr>
              <a:t>Raspored s fiksnim omjerom</a:t>
            </a:r>
            <a:endParaRPr lang="en-AU" sz="2400" b="1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AU" sz="2400" b="1">
                <a:latin typeface="Times New Roman" pitchFamily="18" charset="0"/>
              </a:rPr>
              <a:t>Nagrade se </a:t>
            </a:r>
            <a:r>
              <a:rPr lang="hr-HR" sz="2400" b="1">
                <a:latin typeface="Times New Roman" pitchFamily="18" charset="0"/>
              </a:rPr>
              <a:t>daju nakon fiksnog broja ponašanja </a:t>
            </a:r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685800" y="3124200"/>
            <a:ext cx="441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Raspored s </a:t>
            </a:r>
            <a:r>
              <a:rPr lang="hr-HR" sz="2400" b="1">
                <a:solidFill>
                  <a:schemeClr val="accent2"/>
                </a:solidFill>
                <a:latin typeface="Times New Roman" pitchFamily="18" charset="0"/>
              </a:rPr>
              <a:t>varijabilnim</a:t>
            </a:r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hr-HR" sz="2400" b="1">
                <a:solidFill>
                  <a:schemeClr val="accent2"/>
                </a:solidFill>
                <a:latin typeface="Times New Roman" pitchFamily="18" charset="0"/>
              </a:rPr>
              <a:t>omjerom</a:t>
            </a:r>
            <a:endParaRPr lang="en-AU" sz="2400" b="1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AU" sz="2400" b="1">
                <a:latin typeface="Times New Roman" pitchFamily="18" charset="0"/>
              </a:rPr>
              <a:t>Nagrade se daju </a:t>
            </a:r>
            <a:r>
              <a:rPr lang="hr-HR" sz="2400" b="1">
                <a:latin typeface="Times New Roman" pitchFamily="18" charset="0"/>
              </a:rPr>
              <a:t>nakon različitog broja ponašanja</a:t>
            </a:r>
            <a:endParaRPr lang="hr-HR" sz="2400" b="1" u="sng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ED37-08CE-4CA1-8CC9-DC144DF2923B}" type="slidenum">
              <a:rPr lang="hr-HR"/>
              <a:pPr/>
              <a:t>22</a:t>
            </a:fld>
            <a:endParaRPr lang="hr-HR"/>
          </a:p>
        </p:txBody>
      </p:sp>
      <p:graphicFrame>
        <p:nvGraphicFramePr>
          <p:cNvPr id="128079" name="Group 79"/>
          <p:cNvGraphicFramePr>
            <a:graphicFrameLocks noGrp="1"/>
          </p:cNvGraphicFramePr>
          <p:nvPr/>
        </p:nvGraphicFramePr>
        <p:xfrm>
          <a:off x="381000" y="838200"/>
          <a:ext cx="7696200" cy="5849938"/>
        </p:xfrm>
        <a:graphic>
          <a:graphicData uri="http://schemas.openxmlformats.org/drawingml/2006/table">
            <a:tbl>
              <a:tblPr/>
              <a:tblGrid>
                <a:gridCol w="1924050"/>
                <a:gridCol w="1924050"/>
                <a:gridCol w="1924050"/>
                <a:gridCol w="1924050"/>
              </a:tblGrid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Raspored potkrepljenja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Način potkrepljivanja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Utjecaj na ponašanje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Primjeri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8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Kontinuirano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Nagrada se daje svaki put kada se poželjno ponašanje pojavi.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Brzo učenje novog ponašanja, ali i brzo gašenje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Komplimenti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8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 fiksnim intervalom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Nagrada se daje u jednakim vremenskim intervalima.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Prosječno i nepravilno ponašanje s brzim gašenjem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Tjedna plaća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 varijabilnim intervalom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Nagrada se daje u različitim vremenskim intervalima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Umjereno uspješno i stabilno ponašanje sa sporim gašenjem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Nenajavljena testiranja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 fiksnim omjerom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Nagrada se daje nakon fiksnog broja ponašanja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Visoko uspješno i stabilno ponašanje postiže se brzo ali se brzo i gasi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Plaćanje po komadu proizvedene robe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 varijabilnim omjerom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Nagrada se daje nakon različitog broja ponašanja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Vrlo uspješno ponašanje sa sporim gašenjem</a:t>
                      </a:r>
                      <a:endParaRPr kumimoji="0" lang="hr-H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Plaćanje postotka  od prodane robe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A0FF-93CD-44E1-8BDD-6440F9F40307}" type="slidenum">
              <a:rPr lang="hr-HR"/>
              <a:pPr/>
              <a:t>23</a:t>
            </a:fld>
            <a:endParaRPr lang="hr-HR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Modifikacija ponašanja</a:t>
            </a:r>
            <a:endParaRPr lang="en-US"/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609600" y="1447800"/>
            <a:ext cx="8137525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AU" sz="2800" b="1">
                <a:solidFill>
                  <a:schemeClr val="accent2"/>
                </a:solidFill>
                <a:latin typeface="Times New Roman" pitchFamily="18" charset="0"/>
              </a:rPr>
              <a:t>OB </a:t>
            </a:r>
            <a:r>
              <a:rPr lang="hr-HR" sz="2800" b="1">
                <a:solidFill>
                  <a:schemeClr val="accent2"/>
                </a:solidFill>
                <a:latin typeface="Times New Roman" pitchFamily="18" charset="0"/>
              </a:rPr>
              <a:t>M</a:t>
            </a:r>
            <a:r>
              <a:rPr lang="en-AU" sz="2800" b="1">
                <a:solidFill>
                  <a:schemeClr val="accent2"/>
                </a:solidFill>
                <a:latin typeface="Times New Roman" pitchFamily="18" charset="0"/>
              </a:rPr>
              <a:t>od</a:t>
            </a:r>
            <a:r>
              <a:rPr lang="hr-HR" sz="2800" b="1">
                <a:solidFill>
                  <a:schemeClr val="accent2"/>
                </a:solidFill>
                <a:latin typeface="Times New Roman" pitchFamily="18" charset="0"/>
              </a:rPr>
              <a:t> (Organizational Behavior Modification)</a:t>
            </a:r>
            <a:endParaRPr lang="en-AU" sz="2800" b="1">
              <a:solidFill>
                <a:schemeClr val="accent2"/>
              </a:solidFill>
              <a:latin typeface="Times New Roman" pitchFamily="18" charset="0"/>
            </a:endParaRPr>
          </a:p>
          <a:p>
            <a:pPr marL="457200" indent="-457200"/>
            <a:r>
              <a:rPr lang="en-AU" sz="2800" b="1">
                <a:latin typeface="Times New Roman" pitchFamily="18" charset="0"/>
              </a:rPr>
              <a:t>Primjena </a:t>
            </a:r>
            <a:r>
              <a:rPr lang="hr-HR" sz="2800" b="1">
                <a:latin typeface="Times New Roman" pitchFamily="18" charset="0"/>
              </a:rPr>
              <a:t>spoznaja o potkrepljivanju</a:t>
            </a:r>
            <a:r>
              <a:rPr lang="en-AU" sz="2800" b="1">
                <a:latin typeface="Times New Roman" pitchFamily="18" charset="0"/>
              </a:rPr>
              <a:t> na </a:t>
            </a:r>
            <a:r>
              <a:rPr lang="hr-HR" sz="2800" b="1">
                <a:latin typeface="Times New Roman" pitchFamily="18" charset="0"/>
              </a:rPr>
              <a:t>ljude u poslovnoj situaciji</a:t>
            </a:r>
          </a:p>
          <a:p>
            <a:pPr marL="457200" indent="-457200"/>
            <a:endParaRPr lang="hr-HR" sz="2800" b="1">
              <a:latin typeface="Times New Roman" pitchFamily="18" charset="0"/>
            </a:endParaRPr>
          </a:p>
          <a:p>
            <a:pPr marL="457200" indent="-457200">
              <a:buFontTx/>
              <a:buAutoNum type="arabicParenBoth"/>
            </a:pPr>
            <a:r>
              <a:rPr lang="hr-HR" sz="2800" b="1">
                <a:latin typeface="Times New Roman" pitchFamily="18" charset="0"/>
              </a:rPr>
              <a:t>identifikacija kritičnih ponašanja</a:t>
            </a:r>
          </a:p>
          <a:p>
            <a:pPr marL="457200" indent="-457200">
              <a:buFontTx/>
              <a:buAutoNum type="arabicParenBoth"/>
            </a:pPr>
            <a:r>
              <a:rPr lang="hr-HR" sz="2800" b="1">
                <a:latin typeface="Times New Roman" pitchFamily="18" charset="0"/>
              </a:rPr>
              <a:t>razvijanje referentnih podataka</a:t>
            </a:r>
          </a:p>
          <a:p>
            <a:pPr marL="457200" indent="-457200">
              <a:buFontTx/>
              <a:buAutoNum type="arabicParenBoth"/>
            </a:pPr>
            <a:r>
              <a:rPr lang="hr-HR" sz="2800" b="1">
                <a:latin typeface="Times New Roman" pitchFamily="18" charset="0"/>
              </a:rPr>
              <a:t>identifikacija posljedica za ponašanje</a:t>
            </a:r>
          </a:p>
          <a:p>
            <a:pPr marL="457200" indent="-457200">
              <a:buFontTx/>
              <a:buAutoNum type="arabicParenBoth"/>
            </a:pPr>
            <a:r>
              <a:rPr lang="hr-HR" sz="2800" b="1">
                <a:latin typeface="Times New Roman" pitchFamily="18" charset="0"/>
              </a:rPr>
              <a:t>razvijanje i implementacija intervencije</a:t>
            </a:r>
          </a:p>
          <a:p>
            <a:pPr marL="457200" indent="-457200">
              <a:buFontTx/>
              <a:buAutoNum type="arabicParenBoth"/>
            </a:pPr>
            <a:r>
              <a:rPr lang="hr-HR" sz="2800" b="1">
                <a:latin typeface="Times New Roman" pitchFamily="18" charset="0"/>
              </a:rPr>
              <a:t>ocjenjivanje poboljšanja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4D08-89F9-4949-BAF5-744D50D8F9EB}" type="slidenum">
              <a:rPr lang="hr-HR"/>
              <a:pPr/>
              <a:t>24</a:t>
            </a:fld>
            <a:endParaRPr lang="hr-HR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086600" cy="1447800"/>
          </a:xfrm>
        </p:spPr>
        <p:txBody>
          <a:bodyPr/>
          <a:lstStyle/>
          <a:p>
            <a:r>
              <a:rPr lang="hr-HR" sz="2900">
                <a:solidFill>
                  <a:srgbClr val="660066"/>
                </a:solidFill>
              </a:rPr>
              <a:t>OB Mod</a:t>
            </a:r>
            <a:r>
              <a:rPr lang="hr-HR" sz="2900"/>
              <a:t> koristi se za:</a:t>
            </a:r>
            <a:r>
              <a:rPr lang="hr-HR"/>
              <a:t> 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2565400"/>
            <a:ext cx="7086600" cy="3352800"/>
          </a:xfrm>
        </p:spPr>
        <p:txBody>
          <a:bodyPr/>
          <a:lstStyle/>
          <a:p>
            <a:r>
              <a:rPr lang="hr-HR"/>
              <a:t>poboljšanje produktivnosti </a:t>
            </a:r>
          </a:p>
          <a:p>
            <a:r>
              <a:rPr lang="hr-HR"/>
              <a:t>smanjenje grešaka</a:t>
            </a:r>
          </a:p>
          <a:p>
            <a:r>
              <a:rPr lang="hr-HR"/>
              <a:t>smanjenje izostanaka kašnjenja i broja nezgoda </a:t>
            </a:r>
          </a:p>
          <a:p>
            <a:r>
              <a:rPr lang="hr-HR"/>
              <a:t>poticanja prijateljskog odnosa prema klijentima</a:t>
            </a:r>
          </a:p>
        </p:txBody>
      </p:sp>
      <p:pic>
        <p:nvPicPr>
          <p:cNvPr id="147460" name="Picture 4" descr="MCj035160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371600"/>
            <a:ext cx="2039938" cy="2159000"/>
          </a:xfrm>
          <a:prstGeom prst="rect">
            <a:avLst/>
          </a:prstGeom>
          <a:noFill/>
        </p:spPr>
      </p:pic>
      <p:pic>
        <p:nvPicPr>
          <p:cNvPr id="147461" name="Picture 5" descr="MCj029547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5045075"/>
            <a:ext cx="2374900" cy="181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r-HR"/>
              <a:t>PERCEPCIJA I ODLUČIVANJE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sz="2400"/>
              <a:t>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48EF-5413-4787-B40F-7455ED5791B4}" type="slidenum">
              <a:rPr lang="hr-HR"/>
              <a:pPr/>
              <a:t>26</a:t>
            </a:fld>
            <a:endParaRPr lang="hr-HR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Što je percepcija i zašto je važna</a:t>
            </a:r>
            <a:r>
              <a:rPr lang="en-US"/>
              <a:t>?</a:t>
            </a:r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4572000" y="1524000"/>
            <a:ext cx="3657600" cy="457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marL="173038" indent="-173038">
              <a:spcBef>
                <a:spcPct val="50000"/>
              </a:spcBef>
              <a:buFontTx/>
              <a:buChar char="•"/>
            </a:pPr>
            <a:r>
              <a:rPr lang="hr-HR" sz="28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Ljudsko ponašanje temelji se na njihovoj percepciji stvarnosti, a ne stvarnosti kao takvoj.</a:t>
            </a:r>
            <a:r>
              <a:rPr lang="en-US" sz="28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endParaRPr lang="hr-HR" sz="2800" b="1" i="1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173038" indent="-173038">
              <a:spcBef>
                <a:spcPct val="50000"/>
              </a:spcBef>
              <a:buFontTx/>
              <a:buChar char="•"/>
            </a:pPr>
            <a:r>
              <a:rPr lang="hr-HR" sz="28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Percipirana stvarnost je ona koja je važna za ponašanje.</a:t>
            </a:r>
            <a:endParaRPr lang="en-US" sz="2800" b="1" i="1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669925" y="1717675"/>
            <a:ext cx="32162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rgbClr val="800000"/>
                </a:solidFill>
                <a:latin typeface="Times New Roman" pitchFamily="18" charset="0"/>
              </a:rPr>
              <a:t>percepcija</a:t>
            </a:r>
          </a:p>
          <a:p>
            <a:r>
              <a:rPr lang="hr-HR" sz="2400" b="1">
                <a:latin typeface="Times New Roman" pitchFamily="18" charset="0"/>
              </a:rPr>
              <a:t>Proces kojim pojedinci organiziraju i tumače svoje osjetilne doživljaje kako bi pridali značenje svojoj okolini.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E9175-C75D-49EE-96C4-8BECE6A02C45}" type="slidenum">
              <a:rPr lang="hr-HR"/>
              <a:pPr/>
              <a:t>27</a:t>
            </a:fld>
            <a:endParaRPr lang="hr-HR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2514600" cy="1371600"/>
          </a:xfrm>
        </p:spPr>
        <p:txBody>
          <a:bodyPr/>
          <a:lstStyle/>
          <a:p>
            <a:pPr algn="ctr"/>
            <a:r>
              <a:rPr lang="hr-HR" sz="2400" b="1"/>
              <a:t>Čimbenici koji utječu na percepciju</a:t>
            </a:r>
            <a:endParaRPr lang="en-US" sz="2400" b="1"/>
          </a:p>
        </p:txBody>
      </p:sp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4495800" y="228600"/>
            <a:ext cx="1493838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000" b="1">
                <a:solidFill>
                  <a:srgbClr val="800000"/>
                </a:solidFill>
                <a:latin typeface="Times New Roman" pitchFamily="18" charset="0"/>
              </a:rPr>
              <a:t>Opažač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Stavovi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Motivi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Interesi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Iskustvo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Očekivanje</a:t>
            </a:r>
          </a:p>
          <a:p>
            <a:endParaRPr lang="hr-HR" sz="2000" b="1">
              <a:latin typeface="Times New Roman" pitchFamily="18" charset="0"/>
            </a:endParaRPr>
          </a:p>
        </p:txBody>
      </p:sp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1828800" y="2438400"/>
            <a:ext cx="28670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000" b="1">
                <a:solidFill>
                  <a:srgbClr val="800000"/>
                </a:solidFill>
                <a:latin typeface="Times New Roman" pitchFamily="18" charset="0"/>
              </a:rPr>
              <a:t>Situacija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Vrijeme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Radno okruženje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Socijalno okruženje</a:t>
            </a:r>
          </a:p>
        </p:txBody>
      </p:sp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4572000" y="3733800"/>
            <a:ext cx="1270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000" b="1">
                <a:solidFill>
                  <a:srgbClr val="800000"/>
                </a:solidFill>
                <a:latin typeface="Times New Roman" pitchFamily="18" charset="0"/>
              </a:rPr>
              <a:t>Objekt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Novost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Pokret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Zvuk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Veličina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Pozadina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Blizina</a:t>
            </a:r>
          </a:p>
          <a:p>
            <a:pPr>
              <a:buFontTx/>
              <a:buChar char="-"/>
            </a:pPr>
            <a:r>
              <a:rPr lang="hr-HR" sz="2000" b="1">
                <a:latin typeface="Times New Roman" pitchFamily="18" charset="0"/>
              </a:rPr>
              <a:t>Sličnost</a:t>
            </a:r>
          </a:p>
          <a:p>
            <a:endParaRPr lang="hr-HR" sz="2000" b="1">
              <a:latin typeface="Times New Roman" pitchFamily="18" charset="0"/>
            </a:endParaRPr>
          </a:p>
        </p:txBody>
      </p:sp>
      <p:sp>
        <p:nvSpPr>
          <p:cNvPr id="151560" name="Text Box 8"/>
          <p:cNvSpPr txBox="1">
            <a:spLocks noChangeArrowheads="1"/>
          </p:cNvSpPr>
          <p:nvPr/>
        </p:nvSpPr>
        <p:spPr bwMode="auto">
          <a:xfrm>
            <a:off x="4495800" y="2743200"/>
            <a:ext cx="2116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400" b="1">
                <a:solidFill>
                  <a:srgbClr val="800000"/>
                </a:solidFill>
                <a:latin typeface="Times New Roman" pitchFamily="18" charset="0"/>
              </a:rPr>
              <a:t>PERCEPCIJA</a:t>
            </a:r>
          </a:p>
        </p:txBody>
      </p:sp>
      <p:sp>
        <p:nvSpPr>
          <p:cNvPr id="151561" name="Line 9"/>
          <p:cNvSpPr>
            <a:spLocks noChangeShapeType="1"/>
          </p:cNvSpPr>
          <p:nvPr/>
        </p:nvSpPr>
        <p:spPr bwMode="auto">
          <a:xfrm>
            <a:off x="51054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51562" name="Line 10"/>
          <p:cNvSpPr>
            <a:spLocks noChangeShapeType="1"/>
          </p:cNvSpPr>
          <p:nvPr/>
        </p:nvSpPr>
        <p:spPr bwMode="auto">
          <a:xfrm>
            <a:off x="3505200" y="2971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51563" name="Line 11"/>
          <p:cNvSpPr>
            <a:spLocks noChangeShapeType="1"/>
          </p:cNvSpPr>
          <p:nvPr/>
        </p:nvSpPr>
        <p:spPr bwMode="auto">
          <a:xfrm flipV="1">
            <a:off x="5105400" y="3200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2AEE-6C4F-4F2B-A8F1-40CD643E2D5D}" type="slidenum">
              <a:rPr lang="hr-HR"/>
              <a:pPr/>
              <a:t>28</a:t>
            </a:fld>
            <a:endParaRPr lang="hr-HR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r>
              <a:rPr lang="hr-HR" b="1"/>
              <a:t>	</a:t>
            </a:r>
            <a:r>
              <a:rPr lang="hr-HR" sz="2400" b="1"/>
              <a:t>Percepcija osoba: 	Procjenjivanje drugih</a:t>
            </a:r>
            <a:endParaRPr lang="en-US" sz="2400" b="1"/>
          </a:p>
        </p:txBody>
      </p:sp>
      <p:pic>
        <p:nvPicPr>
          <p:cNvPr id="152579" name="Picture 3" descr="bd05587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041525"/>
            <a:ext cx="3276600" cy="2149475"/>
          </a:xfrm>
          <a:prstGeom prst="rect">
            <a:avLst/>
          </a:prstGeom>
          <a:noFill/>
        </p:spPr>
      </p:pic>
      <p:sp>
        <p:nvSpPr>
          <p:cNvPr id="152580" name="Text Box 4" descr="Chap01Bkgd03"/>
          <p:cNvSpPr txBox="1">
            <a:spLocks noChangeArrowheads="1"/>
          </p:cNvSpPr>
          <p:nvPr/>
        </p:nvSpPr>
        <p:spPr bwMode="blackWhite">
          <a:xfrm>
            <a:off x="609600" y="4343400"/>
            <a:ext cx="7772400" cy="2209800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rgbClr val="DDDDDD"/>
            </a:outerShdw>
          </a:effectLst>
        </p:spPr>
        <p:txBody>
          <a:bodyPr lIns="182880" anchor="ctr"/>
          <a:lstStyle/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arenBoth"/>
            </a:pPr>
            <a:r>
              <a:rPr lang="hr-HR" sz="2400">
                <a:solidFill>
                  <a:schemeClr val="bg1"/>
                </a:solidFill>
                <a:latin typeface="Times New Roman" pitchFamily="18" charset="0"/>
              </a:rPr>
              <a:t>razlikovanje – </a:t>
            </a:r>
            <a:r>
              <a:rPr lang="hr-HR" sz="2000">
                <a:solidFill>
                  <a:schemeClr val="bg1"/>
                </a:solidFill>
                <a:latin typeface="Times New Roman" pitchFamily="18" charset="0"/>
              </a:rPr>
              <a:t>ponaša li se pojedinac različito u različitim situacijama?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arenBoth"/>
            </a:pPr>
            <a:r>
              <a:rPr lang="hr-HR" sz="2400">
                <a:solidFill>
                  <a:schemeClr val="bg1"/>
                </a:solidFill>
                <a:latin typeface="Times New Roman" pitchFamily="18" charset="0"/>
              </a:rPr>
              <a:t>suglasnost – </a:t>
            </a:r>
            <a:r>
              <a:rPr lang="hr-HR" sz="2000">
                <a:solidFill>
                  <a:schemeClr val="bg1"/>
                </a:solidFill>
                <a:latin typeface="Times New Roman" pitchFamily="18" charset="0"/>
              </a:rPr>
              <a:t>ponašaju li se svi slično u istoj situaciji?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arenBoth"/>
            </a:pPr>
            <a:r>
              <a:rPr lang="hr-HR" sz="2400">
                <a:solidFill>
                  <a:schemeClr val="bg1"/>
                </a:solidFill>
                <a:latin typeface="Times New Roman" pitchFamily="18" charset="0"/>
              </a:rPr>
              <a:t>dosljednost</a:t>
            </a:r>
            <a:r>
              <a:rPr lang="hr-HR" sz="2400" b="1">
                <a:solidFill>
                  <a:schemeClr val="bg1"/>
                </a:solidFill>
                <a:latin typeface="Times New Roman" pitchFamily="18" charset="0"/>
              </a:rPr>
              <a:t> – </a:t>
            </a:r>
            <a:r>
              <a:rPr lang="hr-HR" sz="2000">
                <a:solidFill>
                  <a:schemeClr val="bg1"/>
                </a:solidFill>
                <a:latin typeface="Times New Roman" pitchFamily="18" charset="0"/>
              </a:rPr>
              <a:t>ponaša li se osoba isto kroz duži vremenski period?</a:t>
            </a:r>
            <a:endParaRPr lang="en-US" sz="2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669925" y="1793875"/>
            <a:ext cx="36734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1"/>
                </a:solidFill>
                <a:latin typeface="Times New Roman" pitchFamily="18" charset="0"/>
              </a:rPr>
              <a:t>atribucijska teorija</a:t>
            </a:r>
          </a:p>
          <a:p>
            <a:r>
              <a:rPr lang="hr-HR" sz="2400" b="1">
                <a:latin typeface="Times New Roman" pitchFamily="18" charset="0"/>
              </a:rPr>
              <a:t>Kad pojedinci promatraju ponašanje, pokušavaju utvrditi je li ono uzrokovano unutrašnjim ili vanjskim čimbenicima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0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FFC-C460-43B4-A8CF-03E50A22199C}" type="slidenum">
              <a:rPr lang="hr-HR"/>
              <a:pPr/>
              <a:t>29</a:t>
            </a:fld>
            <a:endParaRPr lang="hr-HR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Greške i pristranosti u atribucijama</a:t>
            </a:r>
            <a:endParaRPr lang="en-US"/>
          </a:p>
        </p:txBody>
      </p:sp>
      <p:pic>
        <p:nvPicPr>
          <p:cNvPr id="153603" name="Picture 3" descr="j0197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987550"/>
            <a:ext cx="4343400" cy="4337050"/>
          </a:xfrm>
          <a:prstGeom prst="rect">
            <a:avLst/>
          </a:prstGeom>
          <a:noFill/>
        </p:spPr>
      </p:pic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609600" y="1981200"/>
            <a:ext cx="40544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1"/>
                </a:solidFill>
                <a:latin typeface="Times New Roman" pitchFamily="18" charset="0"/>
              </a:rPr>
              <a:t>osnovna atribucijska greška</a:t>
            </a:r>
          </a:p>
          <a:p>
            <a:r>
              <a:rPr lang="hr-HR" sz="2400" b="1">
                <a:latin typeface="Times New Roman" pitchFamily="18" charset="0"/>
              </a:rPr>
              <a:t>Sklonost podcjenjivanja utjecaja vanjskih čimbenika i precjenjivanja utjecaja unutarnjih čimbenika kod prosuđivanja ponašanja drugih osoba.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5143-86B5-47D5-94B6-BB51B621E7C0}" type="slidenum">
              <a:rPr lang="hr-HR"/>
              <a:pPr/>
              <a:t>3</a:t>
            </a:fld>
            <a:endParaRPr lang="hr-HR"/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990600" y="271463"/>
            <a:ext cx="7686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3600" b="1"/>
              <a:t>Individualne razlike i organizacija</a:t>
            </a:r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  <a:p>
            <a:r>
              <a:rPr lang="hr-HR"/>
              <a:t>Biografske (demografske) osobine</a:t>
            </a:r>
          </a:p>
          <a:p>
            <a:r>
              <a:rPr lang="hr-HR"/>
              <a:t>Sposobnosti</a:t>
            </a:r>
          </a:p>
          <a:p>
            <a:r>
              <a:rPr lang="hr-HR"/>
              <a:t>Učenje</a:t>
            </a:r>
          </a:p>
          <a:p>
            <a:r>
              <a:rPr lang="hr-HR"/>
              <a:t>Ličnost</a:t>
            </a:r>
          </a:p>
          <a:p>
            <a:r>
              <a:rPr lang="hr-HR"/>
              <a:t>Emocije</a:t>
            </a:r>
          </a:p>
          <a:p>
            <a:endParaRPr lang="hr-HR"/>
          </a:p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A1C28-E617-4A04-B354-0C1F3EDEB339}" type="slidenum">
              <a:rPr lang="hr-HR"/>
              <a:pPr/>
              <a:t>30</a:t>
            </a:fld>
            <a:endParaRPr lang="hr-HR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Greške i pristranosti u atribucijama</a:t>
            </a:r>
            <a:endParaRPr lang="en-US"/>
          </a:p>
        </p:txBody>
      </p:sp>
      <p:pic>
        <p:nvPicPr>
          <p:cNvPr id="154627" name="Picture 3" descr="j0151839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4495800" y="1981200"/>
            <a:ext cx="3751263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609600" y="2667000"/>
            <a:ext cx="40544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1"/>
                </a:solidFill>
                <a:latin typeface="Times New Roman" pitchFamily="18" charset="0"/>
              </a:rPr>
              <a:t>samozaštitna pristranost</a:t>
            </a:r>
            <a:r>
              <a:rPr lang="hr-HR" sz="2400" b="1">
                <a:latin typeface="Times New Roman" pitchFamily="18" charset="0"/>
              </a:rPr>
              <a:t> (</a:t>
            </a:r>
            <a:r>
              <a:rPr lang="hr-HR" sz="2400" b="1" i="1">
                <a:latin typeface="Times New Roman" pitchFamily="18" charset="0"/>
              </a:rPr>
              <a:t>Self-serving bias</a:t>
            </a:r>
            <a:r>
              <a:rPr lang="hr-HR" sz="2400" b="1">
                <a:latin typeface="Times New Roman" pitchFamily="18" charset="0"/>
              </a:rPr>
              <a:t>)</a:t>
            </a:r>
          </a:p>
          <a:p>
            <a:r>
              <a:rPr lang="hr-HR" sz="2400" b="1">
                <a:latin typeface="Times New Roman" pitchFamily="18" charset="0"/>
              </a:rPr>
              <a:t>Sklonost pojedinaca da svoj uspjeh pripisuje unutarnjim   čimbenicima, a za neuspjehe okrivljuje vanjske čimbenike.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4AC8-F636-4534-9F93-3C3C2FCF3EE6}" type="slidenum">
              <a:rPr lang="hr-HR"/>
              <a:pPr/>
              <a:t>31</a:t>
            </a:fld>
            <a:endParaRPr lang="hr-HR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800"/>
              <a:t>Često korištene prečice u donošenju sudova o drugima</a:t>
            </a:r>
            <a:endParaRPr lang="en-US" sz="3800"/>
          </a:p>
        </p:txBody>
      </p:sp>
      <p:sp>
        <p:nvSpPr>
          <p:cNvPr id="155651" name="AutoShape 3" descr="Solid diamond"/>
          <p:cNvSpPr>
            <a:spLocks noChangeArrowheads="1"/>
          </p:cNvSpPr>
          <p:nvPr/>
        </p:nvSpPr>
        <p:spPr bwMode="auto">
          <a:xfrm>
            <a:off x="4800600" y="2819400"/>
            <a:ext cx="2895600" cy="2438400"/>
          </a:xfrm>
          <a:prstGeom prst="triangle">
            <a:avLst>
              <a:gd name="adj" fmla="val 50000"/>
            </a:avLst>
          </a:prstGeom>
          <a:pattFill prst="solidDmnd">
            <a:fgClr>
              <a:srgbClr val="FF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55652" name="AutoShape 4"/>
          <p:cNvSpPr>
            <a:spLocks noChangeArrowheads="1"/>
          </p:cNvSpPr>
          <p:nvPr/>
        </p:nvSpPr>
        <p:spPr bwMode="blackWhite">
          <a:xfrm>
            <a:off x="4800600" y="2819400"/>
            <a:ext cx="2895600" cy="2438400"/>
          </a:xfrm>
          <a:prstGeom prst="triangle">
            <a:avLst>
              <a:gd name="adj" fmla="val 50000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669925" y="1870075"/>
            <a:ext cx="30638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1"/>
                </a:solidFill>
                <a:latin typeface="Times New Roman" pitchFamily="18" charset="0"/>
              </a:rPr>
              <a:t>selektivna percepcija</a:t>
            </a:r>
          </a:p>
          <a:p>
            <a:r>
              <a:rPr lang="hr-HR" sz="2400" b="1">
                <a:latin typeface="Times New Roman" pitchFamily="18" charset="0"/>
              </a:rPr>
              <a:t>Ljudi selektivno tumače ono što vide na temelju svojih interesa, porijekla, iskustva i stavova.</a:t>
            </a:r>
          </a:p>
          <a:p>
            <a:endParaRPr lang="hr-HR" sz="2400" b="1">
              <a:latin typeface="Times New Roman" pitchFamily="18" charset="0"/>
            </a:endParaRPr>
          </a:p>
          <a:p>
            <a:r>
              <a:rPr lang="hr-HR" sz="2400" b="1">
                <a:latin typeface="Times New Roman" pitchFamily="18" charset="0"/>
              </a:rPr>
              <a:t>- </a:t>
            </a:r>
            <a:r>
              <a:rPr lang="hr-HR" b="1">
                <a:latin typeface="Times New Roman" pitchFamily="18" charset="0"/>
              </a:rPr>
              <a:t>vidimo ono što želimo vidjeti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5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 animBg="1"/>
      <p:bldP spid="15565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6134-7A72-4495-9BA5-E3E23FDDCB7F}" type="slidenum">
              <a:rPr lang="hr-HR"/>
              <a:pPr/>
              <a:t>32</a:t>
            </a:fld>
            <a:endParaRPr lang="hr-HR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800"/>
              <a:t>Često korištene prečice u donošenju sudova o drugima</a:t>
            </a:r>
            <a:endParaRPr lang="en-US" sz="3800"/>
          </a:p>
        </p:txBody>
      </p:sp>
      <p:sp>
        <p:nvSpPr>
          <p:cNvPr id="156675" name="Line 3"/>
          <p:cNvSpPr>
            <a:spLocks noChangeShapeType="1"/>
          </p:cNvSpPr>
          <p:nvPr/>
        </p:nvSpPr>
        <p:spPr bwMode="auto">
          <a:xfrm>
            <a:off x="838200" y="3505200"/>
            <a:ext cx="35052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pic>
        <p:nvPicPr>
          <p:cNvPr id="156676" name="Picture 4" descr="j00906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6163" y="2362200"/>
            <a:ext cx="3449637" cy="2371725"/>
          </a:xfrm>
          <a:prstGeom prst="rect">
            <a:avLst/>
          </a:prstGeom>
          <a:noFill/>
        </p:spPr>
      </p:pic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914400" y="1600200"/>
            <a:ext cx="37496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Times New Roman" pitchFamily="18" charset="0"/>
              </a:rPr>
              <a:t>halo efekt</a:t>
            </a:r>
            <a:endParaRPr lang="hr-HR" sz="2400" b="1">
              <a:solidFill>
                <a:schemeClr val="accent1"/>
              </a:solidFill>
              <a:latin typeface="Times New Roman" pitchFamily="18" charset="0"/>
            </a:endParaRPr>
          </a:p>
          <a:p>
            <a:r>
              <a:rPr lang="hr-HR" sz="2400" b="1">
                <a:latin typeface="Times New Roman" pitchFamily="18" charset="0"/>
              </a:rPr>
              <a:t>Stvaranje cjelovitog utiska o pojedincu na osnovi samo jedne osobine.</a:t>
            </a:r>
          </a:p>
          <a:p>
            <a:r>
              <a:rPr lang="hr-HR" sz="2400" b="1">
                <a:latin typeface="Times New Roman" pitchFamily="18" charset="0"/>
              </a:rPr>
              <a:t>- </a:t>
            </a:r>
            <a:r>
              <a:rPr lang="hr-HR" b="1">
                <a:latin typeface="Times New Roman" pitchFamily="18" charset="0"/>
              </a:rPr>
              <a:t>Dress code</a:t>
            </a: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822325" y="3546475"/>
            <a:ext cx="41306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Times New Roman" pitchFamily="18" charset="0"/>
              </a:rPr>
              <a:t>efekti kontrasta</a:t>
            </a:r>
            <a:endParaRPr lang="hr-HR" sz="2400" b="1">
              <a:solidFill>
                <a:schemeClr val="accent1"/>
              </a:solidFill>
              <a:latin typeface="Times New Roman" pitchFamily="18" charset="0"/>
            </a:endParaRPr>
          </a:p>
          <a:p>
            <a:r>
              <a:rPr lang="hr-HR" sz="2400" b="1">
                <a:latin typeface="Times New Roman" pitchFamily="18" charset="0"/>
              </a:rPr>
              <a:t>Procjena osobine neke osobe pod utjecajem usporedbe s drugim osobama koje smo nedavno susreli, a koje imaju jače li slabije izraženu istu osobinu. </a:t>
            </a:r>
            <a:r>
              <a:rPr lang="hr-HR" b="1">
                <a:latin typeface="Times New Roman" pitchFamily="18" charset="0"/>
              </a:rPr>
              <a:t>(intervju, ispit)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9D6AC-A50D-4C4B-89DD-B2BF63190BC7}" type="slidenum">
              <a:rPr lang="hr-HR"/>
              <a:pPr/>
              <a:t>33</a:t>
            </a:fld>
            <a:endParaRPr lang="hr-HR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800"/>
              <a:t>Često korištene prečice u donošenju sudova o drugima</a:t>
            </a:r>
            <a:endParaRPr lang="en-US" sz="3800"/>
          </a:p>
        </p:txBody>
      </p:sp>
      <p:sp>
        <p:nvSpPr>
          <p:cNvPr id="157699" name="Line 3"/>
          <p:cNvSpPr>
            <a:spLocks noChangeShapeType="1"/>
          </p:cNvSpPr>
          <p:nvPr/>
        </p:nvSpPr>
        <p:spPr bwMode="auto">
          <a:xfrm>
            <a:off x="762000" y="3429000"/>
            <a:ext cx="76962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pic>
        <p:nvPicPr>
          <p:cNvPr id="157700" name="Picture 4" descr="pe07267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114800"/>
            <a:ext cx="5718175" cy="1736725"/>
          </a:xfrm>
          <a:prstGeom prst="rect">
            <a:avLst/>
          </a:prstGeom>
          <a:noFill/>
        </p:spPr>
      </p:pic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609600" y="1676400"/>
            <a:ext cx="32162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Times New Roman" pitchFamily="18" charset="0"/>
              </a:rPr>
              <a:t>projekcija</a:t>
            </a:r>
            <a:endParaRPr lang="hr-HR" sz="2400" b="1">
              <a:solidFill>
                <a:schemeClr val="accent1"/>
              </a:solidFill>
              <a:latin typeface="Times New Roman" pitchFamily="18" charset="0"/>
            </a:endParaRPr>
          </a:p>
          <a:p>
            <a:r>
              <a:rPr lang="hr-HR" sz="2400" b="1">
                <a:latin typeface="Times New Roman" pitchFamily="18" charset="0"/>
              </a:rPr>
              <a:t>Pripisivanje vlastitih osobina drugim ljudima.</a:t>
            </a:r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4495800" y="1600200"/>
            <a:ext cx="39782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Times New Roman" pitchFamily="18" charset="0"/>
              </a:rPr>
              <a:t>stereotipiziranje</a:t>
            </a:r>
            <a:endParaRPr lang="hr-HR" sz="2400" b="1">
              <a:solidFill>
                <a:schemeClr val="accent1"/>
              </a:solidFill>
              <a:latin typeface="Times New Roman" pitchFamily="18" charset="0"/>
            </a:endParaRPr>
          </a:p>
          <a:p>
            <a:r>
              <a:rPr lang="hr-HR" sz="2400" b="1">
                <a:latin typeface="Times New Roman" pitchFamily="18" charset="0"/>
              </a:rPr>
              <a:t>Prosuđivanje osobe na temelju percepcije grupe kojoj ta osoba pripada.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7B995-34D4-44E5-B19D-5949C95E1771}" type="slidenum">
              <a:rPr lang="hr-HR"/>
              <a:pPr/>
              <a:t>34</a:t>
            </a:fld>
            <a:endParaRPr lang="hr-HR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Posebne primjene u organizacijama</a:t>
            </a: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4400" cy="4800600"/>
          </a:xfrm>
        </p:spPr>
        <p:txBody>
          <a:bodyPr/>
          <a:lstStyle/>
          <a:p>
            <a:r>
              <a:rPr lang="hr-HR" sz="2000" b="1"/>
              <a:t>Intervju pri zapošljavanju</a:t>
            </a:r>
            <a:endParaRPr lang="en-US" sz="2000" b="1"/>
          </a:p>
          <a:p>
            <a:pPr lvl="1"/>
            <a:r>
              <a:rPr lang="hr-HR" sz="2000"/>
              <a:t>Perceptivna pristranost utječe na točnost prosudbe </a:t>
            </a:r>
            <a:endParaRPr lang="en-US" sz="2000"/>
          </a:p>
          <a:p>
            <a:r>
              <a:rPr lang="hr-HR" sz="2000" b="1"/>
              <a:t>Očekivani učinak</a:t>
            </a:r>
            <a:endParaRPr lang="en-US" sz="2000" b="1"/>
          </a:p>
          <a:p>
            <a:pPr lvl="1"/>
            <a:r>
              <a:rPr lang="en-US" sz="2000" b="1"/>
              <a:t>s</a:t>
            </a:r>
            <a:r>
              <a:rPr lang="hr-HR" sz="2000" b="1"/>
              <a:t>amoispunjajuće proročanstvo (pygmalion efekt) = </a:t>
            </a:r>
            <a:r>
              <a:rPr lang="hr-HR" sz="2000"/>
              <a:t>Okolnost u kojoj pojedinac netočno percipira drugu osobu i njegova očekivanja uzrokuju da se ta druga osoba počne ponašati u skladu s očekivanjima.</a:t>
            </a:r>
            <a:endParaRPr lang="en-US" sz="2000"/>
          </a:p>
          <a:p>
            <a:r>
              <a:rPr lang="hr-HR" sz="2000" b="1"/>
              <a:t>Evaluacija učinka</a:t>
            </a:r>
            <a:endParaRPr lang="en-US" sz="2000" b="1"/>
          </a:p>
          <a:p>
            <a:pPr lvl="1"/>
            <a:r>
              <a:rPr lang="hr-HR" sz="2000"/>
              <a:t>evaluacija učinka i određivanje nagrada za učinak rezultat su djelomično i subjektivne percepcije učinka zaposlenika</a:t>
            </a:r>
          </a:p>
          <a:p>
            <a:r>
              <a:rPr lang="hr-HR" sz="2000" b="1"/>
              <a:t>Trud zaposlenika</a:t>
            </a:r>
            <a:endParaRPr lang="en-US" sz="2000" b="1"/>
          </a:p>
          <a:p>
            <a:pPr lvl="1">
              <a:buFont typeface="Wingdings" pitchFamily="2" charset="2"/>
              <a:buNone/>
            </a:pPr>
            <a:r>
              <a:rPr lang="hr-HR" sz="2000"/>
              <a:t>-  Procjena individualnog truda je subjektivna prosudba koja je podložna greškama i pristranostima u percepciji</a:t>
            </a:r>
            <a:r>
              <a:rPr lang="hr-HR" sz="2300"/>
              <a:t>.</a:t>
            </a:r>
            <a:endParaRPr lang="en-US" sz="2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7F9E-F26D-4336-9B68-841A749E2236}" type="slidenum">
              <a:rPr lang="hr-HR"/>
              <a:pPr/>
              <a:t>35</a:t>
            </a:fld>
            <a:endParaRPr lang="hr-HR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990600"/>
          </a:xfrm>
        </p:spPr>
        <p:txBody>
          <a:bodyPr/>
          <a:lstStyle/>
          <a:p>
            <a:r>
              <a:rPr lang="hr-HR" sz="2800"/>
              <a:t>Veza između percepcije i donošenja odluka</a:t>
            </a:r>
            <a:endParaRPr lang="en-US" sz="2800"/>
          </a:p>
        </p:txBody>
      </p:sp>
      <p:sp>
        <p:nvSpPr>
          <p:cNvPr id="159747" name="Line 3"/>
          <p:cNvSpPr>
            <a:spLocks noChangeShapeType="1"/>
          </p:cNvSpPr>
          <p:nvPr/>
        </p:nvSpPr>
        <p:spPr bwMode="auto">
          <a:xfrm>
            <a:off x="838200" y="3429000"/>
            <a:ext cx="35052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59748" name="AutoShape 4"/>
          <p:cNvSpPr>
            <a:spLocks/>
          </p:cNvSpPr>
          <p:nvPr/>
        </p:nvSpPr>
        <p:spPr bwMode="auto">
          <a:xfrm>
            <a:off x="4419600" y="1651000"/>
            <a:ext cx="609600" cy="3581400"/>
          </a:xfrm>
          <a:prstGeom prst="rightBrace">
            <a:avLst>
              <a:gd name="adj1" fmla="val 34896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59749" name="Text Box 5" descr="Chap01Bkgd03"/>
          <p:cNvSpPr txBox="1">
            <a:spLocks noChangeArrowheads="1"/>
          </p:cNvSpPr>
          <p:nvPr/>
        </p:nvSpPr>
        <p:spPr bwMode="blackWhite">
          <a:xfrm>
            <a:off x="5257800" y="2438400"/>
            <a:ext cx="2057400" cy="19812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rgbClr val="DDDDDD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hr-HR" sz="2400" b="1">
                <a:solidFill>
                  <a:schemeClr val="bg1"/>
                </a:solidFill>
              </a:rPr>
              <a:t>Percepcije osobe koja donosi odluku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5219700" y="54102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2800" b="1">
                <a:latin typeface="Times New Roman" pitchFamily="18" charset="0"/>
              </a:rPr>
              <a:t>rezultat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159751" name="AutoShape 7"/>
          <p:cNvSpPr>
            <a:spLocks noChangeArrowheads="1"/>
          </p:cNvSpPr>
          <p:nvPr/>
        </p:nvSpPr>
        <p:spPr bwMode="auto">
          <a:xfrm>
            <a:off x="6159500" y="4419600"/>
            <a:ext cx="304800" cy="9144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685800" y="3810000"/>
            <a:ext cx="3673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1"/>
                </a:solidFill>
                <a:latin typeface="Times New Roman" pitchFamily="18" charset="0"/>
              </a:rPr>
              <a:t>odluke</a:t>
            </a:r>
          </a:p>
          <a:p>
            <a:r>
              <a:rPr lang="hr-HR" sz="2400" b="1">
                <a:latin typeface="Times New Roman" pitchFamily="18" charset="0"/>
              </a:rPr>
              <a:t>Izbori između dvije ili više alternativa.</a:t>
            </a:r>
          </a:p>
        </p:txBody>
      </p: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685800" y="1752600"/>
            <a:ext cx="3673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1"/>
                </a:solidFill>
                <a:latin typeface="Times New Roman" pitchFamily="18" charset="0"/>
              </a:rPr>
              <a:t>problem</a:t>
            </a:r>
          </a:p>
          <a:p>
            <a:r>
              <a:rPr lang="hr-HR" sz="2400" b="1">
                <a:latin typeface="Times New Roman" pitchFamily="18" charset="0"/>
              </a:rPr>
              <a:t>Nesklad između nekog trenutačnog stanja stvari i željenog stanja.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9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9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36D89-6042-415E-981C-BF858973454B}" type="slidenum">
              <a:rPr lang="hr-HR"/>
              <a:pPr/>
              <a:t>36</a:t>
            </a:fld>
            <a:endParaRPr lang="hr-HR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382000" cy="990600"/>
          </a:xfrm>
        </p:spPr>
        <p:txBody>
          <a:bodyPr/>
          <a:lstStyle/>
          <a:p>
            <a:r>
              <a:rPr lang="hr-HR" sz="2800"/>
              <a:t>Pretpostavke modela racionalnog donošenja odluka</a:t>
            </a:r>
            <a:endParaRPr lang="en-US" sz="2800"/>
          </a:p>
        </p:txBody>
      </p:sp>
      <p:sp>
        <p:nvSpPr>
          <p:cNvPr id="160771" name="Text Box 3" descr="Chap01Bkgd03"/>
          <p:cNvSpPr txBox="1">
            <a:spLocks noChangeArrowheads="1"/>
          </p:cNvSpPr>
          <p:nvPr/>
        </p:nvSpPr>
        <p:spPr bwMode="blackWhite">
          <a:xfrm>
            <a:off x="4648200" y="1752600"/>
            <a:ext cx="3657600" cy="44196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35003" dir="2471156" algn="ctr" rotWithShape="0">
              <a:srgbClr val="DDDDDD"/>
            </a:outerShdw>
          </a:effectLst>
        </p:spPr>
        <p:txBody>
          <a:bodyPr lIns="182880" anchor="ctr"/>
          <a:lstStyle/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hr-HR" sz="2400" b="1">
                <a:solidFill>
                  <a:srgbClr val="FFFFCC"/>
                </a:solidFill>
              </a:rPr>
              <a:t>Jasnoća problema</a:t>
            </a:r>
            <a:endParaRPr lang="en-US" sz="2400" b="1">
              <a:solidFill>
                <a:srgbClr val="FFFFCC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hr-HR" sz="2400" b="1">
                <a:solidFill>
                  <a:srgbClr val="FFFFCC"/>
                </a:solidFill>
              </a:rPr>
              <a:t>Poznate opcije</a:t>
            </a:r>
            <a:endParaRPr lang="en-US" sz="2400" b="1">
              <a:solidFill>
                <a:srgbClr val="FFFFCC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hr-HR" sz="2400" b="1">
                <a:solidFill>
                  <a:srgbClr val="FFFFCC"/>
                </a:solidFill>
              </a:rPr>
              <a:t>Jasne preferencije</a:t>
            </a:r>
            <a:endParaRPr lang="en-US" sz="2400" b="1">
              <a:solidFill>
                <a:srgbClr val="FFFFCC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hr-HR" sz="2400" b="1">
                <a:solidFill>
                  <a:srgbClr val="FFFFCC"/>
                </a:solidFill>
              </a:rPr>
              <a:t>Nepromjenjive preferencije</a:t>
            </a:r>
            <a:endParaRPr lang="en-US" sz="2400" b="1">
              <a:solidFill>
                <a:srgbClr val="FFFFCC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hr-HR" sz="2400" b="1">
                <a:solidFill>
                  <a:srgbClr val="FFFFCC"/>
                </a:solidFill>
              </a:rPr>
              <a:t>Nepostojanje vremenskih ili troškovnih ograničenja</a:t>
            </a:r>
            <a:endParaRPr lang="en-US" sz="2400" b="1">
              <a:solidFill>
                <a:srgbClr val="FFFFCC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en-US" sz="2400" b="1">
                <a:solidFill>
                  <a:srgbClr val="FFFFCC"/>
                </a:solidFill>
              </a:rPr>
              <a:t>Ma</a:t>
            </a:r>
            <a:r>
              <a:rPr lang="hr-HR" sz="2400" b="1">
                <a:solidFill>
                  <a:srgbClr val="FFFFCC"/>
                </a:solidFill>
              </a:rPr>
              <a:t>ksimalna isplativost</a:t>
            </a:r>
            <a:endParaRPr lang="en-US" sz="2400" b="1">
              <a:solidFill>
                <a:srgbClr val="FFFFCC"/>
              </a:solidFill>
            </a:endParaRPr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517525" y="1946275"/>
            <a:ext cx="35210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1"/>
                </a:solidFill>
                <a:latin typeface="Times New Roman" pitchFamily="18" charset="0"/>
              </a:rPr>
              <a:t>model racionalnog donošenja odluka</a:t>
            </a:r>
          </a:p>
          <a:p>
            <a:r>
              <a:rPr lang="hr-HR" sz="2400" b="1">
                <a:latin typeface="Times New Roman" pitchFamily="18" charset="0"/>
              </a:rPr>
              <a:t>Model donošenja odluka koji opisuje kako bi se pojedinci trebali ponašati kako bi povećali vjerojatnost nekog ishoda.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0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C5433-A68E-47D8-98FF-157D5FD4630F}" type="slidenum">
              <a:rPr lang="hr-HR"/>
              <a:pPr/>
              <a:t>37</a:t>
            </a:fld>
            <a:endParaRPr lang="hr-HR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/>
              <a:t>Koraci u modelu racionalnog donošenja odluka</a:t>
            </a:r>
            <a:endParaRPr lang="en-US" sz="2800"/>
          </a:p>
        </p:txBody>
      </p:sp>
      <p:sp>
        <p:nvSpPr>
          <p:cNvPr id="161795" name="Text Box 3" descr="Chap01Bkgd02"/>
          <p:cNvSpPr txBox="1">
            <a:spLocks noChangeArrowheads="1"/>
          </p:cNvSpPr>
          <p:nvPr/>
        </p:nvSpPr>
        <p:spPr bwMode="blackWhite">
          <a:xfrm>
            <a:off x="6934200" y="6022975"/>
            <a:ext cx="1676400" cy="27305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E X H I B I T</a:t>
            </a:r>
          </a:p>
        </p:txBody>
      </p:sp>
      <p:sp>
        <p:nvSpPr>
          <p:cNvPr id="161796" name="Text Box 4" descr="Chap01Bkgd03"/>
          <p:cNvSpPr txBox="1">
            <a:spLocks noChangeArrowheads="1"/>
          </p:cNvSpPr>
          <p:nvPr/>
        </p:nvSpPr>
        <p:spPr bwMode="blackWhite">
          <a:xfrm>
            <a:off x="7899400" y="5943600"/>
            <a:ext cx="609600" cy="431800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chemeClr val="bg1"/>
                </a:solidFill>
                <a:latin typeface="Tahoma" pitchFamily="34" charset="0"/>
              </a:rPr>
              <a:t>5-3</a:t>
            </a:r>
          </a:p>
        </p:txBody>
      </p:sp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1752600" y="2152650"/>
            <a:ext cx="5176838" cy="25876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endParaRPr lang="hr-HR" sz="1000" b="1">
              <a:latin typeface="Times New Roman" pitchFamily="18" charset="0"/>
            </a:endParaRPr>
          </a:p>
          <a:p>
            <a:pPr marL="457200" indent="-457200">
              <a:buFontTx/>
              <a:buChar char="•"/>
            </a:pPr>
            <a:r>
              <a:rPr lang="hr-HR" sz="2400" b="1">
                <a:solidFill>
                  <a:schemeClr val="bg1"/>
                </a:solidFill>
                <a:latin typeface="Times New Roman" pitchFamily="18" charset="0"/>
              </a:rPr>
              <a:t>Definicija problema</a:t>
            </a:r>
          </a:p>
          <a:p>
            <a:pPr marL="457200" indent="-457200">
              <a:buFontTx/>
              <a:buChar char="•"/>
            </a:pPr>
            <a:r>
              <a:rPr lang="hr-HR" sz="2400" b="1">
                <a:solidFill>
                  <a:schemeClr val="bg1"/>
                </a:solidFill>
                <a:latin typeface="Times New Roman" pitchFamily="18" charset="0"/>
              </a:rPr>
              <a:t>Identifikacija kriterija odlučivanja</a:t>
            </a:r>
          </a:p>
          <a:p>
            <a:pPr marL="457200" indent="-457200">
              <a:buFontTx/>
              <a:buChar char="•"/>
            </a:pPr>
            <a:r>
              <a:rPr lang="hr-HR" sz="2400" b="1">
                <a:solidFill>
                  <a:schemeClr val="bg1"/>
                </a:solidFill>
                <a:latin typeface="Times New Roman" pitchFamily="18" charset="0"/>
              </a:rPr>
              <a:t>Dodjeljivanje težine kriterijima</a:t>
            </a:r>
          </a:p>
          <a:p>
            <a:pPr marL="457200" indent="-457200">
              <a:buFontTx/>
              <a:buChar char="•"/>
            </a:pPr>
            <a:r>
              <a:rPr lang="hr-HR" sz="2400" b="1">
                <a:solidFill>
                  <a:schemeClr val="bg1"/>
                </a:solidFill>
                <a:latin typeface="Times New Roman" pitchFamily="18" charset="0"/>
              </a:rPr>
              <a:t>Razvoj alternativa</a:t>
            </a:r>
          </a:p>
          <a:p>
            <a:pPr marL="457200" indent="-457200">
              <a:buFontTx/>
              <a:buChar char="•"/>
            </a:pPr>
            <a:r>
              <a:rPr lang="hr-HR" sz="2400" b="1">
                <a:solidFill>
                  <a:schemeClr val="bg1"/>
                </a:solidFill>
                <a:latin typeface="Times New Roman" pitchFamily="18" charset="0"/>
              </a:rPr>
              <a:t>Evaluacija alternativa</a:t>
            </a:r>
          </a:p>
          <a:p>
            <a:pPr marL="457200" indent="-457200">
              <a:buFontTx/>
              <a:buChar char="•"/>
            </a:pPr>
            <a:r>
              <a:rPr lang="hr-HR" sz="2400" b="1">
                <a:solidFill>
                  <a:schemeClr val="bg1"/>
                </a:solidFill>
                <a:latin typeface="Times New Roman" pitchFamily="18" charset="0"/>
              </a:rPr>
              <a:t>Odabir najbolje alternative</a:t>
            </a:r>
          </a:p>
          <a:p>
            <a:pPr marL="457200" indent="-457200"/>
            <a:endParaRPr lang="hr-HR" sz="10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6823-2759-4143-B6B3-F6409625E132}" type="slidenum">
              <a:rPr lang="hr-HR"/>
              <a:pPr/>
              <a:t>38</a:t>
            </a:fld>
            <a:endParaRPr lang="hr-HR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382000" cy="914400"/>
          </a:xfrm>
        </p:spPr>
        <p:txBody>
          <a:bodyPr/>
          <a:lstStyle/>
          <a:p>
            <a:r>
              <a:rPr lang="hr-HR" sz="2800"/>
              <a:t>Kako se zapravo donose odluke u organizacijama?</a:t>
            </a:r>
            <a:endParaRPr lang="en-US" sz="2800"/>
          </a:p>
        </p:txBody>
      </p:sp>
      <p:pic>
        <p:nvPicPr>
          <p:cNvPr id="162819" name="Picture 3" descr="pe0153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600200"/>
            <a:ext cx="2049463" cy="3468688"/>
          </a:xfrm>
          <a:prstGeom prst="rect">
            <a:avLst/>
          </a:prstGeom>
          <a:noFill/>
        </p:spPr>
      </p:pic>
      <p:pic>
        <p:nvPicPr>
          <p:cNvPr id="162820" name="Picture 4" descr="pe01511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971800"/>
            <a:ext cx="2025650" cy="3468688"/>
          </a:xfrm>
          <a:prstGeom prst="rect">
            <a:avLst/>
          </a:prstGeom>
          <a:noFill/>
        </p:spPr>
      </p:pic>
      <p:sp>
        <p:nvSpPr>
          <p:cNvPr id="162821" name="Line 5"/>
          <p:cNvSpPr>
            <a:spLocks noChangeShapeType="1"/>
          </p:cNvSpPr>
          <p:nvPr/>
        </p:nvSpPr>
        <p:spPr bwMode="auto">
          <a:xfrm>
            <a:off x="838200" y="4114800"/>
            <a:ext cx="3505200" cy="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669925" y="1793875"/>
            <a:ext cx="38258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000" b="1">
                <a:solidFill>
                  <a:schemeClr val="accent1"/>
                </a:solidFill>
                <a:latin typeface="Times New Roman" pitchFamily="18" charset="0"/>
              </a:rPr>
              <a:t>ograničena racionalnost</a:t>
            </a:r>
          </a:p>
          <a:p>
            <a:r>
              <a:rPr lang="hr-HR" sz="2000" b="1">
                <a:latin typeface="Times New Roman" pitchFamily="18" charset="0"/>
              </a:rPr>
              <a:t>Pojedinci donose odluke stvarajući pojednostavljene modele na način da uzimaju samo  bitne značajke problema, a ne zadiru u njihovu složenost.</a:t>
            </a:r>
          </a:p>
        </p:txBody>
      </p:sp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746125" y="4156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r-HR" sz="2400" b="1">
              <a:latin typeface="Times New Roman" pitchFamily="18" charset="0"/>
            </a:endParaRPr>
          </a:p>
        </p:txBody>
      </p: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685800" y="4267200"/>
            <a:ext cx="3505200" cy="1828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hr-HR" sz="2000" b="1">
                <a:solidFill>
                  <a:schemeClr val="accent1"/>
                </a:solidFill>
                <a:latin typeface="Times New Roman" pitchFamily="18" charset="0"/>
              </a:rPr>
              <a:t>intuitivno donošenje odluka</a:t>
            </a:r>
          </a:p>
          <a:p>
            <a:r>
              <a:rPr lang="hr-HR" sz="2000" b="1">
                <a:latin typeface="Times New Roman" pitchFamily="18" charset="0"/>
              </a:rPr>
              <a:t>Nesvjestan proces stvoren iz pročišćenog iskustva.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031B-7812-427E-8B1D-879AC0308A8E}" type="slidenum">
              <a:rPr lang="hr-HR"/>
              <a:pPr/>
              <a:t>39</a:t>
            </a:fld>
            <a:endParaRPr lang="hr-HR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7772400" cy="990600"/>
          </a:xfrm>
        </p:spPr>
        <p:txBody>
          <a:bodyPr/>
          <a:lstStyle/>
          <a:p>
            <a:r>
              <a:rPr lang="hr-HR" sz="2400"/>
              <a:t>Kako se zapravo donose odluke u organizacijama?</a:t>
            </a:r>
            <a:r>
              <a:rPr lang="hr-HR"/>
              <a:t> </a:t>
            </a:r>
            <a:endParaRPr lang="en-US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382000" cy="4572000"/>
          </a:xfrm>
        </p:spPr>
        <p:txBody>
          <a:bodyPr/>
          <a:lstStyle/>
          <a:p>
            <a:r>
              <a:rPr lang="hr-HR" sz="2200" b="1"/>
              <a:t>Kako/zašto prepoznajemo problem?</a:t>
            </a:r>
            <a:endParaRPr lang="en-US" sz="2200" b="1"/>
          </a:p>
          <a:p>
            <a:pPr lvl="1"/>
            <a:r>
              <a:rPr lang="hr-HR" sz="2200"/>
              <a:t>Uočljivi problemi se često rješavaju prije važnih problema</a:t>
            </a:r>
            <a:endParaRPr lang="en-US" sz="2200"/>
          </a:p>
          <a:p>
            <a:pPr lvl="2"/>
            <a:r>
              <a:rPr lang="hr-HR" sz="2100"/>
              <a:t>Želja da se “riješe problemi”</a:t>
            </a:r>
            <a:endParaRPr lang="en-US" sz="2100"/>
          </a:p>
          <a:p>
            <a:pPr lvl="2"/>
            <a:r>
              <a:rPr lang="hr-HR" sz="2100"/>
              <a:t>Privlače pažnju</a:t>
            </a:r>
            <a:r>
              <a:rPr lang="en-US" sz="2100"/>
              <a:t>, high profile problems</a:t>
            </a:r>
          </a:p>
          <a:p>
            <a:pPr lvl="1"/>
            <a:r>
              <a:rPr lang="hr-HR" sz="2200"/>
              <a:t>Vlastiti interes (ako problem uključuje onog koji donosi odluku).</a:t>
            </a:r>
            <a:endParaRPr lang="en-US" sz="2200"/>
          </a:p>
          <a:p>
            <a:r>
              <a:rPr lang="hr-HR" sz="2200" b="1"/>
              <a:t>Razvoj alternativa</a:t>
            </a:r>
            <a:endParaRPr lang="en-US" sz="2200" b="1"/>
          </a:p>
          <a:p>
            <a:pPr lvl="1"/>
            <a:r>
              <a:rPr lang="hr-HR" sz="2200"/>
              <a:t>Traženje prve alternative koja rješava problem</a:t>
            </a:r>
            <a:endParaRPr lang="en-US" sz="2200"/>
          </a:p>
          <a:p>
            <a:pPr lvl="1"/>
            <a:r>
              <a:rPr lang="hr-HR" sz="2200"/>
              <a:t>Postepeno rješavanje problema kroz sukcesivno uspoređivanje mogućih alternativa s aktualnom.</a:t>
            </a:r>
            <a:endParaRPr lang="en-US" sz="2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1B0CB-5A32-48A5-AF64-0CD38D8F4BC2}" type="slidenum">
              <a:rPr lang="hr-HR"/>
              <a:pPr/>
              <a:t>4</a:t>
            </a:fld>
            <a:endParaRPr lang="hr-HR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447800"/>
            <a:ext cx="7848600" cy="4419600"/>
          </a:xfrm>
        </p:spPr>
        <p:txBody>
          <a:bodyPr/>
          <a:lstStyle/>
          <a:p>
            <a:endParaRPr lang="hr-HR"/>
          </a:p>
          <a:p>
            <a:r>
              <a:rPr lang="hr-HR" sz="3600"/>
              <a:t>kako individualne razlike utječu na učinak i zadovoljstvo zaposlenika</a:t>
            </a:r>
          </a:p>
          <a:p>
            <a:pPr>
              <a:buFont typeface="Wingdings" pitchFamily="2" charset="2"/>
              <a:buNone/>
            </a:pPr>
            <a:endParaRPr lang="en-US" sz="3600"/>
          </a:p>
          <a:p>
            <a:r>
              <a:rPr lang="hr-HR" sz="3600"/>
              <a:t>kako nagrade, kroz poticanje učenja, utječu na oblikovanje ponašanja (npr. točan dolazak na posao)</a:t>
            </a:r>
          </a:p>
          <a:p>
            <a:pPr>
              <a:buFont typeface="Wingdings" pitchFamily="2" charset="2"/>
              <a:buNone/>
            </a:pPr>
            <a:endParaRPr lang="hr-HR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DD9E-53D0-49EC-8FBD-3DFECEE5589A}" type="slidenum">
              <a:rPr lang="hr-HR"/>
              <a:pPr/>
              <a:t>40</a:t>
            </a:fld>
            <a:endParaRPr lang="hr-HR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Odabir alternative</a:t>
            </a:r>
            <a:endParaRPr lang="en-US"/>
          </a:p>
        </p:txBody>
      </p:sp>
      <p:sp>
        <p:nvSpPr>
          <p:cNvPr id="164867" name="Line 3"/>
          <p:cNvSpPr>
            <a:spLocks noChangeShapeType="1"/>
          </p:cNvSpPr>
          <p:nvPr/>
        </p:nvSpPr>
        <p:spPr bwMode="auto">
          <a:xfrm>
            <a:off x="838200" y="3048000"/>
            <a:ext cx="32004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868" name="Line 4"/>
          <p:cNvSpPr>
            <a:spLocks noChangeShapeType="1"/>
          </p:cNvSpPr>
          <p:nvPr/>
        </p:nvSpPr>
        <p:spPr bwMode="auto">
          <a:xfrm>
            <a:off x="4953000" y="3767138"/>
            <a:ext cx="32004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pic>
        <p:nvPicPr>
          <p:cNvPr id="164869" name="Picture 5" descr="bd0666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78188"/>
            <a:ext cx="3048000" cy="2644775"/>
          </a:xfrm>
          <a:prstGeom prst="rect">
            <a:avLst/>
          </a:prstGeom>
          <a:noFill/>
        </p:spPr>
      </p:pic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685800" y="1676400"/>
            <a:ext cx="3902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366CC"/>
                </a:solidFill>
                <a:latin typeface="Times New Roman" pitchFamily="18" charset="0"/>
              </a:rPr>
              <a:t>heuristike</a:t>
            </a:r>
            <a:endParaRPr lang="hr-HR" sz="2400" b="1">
              <a:solidFill>
                <a:srgbClr val="3366CC"/>
              </a:solidFill>
              <a:latin typeface="Times New Roman" pitchFamily="18" charset="0"/>
            </a:endParaRPr>
          </a:p>
          <a:p>
            <a:r>
              <a:rPr lang="hr-HR" sz="2400" b="1">
                <a:latin typeface="Times New Roman" pitchFamily="18" charset="0"/>
              </a:rPr>
              <a:t>Prečice u prosuđivanju pri donošenju odluka </a:t>
            </a:r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4784725" y="1336675"/>
            <a:ext cx="36734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366CC"/>
                </a:solidFill>
                <a:latin typeface="Times New Roman" pitchFamily="18" charset="0"/>
              </a:rPr>
              <a:t>heuristika dostupnosti</a:t>
            </a:r>
            <a:endParaRPr lang="hr-HR" sz="2400" b="1">
              <a:solidFill>
                <a:srgbClr val="3366CC"/>
              </a:solidFill>
              <a:latin typeface="Times New Roman" pitchFamily="18" charset="0"/>
            </a:endParaRPr>
          </a:p>
          <a:p>
            <a:r>
              <a:rPr lang="hr-HR" sz="2400" b="1">
                <a:latin typeface="Times New Roman" pitchFamily="18" charset="0"/>
              </a:rPr>
              <a:t>Sklonost ljudi da svoje prosudbe zasnivaju na onim informacijama koje su im lako dostupne.</a:t>
            </a: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4800600" y="3962400"/>
            <a:ext cx="39782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366CC"/>
                </a:solidFill>
                <a:latin typeface="Times New Roman" pitchFamily="18" charset="0"/>
              </a:rPr>
              <a:t>heuristika reprezentativnosti</a:t>
            </a:r>
            <a:endParaRPr lang="hr-HR" sz="2400" b="1">
              <a:solidFill>
                <a:srgbClr val="3366CC"/>
              </a:solidFill>
              <a:latin typeface="Times New Roman" pitchFamily="18" charset="0"/>
            </a:endParaRPr>
          </a:p>
          <a:p>
            <a:r>
              <a:rPr lang="hr-HR" sz="2400" b="1">
                <a:latin typeface="Times New Roman" pitchFamily="18" charset="0"/>
              </a:rPr>
              <a:t>Procjenjivanje vjerojatnosti nekog događaja na osnovi analogija i uviđanja istih okolnosti i kada one ne postoje.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animBg="1"/>
      <p:bldP spid="16486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7DEB6-576C-4685-AA31-D6037385784C}" type="slidenum">
              <a:rPr lang="hr-HR"/>
              <a:pPr/>
              <a:t>41</a:t>
            </a:fld>
            <a:endParaRPr lang="hr-HR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Odabir alternative</a:t>
            </a:r>
            <a:endParaRPr lang="en-US"/>
          </a:p>
        </p:txBody>
      </p:sp>
      <p:pic>
        <p:nvPicPr>
          <p:cNvPr id="165891" name="Picture 3" descr="j00888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24213"/>
            <a:ext cx="3581400" cy="2490787"/>
          </a:xfrm>
          <a:prstGeom prst="rect">
            <a:avLst/>
          </a:prstGeom>
          <a:noFill/>
        </p:spPr>
      </p:pic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1050925" y="1793875"/>
            <a:ext cx="32162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rgbClr val="3366CC"/>
                </a:solidFill>
                <a:latin typeface="Times New Roman" pitchFamily="18" charset="0"/>
              </a:rPr>
              <a:t>povećanje predanosti</a:t>
            </a:r>
          </a:p>
          <a:p>
            <a:r>
              <a:rPr lang="hr-HR" sz="2400" b="1">
                <a:latin typeface="Times New Roman" pitchFamily="18" charset="0"/>
              </a:rPr>
              <a:t>ostajanje pri svojoj prvotnoj odluci unatoč negativnim informacijama. </a:t>
            </a:r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838200" y="4546600"/>
            <a:ext cx="42878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000" b="1">
                <a:solidFill>
                  <a:schemeClr val="folHlink"/>
                </a:solidFill>
              </a:rPr>
              <a:t>Pogreška slučajnosti</a:t>
            </a:r>
          </a:p>
          <a:p>
            <a:endParaRPr lang="hr-HR" sz="2000" b="1"/>
          </a:p>
          <a:p>
            <a:r>
              <a:rPr lang="hr-HR" sz="2000" b="1"/>
              <a:t>Vjerovanje da možemo predvidjeti</a:t>
            </a:r>
          </a:p>
          <a:p>
            <a:r>
              <a:rPr lang="hr-HR" sz="2000" b="1"/>
              <a:t>ishod slučajnog događaja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173-C907-4434-B70A-66D8A0F9C4BB}" type="slidenum">
              <a:rPr lang="hr-HR"/>
              <a:pPr/>
              <a:t>42</a:t>
            </a:fld>
            <a:endParaRPr lang="hr-HR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Odabir alternative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hr-HR" sz="2200" b="1">
                <a:solidFill>
                  <a:srgbClr val="3366CC"/>
                </a:solidFill>
                <a:latin typeface="Times New Roman" pitchFamily="18" charset="0"/>
              </a:rPr>
              <a:t>Prokletstvo pobjednika</a:t>
            </a:r>
          </a:p>
          <a:p>
            <a:pPr>
              <a:buFont typeface="Wingdings" pitchFamily="2" charset="2"/>
              <a:buNone/>
            </a:pPr>
            <a:r>
              <a:rPr lang="hr-HR" sz="2200">
                <a:latin typeface="Times New Roman" pitchFamily="18" charset="0"/>
              </a:rPr>
              <a:t>Ponuđač najviše cijene obično preplati</a:t>
            </a:r>
          </a:p>
          <a:p>
            <a:pPr>
              <a:buFont typeface="Wingdings" pitchFamily="2" charset="2"/>
              <a:buNone/>
            </a:pPr>
            <a:r>
              <a:rPr lang="hr-HR" sz="2200">
                <a:latin typeface="Times New Roman" pitchFamily="18" charset="0"/>
              </a:rPr>
              <a:t>ono što kupuje</a:t>
            </a:r>
          </a:p>
          <a:p>
            <a:pPr>
              <a:buFont typeface="Wingdings" pitchFamily="2" charset="2"/>
              <a:buNone/>
            </a:pPr>
            <a:endParaRPr lang="hr-HR" sz="22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hr-HR" sz="2200" b="1">
                <a:solidFill>
                  <a:srgbClr val="3366CC"/>
                </a:solidFill>
                <a:latin typeface="Times New Roman" pitchFamily="18" charset="0"/>
              </a:rPr>
              <a:t>“General poslije bitke”</a:t>
            </a:r>
          </a:p>
          <a:p>
            <a:pPr>
              <a:buFont typeface="Wingdings" pitchFamily="2" charset="2"/>
              <a:buNone/>
            </a:pPr>
            <a:r>
              <a:rPr lang="hr-HR" sz="2200">
                <a:latin typeface="Times New Roman" pitchFamily="18" charset="0"/>
              </a:rPr>
              <a:t>Skloni smo misliti da nam je ishod nekog događaja</a:t>
            </a:r>
          </a:p>
          <a:p>
            <a:pPr>
              <a:buFont typeface="Wingdings" pitchFamily="2" charset="2"/>
              <a:buNone/>
            </a:pPr>
            <a:r>
              <a:rPr lang="hr-HR" sz="2200">
                <a:latin typeface="Times New Roman" pitchFamily="18" charset="0"/>
              </a:rPr>
              <a:t>bio poznat, nakon što se dogodio.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5716-F6B4-4A85-B625-EEE90AE0D14C}" type="slidenum">
              <a:rPr lang="hr-HR"/>
              <a:pPr/>
              <a:t>43</a:t>
            </a:fld>
            <a:endParaRPr lang="hr-HR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Kulturalne razlike u donošenju odluka</a:t>
            </a:r>
            <a:endParaRPr lang="en-US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sr-Latn-CS"/>
          </a:p>
        </p:txBody>
      </p:sp>
      <p:pic>
        <p:nvPicPr>
          <p:cNvPr id="167940" name="Picture 4" descr="j01963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609600"/>
            <a:ext cx="1814513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F255-9D7C-4FE8-9BA8-0779ADA4323A}" type="slidenum">
              <a:rPr lang="hr-HR"/>
              <a:pPr/>
              <a:t>44</a:t>
            </a:fld>
            <a:endParaRPr lang="hr-HR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Etika u donošenju odluka</a:t>
            </a:r>
            <a:endParaRPr lang="en-U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endParaRPr lang="sr-Latn-CS"/>
          </a:p>
        </p:txBody>
      </p:sp>
      <p:pic>
        <p:nvPicPr>
          <p:cNvPr id="168964" name="Picture 4" descr="so0007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4343400"/>
            <a:ext cx="1524000" cy="1176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0BAF3-AF37-440C-B68B-9D50A997A0D2}" type="slidenum">
              <a:rPr lang="hr-HR"/>
              <a:pPr/>
              <a:t>5</a:t>
            </a:fld>
            <a:endParaRPr lang="hr-HR"/>
          </a:p>
        </p:txBody>
      </p:sp>
      <p:grpSp>
        <p:nvGrpSpPr>
          <p:cNvPr id="104450" name="Group 2"/>
          <p:cNvGrpSpPr>
            <a:grpSpLocks/>
          </p:cNvGrpSpPr>
          <p:nvPr/>
        </p:nvGrpSpPr>
        <p:grpSpPr bwMode="auto">
          <a:xfrm>
            <a:off x="4038600" y="3505200"/>
            <a:ext cx="4419600" cy="2819400"/>
            <a:chOff x="2498" y="2690"/>
            <a:chExt cx="1923" cy="1019"/>
          </a:xfrm>
        </p:grpSpPr>
        <p:sp>
          <p:nvSpPr>
            <p:cNvPr id="104451" name="Freeform 3"/>
            <p:cNvSpPr>
              <a:spLocks/>
            </p:cNvSpPr>
            <p:nvPr/>
          </p:nvSpPr>
          <p:spPr bwMode="auto">
            <a:xfrm>
              <a:off x="2769" y="2690"/>
              <a:ext cx="378" cy="1008"/>
            </a:xfrm>
            <a:custGeom>
              <a:avLst/>
              <a:gdLst/>
              <a:ahLst/>
              <a:cxnLst>
                <a:cxn ang="0">
                  <a:pos x="7" y="280"/>
                </a:cxn>
                <a:cxn ang="0">
                  <a:pos x="7" y="342"/>
                </a:cxn>
                <a:cxn ang="0">
                  <a:pos x="74" y="441"/>
                </a:cxn>
                <a:cxn ang="0">
                  <a:pos x="86" y="399"/>
                </a:cxn>
                <a:cxn ang="0">
                  <a:pos x="61" y="386"/>
                </a:cxn>
                <a:cxn ang="0">
                  <a:pos x="84" y="273"/>
                </a:cxn>
                <a:cxn ang="0">
                  <a:pos x="96" y="392"/>
                </a:cxn>
                <a:cxn ang="0">
                  <a:pos x="82" y="436"/>
                </a:cxn>
                <a:cxn ang="0">
                  <a:pos x="90" y="509"/>
                </a:cxn>
                <a:cxn ang="0">
                  <a:pos x="107" y="979"/>
                </a:cxn>
                <a:cxn ang="0">
                  <a:pos x="109" y="996"/>
                </a:cxn>
                <a:cxn ang="0">
                  <a:pos x="145" y="1006"/>
                </a:cxn>
                <a:cxn ang="0">
                  <a:pos x="163" y="981"/>
                </a:cxn>
                <a:cxn ang="0">
                  <a:pos x="186" y="914"/>
                </a:cxn>
                <a:cxn ang="0">
                  <a:pos x="186" y="547"/>
                </a:cxn>
                <a:cxn ang="0">
                  <a:pos x="199" y="921"/>
                </a:cxn>
                <a:cxn ang="0">
                  <a:pos x="216" y="981"/>
                </a:cxn>
                <a:cxn ang="0">
                  <a:pos x="220" y="1008"/>
                </a:cxn>
                <a:cxn ang="0">
                  <a:pos x="263" y="1002"/>
                </a:cxn>
                <a:cxn ang="0">
                  <a:pos x="261" y="983"/>
                </a:cxn>
                <a:cxn ang="0">
                  <a:pos x="289" y="557"/>
                </a:cxn>
                <a:cxn ang="0">
                  <a:pos x="293" y="434"/>
                </a:cxn>
                <a:cxn ang="0">
                  <a:pos x="282" y="401"/>
                </a:cxn>
                <a:cxn ang="0">
                  <a:pos x="288" y="271"/>
                </a:cxn>
                <a:cxn ang="0">
                  <a:pos x="324" y="309"/>
                </a:cxn>
                <a:cxn ang="0">
                  <a:pos x="305" y="405"/>
                </a:cxn>
                <a:cxn ang="0">
                  <a:pos x="293" y="434"/>
                </a:cxn>
                <a:cxn ang="0">
                  <a:pos x="314" y="434"/>
                </a:cxn>
                <a:cxn ang="0">
                  <a:pos x="370" y="332"/>
                </a:cxn>
                <a:cxn ang="0">
                  <a:pos x="376" y="280"/>
                </a:cxn>
                <a:cxn ang="0">
                  <a:pos x="291" y="178"/>
                </a:cxn>
                <a:cxn ang="0">
                  <a:pos x="218" y="113"/>
                </a:cxn>
                <a:cxn ang="0">
                  <a:pos x="234" y="75"/>
                </a:cxn>
                <a:cxn ang="0">
                  <a:pos x="213" y="10"/>
                </a:cxn>
                <a:cxn ang="0">
                  <a:pos x="203" y="0"/>
                </a:cxn>
                <a:cxn ang="0">
                  <a:pos x="144" y="13"/>
                </a:cxn>
                <a:cxn ang="0">
                  <a:pos x="132" y="84"/>
                </a:cxn>
                <a:cxn ang="0">
                  <a:pos x="134" y="107"/>
                </a:cxn>
                <a:cxn ang="0">
                  <a:pos x="153" y="148"/>
                </a:cxn>
                <a:cxn ang="0">
                  <a:pos x="59" y="194"/>
                </a:cxn>
              </a:cxnLst>
              <a:rect l="0" t="0" r="r" b="b"/>
              <a:pathLst>
                <a:path w="378" h="1008">
                  <a:moveTo>
                    <a:pt x="59" y="194"/>
                  </a:moveTo>
                  <a:lnTo>
                    <a:pt x="7" y="280"/>
                  </a:lnTo>
                  <a:lnTo>
                    <a:pt x="0" y="307"/>
                  </a:lnTo>
                  <a:lnTo>
                    <a:pt x="7" y="342"/>
                  </a:lnTo>
                  <a:lnTo>
                    <a:pt x="38" y="426"/>
                  </a:lnTo>
                  <a:lnTo>
                    <a:pt x="74" y="441"/>
                  </a:lnTo>
                  <a:lnTo>
                    <a:pt x="82" y="436"/>
                  </a:lnTo>
                  <a:lnTo>
                    <a:pt x="86" y="399"/>
                  </a:lnTo>
                  <a:lnTo>
                    <a:pt x="71" y="405"/>
                  </a:lnTo>
                  <a:lnTo>
                    <a:pt x="61" y="386"/>
                  </a:lnTo>
                  <a:lnTo>
                    <a:pt x="53" y="322"/>
                  </a:lnTo>
                  <a:lnTo>
                    <a:pt x="84" y="273"/>
                  </a:lnTo>
                  <a:lnTo>
                    <a:pt x="90" y="382"/>
                  </a:lnTo>
                  <a:lnTo>
                    <a:pt x="96" y="392"/>
                  </a:lnTo>
                  <a:lnTo>
                    <a:pt x="86" y="399"/>
                  </a:lnTo>
                  <a:lnTo>
                    <a:pt x="82" y="436"/>
                  </a:lnTo>
                  <a:lnTo>
                    <a:pt x="90" y="432"/>
                  </a:lnTo>
                  <a:lnTo>
                    <a:pt x="90" y="509"/>
                  </a:lnTo>
                  <a:lnTo>
                    <a:pt x="107" y="747"/>
                  </a:lnTo>
                  <a:lnTo>
                    <a:pt x="107" y="979"/>
                  </a:lnTo>
                  <a:lnTo>
                    <a:pt x="117" y="979"/>
                  </a:lnTo>
                  <a:lnTo>
                    <a:pt x="109" y="996"/>
                  </a:lnTo>
                  <a:lnTo>
                    <a:pt x="111" y="1006"/>
                  </a:lnTo>
                  <a:lnTo>
                    <a:pt x="145" y="1006"/>
                  </a:lnTo>
                  <a:lnTo>
                    <a:pt x="159" y="991"/>
                  </a:lnTo>
                  <a:lnTo>
                    <a:pt x="163" y="981"/>
                  </a:lnTo>
                  <a:lnTo>
                    <a:pt x="172" y="981"/>
                  </a:lnTo>
                  <a:lnTo>
                    <a:pt x="186" y="914"/>
                  </a:lnTo>
                  <a:lnTo>
                    <a:pt x="182" y="777"/>
                  </a:lnTo>
                  <a:lnTo>
                    <a:pt x="186" y="547"/>
                  </a:lnTo>
                  <a:lnTo>
                    <a:pt x="203" y="797"/>
                  </a:lnTo>
                  <a:lnTo>
                    <a:pt x="199" y="921"/>
                  </a:lnTo>
                  <a:lnTo>
                    <a:pt x="211" y="981"/>
                  </a:lnTo>
                  <a:lnTo>
                    <a:pt x="216" y="981"/>
                  </a:lnTo>
                  <a:lnTo>
                    <a:pt x="216" y="1002"/>
                  </a:lnTo>
                  <a:lnTo>
                    <a:pt x="220" y="1008"/>
                  </a:lnTo>
                  <a:lnTo>
                    <a:pt x="259" y="1006"/>
                  </a:lnTo>
                  <a:lnTo>
                    <a:pt x="263" y="1002"/>
                  </a:lnTo>
                  <a:lnTo>
                    <a:pt x="264" y="996"/>
                  </a:lnTo>
                  <a:lnTo>
                    <a:pt x="261" y="983"/>
                  </a:lnTo>
                  <a:lnTo>
                    <a:pt x="268" y="981"/>
                  </a:lnTo>
                  <a:lnTo>
                    <a:pt x="289" y="557"/>
                  </a:lnTo>
                  <a:lnTo>
                    <a:pt x="289" y="432"/>
                  </a:lnTo>
                  <a:lnTo>
                    <a:pt x="293" y="434"/>
                  </a:lnTo>
                  <a:lnTo>
                    <a:pt x="293" y="403"/>
                  </a:lnTo>
                  <a:lnTo>
                    <a:pt x="282" y="401"/>
                  </a:lnTo>
                  <a:lnTo>
                    <a:pt x="289" y="376"/>
                  </a:lnTo>
                  <a:lnTo>
                    <a:pt x="288" y="271"/>
                  </a:lnTo>
                  <a:lnTo>
                    <a:pt x="311" y="290"/>
                  </a:lnTo>
                  <a:lnTo>
                    <a:pt x="324" y="309"/>
                  </a:lnTo>
                  <a:lnTo>
                    <a:pt x="318" y="386"/>
                  </a:lnTo>
                  <a:lnTo>
                    <a:pt x="305" y="405"/>
                  </a:lnTo>
                  <a:lnTo>
                    <a:pt x="293" y="403"/>
                  </a:lnTo>
                  <a:lnTo>
                    <a:pt x="293" y="434"/>
                  </a:lnTo>
                  <a:lnTo>
                    <a:pt x="301" y="436"/>
                  </a:lnTo>
                  <a:lnTo>
                    <a:pt x="314" y="434"/>
                  </a:lnTo>
                  <a:lnTo>
                    <a:pt x="347" y="411"/>
                  </a:lnTo>
                  <a:lnTo>
                    <a:pt x="370" y="332"/>
                  </a:lnTo>
                  <a:lnTo>
                    <a:pt x="378" y="299"/>
                  </a:lnTo>
                  <a:lnTo>
                    <a:pt x="376" y="280"/>
                  </a:lnTo>
                  <a:lnTo>
                    <a:pt x="322" y="211"/>
                  </a:lnTo>
                  <a:lnTo>
                    <a:pt x="291" y="178"/>
                  </a:lnTo>
                  <a:lnTo>
                    <a:pt x="216" y="146"/>
                  </a:lnTo>
                  <a:lnTo>
                    <a:pt x="218" y="113"/>
                  </a:lnTo>
                  <a:lnTo>
                    <a:pt x="228" y="107"/>
                  </a:lnTo>
                  <a:lnTo>
                    <a:pt x="234" y="75"/>
                  </a:lnTo>
                  <a:lnTo>
                    <a:pt x="230" y="34"/>
                  </a:lnTo>
                  <a:lnTo>
                    <a:pt x="213" y="10"/>
                  </a:lnTo>
                  <a:lnTo>
                    <a:pt x="207" y="10"/>
                  </a:lnTo>
                  <a:lnTo>
                    <a:pt x="203" y="0"/>
                  </a:lnTo>
                  <a:lnTo>
                    <a:pt x="170" y="2"/>
                  </a:lnTo>
                  <a:lnTo>
                    <a:pt x="144" y="13"/>
                  </a:lnTo>
                  <a:lnTo>
                    <a:pt x="130" y="46"/>
                  </a:lnTo>
                  <a:lnTo>
                    <a:pt x="132" y="84"/>
                  </a:lnTo>
                  <a:lnTo>
                    <a:pt x="128" y="90"/>
                  </a:lnTo>
                  <a:lnTo>
                    <a:pt x="134" y="107"/>
                  </a:lnTo>
                  <a:lnTo>
                    <a:pt x="144" y="111"/>
                  </a:lnTo>
                  <a:lnTo>
                    <a:pt x="153" y="148"/>
                  </a:lnTo>
                  <a:lnTo>
                    <a:pt x="71" y="178"/>
                  </a:lnTo>
                  <a:lnTo>
                    <a:pt x="59" y="194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0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104452" name="Freeform 4"/>
            <p:cNvSpPr>
              <a:spLocks/>
            </p:cNvSpPr>
            <p:nvPr/>
          </p:nvSpPr>
          <p:spPr bwMode="auto">
            <a:xfrm>
              <a:off x="3381" y="2751"/>
              <a:ext cx="390" cy="949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246" y="4"/>
                </a:cxn>
                <a:cxn ang="0">
                  <a:pos x="246" y="8"/>
                </a:cxn>
                <a:cxn ang="0">
                  <a:pos x="251" y="8"/>
                </a:cxn>
                <a:cxn ang="0">
                  <a:pos x="265" y="27"/>
                </a:cxn>
                <a:cxn ang="0">
                  <a:pos x="267" y="33"/>
                </a:cxn>
                <a:cxn ang="0">
                  <a:pos x="269" y="41"/>
                </a:cxn>
                <a:cxn ang="0">
                  <a:pos x="271" y="46"/>
                </a:cxn>
                <a:cxn ang="0">
                  <a:pos x="271" y="54"/>
                </a:cxn>
                <a:cxn ang="0">
                  <a:pos x="269" y="62"/>
                </a:cxn>
                <a:cxn ang="0">
                  <a:pos x="267" y="66"/>
                </a:cxn>
                <a:cxn ang="0">
                  <a:pos x="263" y="71"/>
                </a:cxn>
                <a:cxn ang="0">
                  <a:pos x="259" y="94"/>
                </a:cxn>
                <a:cxn ang="0">
                  <a:pos x="253" y="100"/>
                </a:cxn>
                <a:cxn ang="0">
                  <a:pos x="248" y="139"/>
                </a:cxn>
                <a:cxn ang="0">
                  <a:pos x="319" y="190"/>
                </a:cxn>
                <a:cxn ang="0">
                  <a:pos x="344" y="354"/>
                </a:cxn>
                <a:cxn ang="0">
                  <a:pos x="284" y="480"/>
                </a:cxn>
                <a:cxn ang="0">
                  <a:pos x="274" y="480"/>
                </a:cxn>
                <a:cxn ang="0">
                  <a:pos x="271" y="503"/>
                </a:cxn>
                <a:cxn ang="0">
                  <a:pos x="259" y="511"/>
                </a:cxn>
                <a:cxn ang="0">
                  <a:pos x="257" y="523"/>
                </a:cxn>
                <a:cxn ang="0">
                  <a:pos x="365" y="906"/>
                </a:cxn>
                <a:cxn ang="0">
                  <a:pos x="376" y="922"/>
                </a:cxn>
                <a:cxn ang="0">
                  <a:pos x="390" y="935"/>
                </a:cxn>
                <a:cxn ang="0">
                  <a:pos x="386" y="945"/>
                </a:cxn>
                <a:cxn ang="0">
                  <a:pos x="334" y="941"/>
                </a:cxn>
                <a:cxn ang="0">
                  <a:pos x="330" y="930"/>
                </a:cxn>
                <a:cxn ang="0">
                  <a:pos x="301" y="928"/>
                </a:cxn>
                <a:cxn ang="0">
                  <a:pos x="301" y="906"/>
                </a:cxn>
                <a:cxn ang="0">
                  <a:pos x="272" y="910"/>
                </a:cxn>
                <a:cxn ang="0">
                  <a:pos x="150" y="553"/>
                </a:cxn>
                <a:cxn ang="0">
                  <a:pos x="132" y="720"/>
                </a:cxn>
                <a:cxn ang="0">
                  <a:pos x="138" y="747"/>
                </a:cxn>
                <a:cxn ang="0">
                  <a:pos x="136" y="841"/>
                </a:cxn>
                <a:cxn ang="0">
                  <a:pos x="152" y="895"/>
                </a:cxn>
                <a:cxn ang="0">
                  <a:pos x="148" y="899"/>
                </a:cxn>
                <a:cxn ang="0">
                  <a:pos x="144" y="926"/>
                </a:cxn>
                <a:cxn ang="0">
                  <a:pos x="127" y="949"/>
                </a:cxn>
                <a:cxn ang="0">
                  <a:pos x="92" y="949"/>
                </a:cxn>
                <a:cxn ang="0">
                  <a:pos x="84" y="930"/>
                </a:cxn>
                <a:cxn ang="0">
                  <a:pos x="98" y="899"/>
                </a:cxn>
                <a:cxn ang="0">
                  <a:pos x="75" y="893"/>
                </a:cxn>
                <a:cxn ang="0">
                  <a:pos x="29" y="467"/>
                </a:cxn>
                <a:cxn ang="0">
                  <a:pos x="17" y="438"/>
                </a:cxn>
                <a:cxn ang="0">
                  <a:pos x="11" y="436"/>
                </a:cxn>
                <a:cxn ang="0">
                  <a:pos x="0" y="357"/>
                </a:cxn>
                <a:cxn ang="0">
                  <a:pos x="69" y="146"/>
                </a:cxn>
                <a:cxn ang="0">
                  <a:pos x="175" y="127"/>
                </a:cxn>
                <a:cxn ang="0">
                  <a:pos x="175" y="98"/>
                </a:cxn>
                <a:cxn ang="0">
                  <a:pos x="167" y="91"/>
                </a:cxn>
                <a:cxn ang="0">
                  <a:pos x="165" y="79"/>
                </a:cxn>
                <a:cxn ang="0">
                  <a:pos x="163" y="62"/>
                </a:cxn>
                <a:cxn ang="0">
                  <a:pos x="163" y="54"/>
                </a:cxn>
                <a:cxn ang="0">
                  <a:pos x="165" y="48"/>
                </a:cxn>
                <a:cxn ang="0">
                  <a:pos x="165" y="41"/>
                </a:cxn>
                <a:cxn ang="0">
                  <a:pos x="167" y="33"/>
                </a:cxn>
                <a:cxn ang="0">
                  <a:pos x="175" y="21"/>
                </a:cxn>
                <a:cxn ang="0">
                  <a:pos x="213" y="2"/>
                </a:cxn>
                <a:cxn ang="0">
                  <a:pos x="223" y="0"/>
                </a:cxn>
                <a:cxn ang="0">
                  <a:pos x="232" y="0"/>
                </a:cxn>
              </a:cxnLst>
              <a:rect l="0" t="0" r="r" b="b"/>
              <a:pathLst>
                <a:path w="390" h="949">
                  <a:moveTo>
                    <a:pt x="232" y="0"/>
                  </a:moveTo>
                  <a:lnTo>
                    <a:pt x="246" y="4"/>
                  </a:lnTo>
                  <a:lnTo>
                    <a:pt x="246" y="8"/>
                  </a:lnTo>
                  <a:lnTo>
                    <a:pt x="251" y="8"/>
                  </a:lnTo>
                  <a:lnTo>
                    <a:pt x="265" y="27"/>
                  </a:lnTo>
                  <a:lnTo>
                    <a:pt x="267" y="33"/>
                  </a:lnTo>
                  <a:lnTo>
                    <a:pt x="269" y="41"/>
                  </a:lnTo>
                  <a:lnTo>
                    <a:pt x="271" y="46"/>
                  </a:lnTo>
                  <a:lnTo>
                    <a:pt x="271" y="54"/>
                  </a:lnTo>
                  <a:lnTo>
                    <a:pt x="269" y="62"/>
                  </a:lnTo>
                  <a:lnTo>
                    <a:pt x="267" y="66"/>
                  </a:lnTo>
                  <a:lnTo>
                    <a:pt x="263" y="71"/>
                  </a:lnTo>
                  <a:lnTo>
                    <a:pt x="259" y="94"/>
                  </a:lnTo>
                  <a:lnTo>
                    <a:pt x="253" y="100"/>
                  </a:lnTo>
                  <a:lnTo>
                    <a:pt x="248" y="139"/>
                  </a:lnTo>
                  <a:lnTo>
                    <a:pt x="319" y="190"/>
                  </a:lnTo>
                  <a:lnTo>
                    <a:pt x="344" y="354"/>
                  </a:lnTo>
                  <a:lnTo>
                    <a:pt x="284" y="480"/>
                  </a:lnTo>
                  <a:lnTo>
                    <a:pt x="274" y="480"/>
                  </a:lnTo>
                  <a:lnTo>
                    <a:pt x="271" y="503"/>
                  </a:lnTo>
                  <a:lnTo>
                    <a:pt x="259" y="511"/>
                  </a:lnTo>
                  <a:lnTo>
                    <a:pt x="257" y="523"/>
                  </a:lnTo>
                  <a:lnTo>
                    <a:pt x="365" y="906"/>
                  </a:lnTo>
                  <a:lnTo>
                    <a:pt x="376" y="922"/>
                  </a:lnTo>
                  <a:lnTo>
                    <a:pt x="390" y="935"/>
                  </a:lnTo>
                  <a:lnTo>
                    <a:pt x="386" y="945"/>
                  </a:lnTo>
                  <a:lnTo>
                    <a:pt x="334" y="941"/>
                  </a:lnTo>
                  <a:lnTo>
                    <a:pt x="330" y="930"/>
                  </a:lnTo>
                  <a:lnTo>
                    <a:pt x="301" y="928"/>
                  </a:lnTo>
                  <a:lnTo>
                    <a:pt x="301" y="906"/>
                  </a:lnTo>
                  <a:lnTo>
                    <a:pt x="272" y="910"/>
                  </a:lnTo>
                  <a:lnTo>
                    <a:pt x="150" y="553"/>
                  </a:lnTo>
                  <a:lnTo>
                    <a:pt x="132" y="720"/>
                  </a:lnTo>
                  <a:lnTo>
                    <a:pt x="138" y="747"/>
                  </a:lnTo>
                  <a:lnTo>
                    <a:pt x="136" y="841"/>
                  </a:lnTo>
                  <a:lnTo>
                    <a:pt x="152" y="895"/>
                  </a:lnTo>
                  <a:lnTo>
                    <a:pt x="148" y="899"/>
                  </a:lnTo>
                  <a:lnTo>
                    <a:pt x="144" y="926"/>
                  </a:lnTo>
                  <a:lnTo>
                    <a:pt x="127" y="949"/>
                  </a:lnTo>
                  <a:lnTo>
                    <a:pt x="92" y="949"/>
                  </a:lnTo>
                  <a:lnTo>
                    <a:pt x="84" y="930"/>
                  </a:lnTo>
                  <a:lnTo>
                    <a:pt x="98" y="899"/>
                  </a:lnTo>
                  <a:lnTo>
                    <a:pt x="75" y="893"/>
                  </a:lnTo>
                  <a:lnTo>
                    <a:pt x="29" y="467"/>
                  </a:lnTo>
                  <a:lnTo>
                    <a:pt x="17" y="438"/>
                  </a:lnTo>
                  <a:lnTo>
                    <a:pt x="11" y="436"/>
                  </a:lnTo>
                  <a:lnTo>
                    <a:pt x="0" y="357"/>
                  </a:lnTo>
                  <a:lnTo>
                    <a:pt x="69" y="146"/>
                  </a:lnTo>
                  <a:lnTo>
                    <a:pt x="175" y="127"/>
                  </a:lnTo>
                  <a:lnTo>
                    <a:pt x="175" y="98"/>
                  </a:lnTo>
                  <a:lnTo>
                    <a:pt x="167" y="91"/>
                  </a:lnTo>
                  <a:lnTo>
                    <a:pt x="165" y="79"/>
                  </a:lnTo>
                  <a:lnTo>
                    <a:pt x="163" y="62"/>
                  </a:lnTo>
                  <a:lnTo>
                    <a:pt x="163" y="54"/>
                  </a:lnTo>
                  <a:lnTo>
                    <a:pt x="165" y="48"/>
                  </a:lnTo>
                  <a:lnTo>
                    <a:pt x="165" y="41"/>
                  </a:lnTo>
                  <a:lnTo>
                    <a:pt x="167" y="33"/>
                  </a:lnTo>
                  <a:lnTo>
                    <a:pt x="175" y="21"/>
                  </a:lnTo>
                  <a:lnTo>
                    <a:pt x="213" y="2"/>
                  </a:lnTo>
                  <a:lnTo>
                    <a:pt x="223" y="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0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104453" name="Freeform 5"/>
            <p:cNvSpPr>
              <a:spLocks/>
            </p:cNvSpPr>
            <p:nvPr/>
          </p:nvSpPr>
          <p:spPr bwMode="auto">
            <a:xfrm>
              <a:off x="3080" y="2696"/>
              <a:ext cx="311" cy="998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0" y="347"/>
                </a:cxn>
                <a:cxn ang="0">
                  <a:pos x="9" y="353"/>
                </a:cxn>
                <a:cxn ang="0">
                  <a:pos x="7" y="370"/>
                </a:cxn>
                <a:cxn ang="0">
                  <a:pos x="7" y="380"/>
                </a:cxn>
                <a:cxn ang="0">
                  <a:pos x="36" y="405"/>
                </a:cxn>
                <a:cxn ang="0">
                  <a:pos x="38" y="522"/>
                </a:cxn>
                <a:cxn ang="0">
                  <a:pos x="59" y="539"/>
                </a:cxn>
                <a:cxn ang="0">
                  <a:pos x="72" y="775"/>
                </a:cxn>
                <a:cxn ang="0">
                  <a:pos x="61" y="942"/>
                </a:cxn>
                <a:cxn ang="0">
                  <a:pos x="71" y="948"/>
                </a:cxn>
                <a:cxn ang="0">
                  <a:pos x="65" y="977"/>
                </a:cxn>
                <a:cxn ang="0">
                  <a:pos x="71" y="996"/>
                </a:cxn>
                <a:cxn ang="0">
                  <a:pos x="117" y="996"/>
                </a:cxn>
                <a:cxn ang="0">
                  <a:pos x="122" y="990"/>
                </a:cxn>
                <a:cxn ang="0">
                  <a:pos x="122" y="946"/>
                </a:cxn>
                <a:cxn ang="0">
                  <a:pos x="132" y="937"/>
                </a:cxn>
                <a:cxn ang="0">
                  <a:pos x="155" y="585"/>
                </a:cxn>
                <a:cxn ang="0">
                  <a:pos x="176" y="810"/>
                </a:cxn>
                <a:cxn ang="0">
                  <a:pos x="180" y="881"/>
                </a:cxn>
                <a:cxn ang="0">
                  <a:pos x="201" y="954"/>
                </a:cxn>
                <a:cxn ang="0">
                  <a:pos x="197" y="992"/>
                </a:cxn>
                <a:cxn ang="0">
                  <a:pos x="205" y="998"/>
                </a:cxn>
                <a:cxn ang="0">
                  <a:pos x="251" y="998"/>
                </a:cxn>
                <a:cxn ang="0">
                  <a:pos x="251" y="975"/>
                </a:cxn>
                <a:cxn ang="0">
                  <a:pos x="241" y="952"/>
                </a:cxn>
                <a:cxn ang="0">
                  <a:pos x="249" y="948"/>
                </a:cxn>
                <a:cxn ang="0">
                  <a:pos x="243" y="537"/>
                </a:cxn>
                <a:cxn ang="0">
                  <a:pos x="270" y="526"/>
                </a:cxn>
                <a:cxn ang="0">
                  <a:pos x="266" y="426"/>
                </a:cxn>
                <a:cxn ang="0">
                  <a:pos x="311" y="328"/>
                </a:cxn>
                <a:cxn ang="0">
                  <a:pos x="301" y="242"/>
                </a:cxn>
                <a:cxn ang="0">
                  <a:pos x="270" y="165"/>
                </a:cxn>
                <a:cxn ang="0">
                  <a:pos x="192" y="134"/>
                </a:cxn>
                <a:cxn ang="0">
                  <a:pos x="190" y="103"/>
                </a:cxn>
                <a:cxn ang="0">
                  <a:pos x="199" y="96"/>
                </a:cxn>
                <a:cxn ang="0">
                  <a:pos x="207" y="50"/>
                </a:cxn>
                <a:cxn ang="0">
                  <a:pos x="188" y="9"/>
                </a:cxn>
                <a:cxn ang="0">
                  <a:pos x="144" y="0"/>
                </a:cxn>
                <a:cxn ang="0">
                  <a:pos x="119" y="9"/>
                </a:cxn>
                <a:cxn ang="0">
                  <a:pos x="96" y="52"/>
                </a:cxn>
                <a:cxn ang="0">
                  <a:pos x="113" y="101"/>
                </a:cxn>
                <a:cxn ang="0">
                  <a:pos x="119" y="103"/>
                </a:cxn>
                <a:cxn ang="0">
                  <a:pos x="119" y="123"/>
                </a:cxn>
                <a:cxn ang="0">
                  <a:pos x="109" y="134"/>
                </a:cxn>
                <a:cxn ang="0">
                  <a:pos x="26" y="163"/>
                </a:cxn>
                <a:cxn ang="0">
                  <a:pos x="11" y="205"/>
                </a:cxn>
                <a:cxn ang="0">
                  <a:pos x="0" y="284"/>
                </a:cxn>
              </a:cxnLst>
              <a:rect l="0" t="0" r="r" b="b"/>
              <a:pathLst>
                <a:path w="311" h="998">
                  <a:moveTo>
                    <a:pt x="0" y="284"/>
                  </a:moveTo>
                  <a:lnTo>
                    <a:pt x="0" y="347"/>
                  </a:lnTo>
                  <a:lnTo>
                    <a:pt x="9" y="353"/>
                  </a:lnTo>
                  <a:lnTo>
                    <a:pt x="7" y="370"/>
                  </a:lnTo>
                  <a:lnTo>
                    <a:pt x="7" y="380"/>
                  </a:lnTo>
                  <a:lnTo>
                    <a:pt x="36" y="405"/>
                  </a:lnTo>
                  <a:lnTo>
                    <a:pt x="38" y="522"/>
                  </a:lnTo>
                  <a:lnTo>
                    <a:pt x="59" y="539"/>
                  </a:lnTo>
                  <a:lnTo>
                    <a:pt x="72" y="775"/>
                  </a:lnTo>
                  <a:lnTo>
                    <a:pt x="61" y="942"/>
                  </a:lnTo>
                  <a:lnTo>
                    <a:pt x="71" y="948"/>
                  </a:lnTo>
                  <a:lnTo>
                    <a:pt x="65" y="977"/>
                  </a:lnTo>
                  <a:lnTo>
                    <a:pt x="71" y="996"/>
                  </a:lnTo>
                  <a:lnTo>
                    <a:pt x="117" y="996"/>
                  </a:lnTo>
                  <a:lnTo>
                    <a:pt x="122" y="990"/>
                  </a:lnTo>
                  <a:lnTo>
                    <a:pt x="122" y="946"/>
                  </a:lnTo>
                  <a:lnTo>
                    <a:pt x="132" y="937"/>
                  </a:lnTo>
                  <a:lnTo>
                    <a:pt x="155" y="585"/>
                  </a:lnTo>
                  <a:lnTo>
                    <a:pt x="176" y="810"/>
                  </a:lnTo>
                  <a:lnTo>
                    <a:pt x="180" y="881"/>
                  </a:lnTo>
                  <a:lnTo>
                    <a:pt x="201" y="954"/>
                  </a:lnTo>
                  <a:lnTo>
                    <a:pt x="197" y="992"/>
                  </a:lnTo>
                  <a:lnTo>
                    <a:pt x="205" y="998"/>
                  </a:lnTo>
                  <a:lnTo>
                    <a:pt x="251" y="998"/>
                  </a:lnTo>
                  <a:lnTo>
                    <a:pt x="251" y="975"/>
                  </a:lnTo>
                  <a:lnTo>
                    <a:pt x="241" y="952"/>
                  </a:lnTo>
                  <a:lnTo>
                    <a:pt x="249" y="948"/>
                  </a:lnTo>
                  <a:lnTo>
                    <a:pt x="243" y="537"/>
                  </a:lnTo>
                  <a:lnTo>
                    <a:pt x="270" y="526"/>
                  </a:lnTo>
                  <a:lnTo>
                    <a:pt x="266" y="426"/>
                  </a:lnTo>
                  <a:lnTo>
                    <a:pt x="311" y="328"/>
                  </a:lnTo>
                  <a:lnTo>
                    <a:pt x="301" y="242"/>
                  </a:lnTo>
                  <a:lnTo>
                    <a:pt x="270" y="165"/>
                  </a:lnTo>
                  <a:lnTo>
                    <a:pt x="192" y="134"/>
                  </a:lnTo>
                  <a:lnTo>
                    <a:pt x="190" y="103"/>
                  </a:lnTo>
                  <a:lnTo>
                    <a:pt x="199" y="96"/>
                  </a:lnTo>
                  <a:lnTo>
                    <a:pt x="207" y="50"/>
                  </a:lnTo>
                  <a:lnTo>
                    <a:pt x="188" y="9"/>
                  </a:lnTo>
                  <a:lnTo>
                    <a:pt x="144" y="0"/>
                  </a:lnTo>
                  <a:lnTo>
                    <a:pt x="119" y="9"/>
                  </a:lnTo>
                  <a:lnTo>
                    <a:pt x="96" y="52"/>
                  </a:lnTo>
                  <a:lnTo>
                    <a:pt x="113" y="101"/>
                  </a:lnTo>
                  <a:lnTo>
                    <a:pt x="119" y="103"/>
                  </a:lnTo>
                  <a:lnTo>
                    <a:pt x="119" y="123"/>
                  </a:lnTo>
                  <a:lnTo>
                    <a:pt x="109" y="134"/>
                  </a:lnTo>
                  <a:lnTo>
                    <a:pt x="26" y="163"/>
                  </a:lnTo>
                  <a:lnTo>
                    <a:pt x="11" y="205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0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104454" name="Freeform 6"/>
            <p:cNvSpPr>
              <a:spLocks/>
            </p:cNvSpPr>
            <p:nvPr/>
          </p:nvSpPr>
          <p:spPr bwMode="auto">
            <a:xfrm>
              <a:off x="2498" y="2721"/>
              <a:ext cx="349" cy="977"/>
            </a:xfrm>
            <a:custGeom>
              <a:avLst/>
              <a:gdLst/>
              <a:ahLst/>
              <a:cxnLst>
                <a:cxn ang="0">
                  <a:pos x="326" y="155"/>
                </a:cxn>
                <a:cxn ang="0">
                  <a:pos x="259" y="121"/>
                </a:cxn>
                <a:cxn ang="0">
                  <a:pos x="265" y="69"/>
                </a:cxn>
                <a:cxn ang="0">
                  <a:pos x="269" y="34"/>
                </a:cxn>
                <a:cxn ang="0">
                  <a:pos x="213" y="0"/>
                </a:cxn>
                <a:cxn ang="0">
                  <a:pos x="198" y="7"/>
                </a:cxn>
                <a:cxn ang="0">
                  <a:pos x="152" y="126"/>
                </a:cxn>
                <a:cxn ang="0">
                  <a:pos x="111" y="167"/>
                </a:cxn>
                <a:cxn ang="0">
                  <a:pos x="0" y="314"/>
                </a:cxn>
                <a:cxn ang="0">
                  <a:pos x="94" y="453"/>
                </a:cxn>
                <a:cxn ang="0">
                  <a:pos x="71" y="737"/>
                </a:cxn>
                <a:cxn ang="0">
                  <a:pos x="148" y="789"/>
                </a:cxn>
                <a:cxn ang="0">
                  <a:pos x="180" y="960"/>
                </a:cxn>
                <a:cxn ang="0">
                  <a:pos x="217" y="977"/>
                </a:cxn>
                <a:cxn ang="0">
                  <a:pos x="207" y="898"/>
                </a:cxn>
                <a:cxn ang="0">
                  <a:pos x="203" y="865"/>
                </a:cxn>
                <a:cxn ang="0">
                  <a:pos x="194" y="750"/>
                </a:cxn>
                <a:cxn ang="0">
                  <a:pos x="209" y="773"/>
                </a:cxn>
                <a:cxn ang="0">
                  <a:pos x="209" y="862"/>
                </a:cxn>
                <a:cxn ang="0">
                  <a:pos x="228" y="908"/>
                </a:cxn>
                <a:cxn ang="0">
                  <a:pos x="278" y="969"/>
                </a:cxn>
                <a:cxn ang="0">
                  <a:pos x="282" y="927"/>
                </a:cxn>
                <a:cxn ang="0">
                  <a:pos x="251" y="856"/>
                </a:cxn>
                <a:cxn ang="0">
                  <a:pos x="263" y="706"/>
                </a:cxn>
                <a:cxn ang="0">
                  <a:pos x="305" y="460"/>
                </a:cxn>
                <a:cxn ang="0">
                  <a:pos x="311" y="472"/>
                </a:cxn>
                <a:cxn ang="0">
                  <a:pos x="307" y="541"/>
                </a:cxn>
                <a:cxn ang="0">
                  <a:pos x="336" y="522"/>
                </a:cxn>
                <a:cxn ang="0">
                  <a:pos x="340" y="482"/>
                </a:cxn>
                <a:cxn ang="0">
                  <a:pos x="345" y="410"/>
                </a:cxn>
                <a:cxn ang="0">
                  <a:pos x="342" y="278"/>
                </a:cxn>
                <a:cxn ang="0">
                  <a:pos x="332" y="163"/>
                </a:cxn>
              </a:cxnLst>
              <a:rect l="0" t="0" r="r" b="b"/>
              <a:pathLst>
                <a:path w="349" h="977">
                  <a:moveTo>
                    <a:pt x="332" y="163"/>
                  </a:moveTo>
                  <a:lnTo>
                    <a:pt x="326" y="155"/>
                  </a:lnTo>
                  <a:lnTo>
                    <a:pt x="259" y="142"/>
                  </a:lnTo>
                  <a:lnTo>
                    <a:pt x="259" y="121"/>
                  </a:lnTo>
                  <a:lnTo>
                    <a:pt x="265" y="96"/>
                  </a:lnTo>
                  <a:lnTo>
                    <a:pt x="265" y="69"/>
                  </a:lnTo>
                  <a:lnTo>
                    <a:pt x="261" y="44"/>
                  </a:lnTo>
                  <a:lnTo>
                    <a:pt x="269" y="34"/>
                  </a:lnTo>
                  <a:lnTo>
                    <a:pt x="236" y="3"/>
                  </a:lnTo>
                  <a:lnTo>
                    <a:pt x="213" y="0"/>
                  </a:lnTo>
                  <a:lnTo>
                    <a:pt x="205" y="9"/>
                  </a:lnTo>
                  <a:lnTo>
                    <a:pt x="198" y="7"/>
                  </a:lnTo>
                  <a:lnTo>
                    <a:pt x="167" y="38"/>
                  </a:lnTo>
                  <a:lnTo>
                    <a:pt x="152" y="126"/>
                  </a:lnTo>
                  <a:lnTo>
                    <a:pt x="159" y="151"/>
                  </a:lnTo>
                  <a:lnTo>
                    <a:pt x="111" y="167"/>
                  </a:lnTo>
                  <a:lnTo>
                    <a:pt x="6" y="291"/>
                  </a:lnTo>
                  <a:lnTo>
                    <a:pt x="0" y="314"/>
                  </a:lnTo>
                  <a:lnTo>
                    <a:pt x="94" y="401"/>
                  </a:lnTo>
                  <a:lnTo>
                    <a:pt x="94" y="453"/>
                  </a:lnTo>
                  <a:lnTo>
                    <a:pt x="98" y="474"/>
                  </a:lnTo>
                  <a:lnTo>
                    <a:pt x="71" y="737"/>
                  </a:lnTo>
                  <a:lnTo>
                    <a:pt x="140" y="746"/>
                  </a:lnTo>
                  <a:lnTo>
                    <a:pt x="148" y="789"/>
                  </a:lnTo>
                  <a:lnTo>
                    <a:pt x="177" y="887"/>
                  </a:lnTo>
                  <a:lnTo>
                    <a:pt x="180" y="960"/>
                  </a:lnTo>
                  <a:lnTo>
                    <a:pt x="194" y="977"/>
                  </a:lnTo>
                  <a:lnTo>
                    <a:pt x="217" y="977"/>
                  </a:lnTo>
                  <a:lnTo>
                    <a:pt x="223" y="967"/>
                  </a:lnTo>
                  <a:lnTo>
                    <a:pt x="207" y="898"/>
                  </a:lnTo>
                  <a:lnTo>
                    <a:pt x="207" y="887"/>
                  </a:lnTo>
                  <a:lnTo>
                    <a:pt x="203" y="865"/>
                  </a:lnTo>
                  <a:lnTo>
                    <a:pt x="201" y="808"/>
                  </a:lnTo>
                  <a:lnTo>
                    <a:pt x="194" y="750"/>
                  </a:lnTo>
                  <a:lnTo>
                    <a:pt x="213" y="754"/>
                  </a:lnTo>
                  <a:lnTo>
                    <a:pt x="209" y="773"/>
                  </a:lnTo>
                  <a:lnTo>
                    <a:pt x="223" y="852"/>
                  </a:lnTo>
                  <a:lnTo>
                    <a:pt x="209" y="862"/>
                  </a:lnTo>
                  <a:lnTo>
                    <a:pt x="211" y="881"/>
                  </a:lnTo>
                  <a:lnTo>
                    <a:pt x="228" y="908"/>
                  </a:lnTo>
                  <a:lnTo>
                    <a:pt x="240" y="942"/>
                  </a:lnTo>
                  <a:lnTo>
                    <a:pt x="278" y="969"/>
                  </a:lnTo>
                  <a:lnTo>
                    <a:pt x="297" y="961"/>
                  </a:lnTo>
                  <a:lnTo>
                    <a:pt x="282" y="927"/>
                  </a:lnTo>
                  <a:lnTo>
                    <a:pt x="257" y="875"/>
                  </a:lnTo>
                  <a:lnTo>
                    <a:pt x="251" y="856"/>
                  </a:lnTo>
                  <a:lnTo>
                    <a:pt x="267" y="756"/>
                  </a:lnTo>
                  <a:lnTo>
                    <a:pt x="263" y="706"/>
                  </a:lnTo>
                  <a:lnTo>
                    <a:pt x="286" y="464"/>
                  </a:lnTo>
                  <a:lnTo>
                    <a:pt x="305" y="460"/>
                  </a:lnTo>
                  <a:lnTo>
                    <a:pt x="305" y="474"/>
                  </a:lnTo>
                  <a:lnTo>
                    <a:pt x="311" y="472"/>
                  </a:lnTo>
                  <a:lnTo>
                    <a:pt x="307" y="489"/>
                  </a:lnTo>
                  <a:lnTo>
                    <a:pt x="307" y="541"/>
                  </a:lnTo>
                  <a:lnTo>
                    <a:pt x="328" y="522"/>
                  </a:lnTo>
                  <a:lnTo>
                    <a:pt x="336" y="522"/>
                  </a:lnTo>
                  <a:lnTo>
                    <a:pt x="349" y="510"/>
                  </a:lnTo>
                  <a:lnTo>
                    <a:pt x="340" y="482"/>
                  </a:lnTo>
                  <a:lnTo>
                    <a:pt x="345" y="482"/>
                  </a:lnTo>
                  <a:lnTo>
                    <a:pt x="345" y="410"/>
                  </a:lnTo>
                  <a:lnTo>
                    <a:pt x="342" y="374"/>
                  </a:lnTo>
                  <a:lnTo>
                    <a:pt x="342" y="278"/>
                  </a:lnTo>
                  <a:lnTo>
                    <a:pt x="338" y="180"/>
                  </a:lnTo>
                  <a:lnTo>
                    <a:pt x="332" y="163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0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104455" name="Freeform 7"/>
            <p:cNvSpPr>
              <a:spLocks/>
            </p:cNvSpPr>
            <p:nvPr/>
          </p:nvSpPr>
          <p:spPr bwMode="auto">
            <a:xfrm>
              <a:off x="3913" y="2723"/>
              <a:ext cx="288" cy="967"/>
            </a:xfrm>
            <a:custGeom>
              <a:avLst/>
              <a:gdLst/>
              <a:ahLst/>
              <a:cxnLst>
                <a:cxn ang="0">
                  <a:pos x="44" y="401"/>
                </a:cxn>
                <a:cxn ang="0">
                  <a:pos x="15" y="372"/>
                </a:cxn>
                <a:cxn ang="0">
                  <a:pos x="0" y="341"/>
                </a:cxn>
                <a:cxn ang="0">
                  <a:pos x="15" y="209"/>
                </a:cxn>
                <a:cxn ang="0">
                  <a:pos x="27" y="176"/>
                </a:cxn>
                <a:cxn ang="0">
                  <a:pos x="103" y="142"/>
                </a:cxn>
                <a:cxn ang="0">
                  <a:pos x="115" y="128"/>
                </a:cxn>
                <a:cxn ang="0">
                  <a:pos x="105" y="84"/>
                </a:cxn>
                <a:cxn ang="0">
                  <a:pos x="111" y="69"/>
                </a:cxn>
                <a:cxn ang="0">
                  <a:pos x="109" y="63"/>
                </a:cxn>
                <a:cxn ang="0">
                  <a:pos x="115" y="42"/>
                </a:cxn>
                <a:cxn ang="0">
                  <a:pos x="113" y="28"/>
                </a:cxn>
                <a:cxn ang="0">
                  <a:pos x="126" y="9"/>
                </a:cxn>
                <a:cxn ang="0">
                  <a:pos x="159" y="0"/>
                </a:cxn>
                <a:cxn ang="0">
                  <a:pos x="190" y="5"/>
                </a:cxn>
                <a:cxn ang="0">
                  <a:pos x="215" y="32"/>
                </a:cxn>
                <a:cxn ang="0">
                  <a:pos x="211" y="86"/>
                </a:cxn>
                <a:cxn ang="0">
                  <a:pos x="197" y="115"/>
                </a:cxn>
                <a:cxn ang="0">
                  <a:pos x="194" y="117"/>
                </a:cxn>
                <a:cxn ang="0">
                  <a:pos x="194" y="142"/>
                </a:cxn>
                <a:cxn ang="0">
                  <a:pos x="249" y="168"/>
                </a:cxn>
                <a:cxn ang="0">
                  <a:pos x="255" y="168"/>
                </a:cxn>
                <a:cxn ang="0">
                  <a:pos x="282" y="176"/>
                </a:cxn>
                <a:cxn ang="0">
                  <a:pos x="288" y="284"/>
                </a:cxn>
                <a:cxn ang="0">
                  <a:pos x="280" y="326"/>
                </a:cxn>
                <a:cxn ang="0">
                  <a:pos x="261" y="391"/>
                </a:cxn>
                <a:cxn ang="0">
                  <a:pos x="243" y="395"/>
                </a:cxn>
                <a:cxn ang="0">
                  <a:pos x="240" y="485"/>
                </a:cxn>
                <a:cxn ang="0">
                  <a:pos x="180" y="762"/>
                </a:cxn>
                <a:cxn ang="0">
                  <a:pos x="170" y="929"/>
                </a:cxn>
                <a:cxn ang="0">
                  <a:pos x="163" y="931"/>
                </a:cxn>
                <a:cxn ang="0">
                  <a:pos x="203" y="954"/>
                </a:cxn>
                <a:cxn ang="0">
                  <a:pos x="205" y="959"/>
                </a:cxn>
                <a:cxn ang="0">
                  <a:pos x="203" y="967"/>
                </a:cxn>
                <a:cxn ang="0">
                  <a:pos x="165" y="967"/>
                </a:cxn>
                <a:cxn ang="0">
                  <a:pos x="132" y="963"/>
                </a:cxn>
                <a:cxn ang="0">
                  <a:pos x="98" y="959"/>
                </a:cxn>
                <a:cxn ang="0">
                  <a:pos x="94" y="925"/>
                </a:cxn>
                <a:cxn ang="0">
                  <a:pos x="84" y="923"/>
                </a:cxn>
                <a:cxn ang="0">
                  <a:pos x="94" y="892"/>
                </a:cxn>
                <a:cxn ang="0">
                  <a:pos x="99" y="840"/>
                </a:cxn>
                <a:cxn ang="0">
                  <a:pos x="96" y="792"/>
                </a:cxn>
                <a:cxn ang="0">
                  <a:pos x="82" y="933"/>
                </a:cxn>
                <a:cxn ang="0">
                  <a:pos x="71" y="934"/>
                </a:cxn>
                <a:cxn ang="0">
                  <a:pos x="78" y="950"/>
                </a:cxn>
                <a:cxn ang="0">
                  <a:pos x="88" y="958"/>
                </a:cxn>
                <a:cxn ang="0">
                  <a:pos x="90" y="963"/>
                </a:cxn>
                <a:cxn ang="0">
                  <a:pos x="88" y="967"/>
                </a:cxn>
                <a:cxn ang="0">
                  <a:pos x="34" y="967"/>
                </a:cxn>
                <a:cxn ang="0">
                  <a:pos x="25" y="954"/>
                </a:cxn>
                <a:cxn ang="0">
                  <a:pos x="25" y="936"/>
                </a:cxn>
                <a:cxn ang="0">
                  <a:pos x="15" y="934"/>
                </a:cxn>
                <a:cxn ang="0">
                  <a:pos x="17" y="739"/>
                </a:cxn>
                <a:cxn ang="0">
                  <a:pos x="34" y="539"/>
                </a:cxn>
                <a:cxn ang="0">
                  <a:pos x="38" y="428"/>
                </a:cxn>
                <a:cxn ang="0">
                  <a:pos x="44" y="401"/>
                </a:cxn>
              </a:cxnLst>
              <a:rect l="0" t="0" r="r" b="b"/>
              <a:pathLst>
                <a:path w="288" h="967">
                  <a:moveTo>
                    <a:pt x="44" y="401"/>
                  </a:moveTo>
                  <a:lnTo>
                    <a:pt x="15" y="372"/>
                  </a:lnTo>
                  <a:lnTo>
                    <a:pt x="0" y="341"/>
                  </a:lnTo>
                  <a:lnTo>
                    <a:pt x="15" y="209"/>
                  </a:lnTo>
                  <a:lnTo>
                    <a:pt x="27" y="176"/>
                  </a:lnTo>
                  <a:lnTo>
                    <a:pt x="103" y="142"/>
                  </a:lnTo>
                  <a:lnTo>
                    <a:pt x="115" y="128"/>
                  </a:lnTo>
                  <a:lnTo>
                    <a:pt x="105" y="84"/>
                  </a:lnTo>
                  <a:lnTo>
                    <a:pt x="111" y="69"/>
                  </a:lnTo>
                  <a:lnTo>
                    <a:pt x="109" y="63"/>
                  </a:lnTo>
                  <a:lnTo>
                    <a:pt x="115" y="42"/>
                  </a:lnTo>
                  <a:lnTo>
                    <a:pt x="113" y="28"/>
                  </a:lnTo>
                  <a:lnTo>
                    <a:pt x="126" y="9"/>
                  </a:lnTo>
                  <a:lnTo>
                    <a:pt x="159" y="0"/>
                  </a:lnTo>
                  <a:lnTo>
                    <a:pt x="190" y="5"/>
                  </a:lnTo>
                  <a:lnTo>
                    <a:pt x="215" y="32"/>
                  </a:lnTo>
                  <a:lnTo>
                    <a:pt x="211" y="86"/>
                  </a:lnTo>
                  <a:lnTo>
                    <a:pt x="197" y="115"/>
                  </a:lnTo>
                  <a:lnTo>
                    <a:pt x="194" y="117"/>
                  </a:lnTo>
                  <a:lnTo>
                    <a:pt x="194" y="142"/>
                  </a:lnTo>
                  <a:lnTo>
                    <a:pt x="249" y="168"/>
                  </a:lnTo>
                  <a:lnTo>
                    <a:pt x="255" y="168"/>
                  </a:lnTo>
                  <a:lnTo>
                    <a:pt x="282" y="176"/>
                  </a:lnTo>
                  <a:lnTo>
                    <a:pt x="288" y="284"/>
                  </a:lnTo>
                  <a:lnTo>
                    <a:pt x="280" y="326"/>
                  </a:lnTo>
                  <a:lnTo>
                    <a:pt x="261" y="391"/>
                  </a:lnTo>
                  <a:lnTo>
                    <a:pt x="243" y="395"/>
                  </a:lnTo>
                  <a:lnTo>
                    <a:pt x="240" y="485"/>
                  </a:lnTo>
                  <a:lnTo>
                    <a:pt x="180" y="762"/>
                  </a:lnTo>
                  <a:lnTo>
                    <a:pt x="170" y="929"/>
                  </a:lnTo>
                  <a:lnTo>
                    <a:pt x="163" y="931"/>
                  </a:lnTo>
                  <a:lnTo>
                    <a:pt x="203" y="954"/>
                  </a:lnTo>
                  <a:lnTo>
                    <a:pt x="205" y="959"/>
                  </a:lnTo>
                  <a:lnTo>
                    <a:pt x="203" y="967"/>
                  </a:lnTo>
                  <a:lnTo>
                    <a:pt x="165" y="967"/>
                  </a:lnTo>
                  <a:lnTo>
                    <a:pt x="132" y="963"/>
                  </a:lnTo>
                  <a:lnTo>
                    <a:pt x="98" y="959"/>
                  </a:lnTo>
                  <a:lnTo>
                    <a:pt x="94" y="925"/>
                  </a:lnTo>
                  <a:lnTo>
                    <a:pt x="84" y="923"/>
                  </a:lnTo>
                  <a:lnTo>
                    <a:pt x="94" y="892"/>
                  </a:lnTo>
                  <a:lnTo>
                    <a:pt x="99" y="840"/>
                  </a:lnTo>
                  <a:lnTo>
                    <a:pt x="96" y="792"/>
                  </a:lnTo>
                  <a:lnTo>
                    <a:pt x="82" y="933"/>
                  </a:lnTo>
                  <a:lnTo>
                    <a:pt x="71" y="934"/>
                  </a:lnTo>
                  <a:lnTo>
                    <a:pt x="78" y="950"/>
                  </a:lnTo>
                  <a:lnTo>
                    <a:pt x="88" y="958"/>
                  </a:lnTo>
                  <a:lnTo>
                    <a:pt x="90" y="963"/>
                  </a:lnTo>
                  <a:lnTo>
                    <a:pt x="88" y="967"/>
                  </a:lnTo>
                  <a:lnTo>
                    <a:pt x="34" y="967"/>
                  </a:lnTo>
                  <a:lnTo>
                    <a:pt x="25" y="954"/>
                  </a:lnTo>
                  <a:lnTo>
                    <a:pt x="25" y="936"/>
                  </a:lnTo>
                  <a:lnTo>
                    <a:pt x="15" y="934"/>
                  </a:lnTo>
                  <a:lnTo>
                    <a:pt x="17" y="739"/>
                  </a:lnTo>
                  <a:lnTo>
                    <a:pt x="34" y="539"/>
                  </a:lnTo>
                  <a:lnTo>
                    <a:pt x="38" y="428"/>
                  </a:lnTo>
                  <a:lnTo>
                    <a:pt x="44" y="401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0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104456" name="Freeform 8"/>
            <p:cNvSpPr>
              <a:spLocks/>
            </p:cNvSpPr>
            <p:nvPr/>
          </p:nvSpPr>
          <p:spPr bwMode="auto">
            <a:xfrm>
              <a:off x="3757" y="2748"/>
              <a:ext cx="217" cy="961"/>
            </a:xfrm>
            <a:custGeom>
              <a:avLst/>
              <a:gdLst/>
              <a:ahLst/>
              <a:cxnLst>
                <a:cxn ang="0">
                  <a:pos x="209" y="389"/>
                </a:cxn>
                <a:cxn ang="0">
                  <a:pos x="204" y="675"/>
                </a:cxn>
                <a:cxn ang="0">
                  <a:pos x="167" y="760"/>
                </a:cxn>
                <a:cxn ang="0">
                  <a:pos x="144" y="927"/>
                </a:cxn>
                <a:cxn ang="0">
                  <a:pos x="167" y="952"/>
                </a:cxn>
                <a:cxn ang="0">
                  <a:pos x="102" y="933"/>
                </a:cxn>
                <a:cxn ang="0">
                  <a:pos x="83" y="944"/>
                </a:cxn>
                <a:cxn ang="0">
                  <a:pos x="87" y="904"/>
                </a:cxn>
                <a:cxn ang="0">
                  <a:pos x="108" y="817"/>
                </a:cxn>
                <a:cxn ang="0">
                  <a:pos x="87" y="904"/>
                </a:cxn>
                <a:cxn ang="0">
                  <a:pos x="54" y="961"/>
                </a:cxn>
                <a:cxn ang="0">
                  <a:pos x="29" y="948"/>
                </a:cxn>
                <a:cxn ang="0">
                  <a:pos x="62" y="821"/>
                </a:cxn>
                <a:cxn ang="0">
                  <a:pos x="102" y="681"/>
                </a:cxn>
                <a:cxn ang="0">
                  <a:pos x="52" y="504"/>
                </a:cxn>
                <a:cxn ang="0">
                  <a:pos x="71" y="353"/>
                </a:cxn>
                <a:cxn ang="0">
                  <a:pos x="62" y="309"/>
                </a:cxn>
                <a:cxn ang="0">
                  <a:pos x="46" y="314"/>
                </a:cxn>
                <a:cxn ang="0">
                  <a:pos x="71" y="353"/>
                </a:cxn>
                <a:cxn ang="0">
                  <a:pos x="0" y="341"/>
                </a:cxn>
                <a:cxn ang="0">
                  <a:pos x="104" y="124"/>
                </a:cxn>
                <a:cxn ang="0">
                  <a:pos x="92" y="46"/>
                </a:cxn>
                <a:cxn ang="0">
                  <a:pos x="135" y="0"/>
                </a:cxn>
                <a:cxn ang="0">
                  <a:pos x="202" y="9"/>
                </a:cxn>
                <a:cxn ang="0">
                  <a:pos x="192" y="34"/>
                </a:cxn>
                <a:cxn ang="0">
                  <a:pos x="190" y="65"/>
                </a:cxn>
                <a:cxn ang="0">
                  <a:pos x="177" y="120"/>
                </a:cxn>
                <a:cxn ang="0">
                  <a:pos x="167" y="136"/>
                </a:cxn>
                <a:cxn ang="0">
                  <a:pos x="192" y="149"/>
                </a:cxn>
                <a:cxn ang="0">
                  <a:pos x="200" y="193"/>
                </a:cxn>
                <a:cxn ang="0">
                  <a:pos x="217" y="245"/>
                </a:cxn>
                <a:cxn ang="0">
                  <a:pos x="196" y="284"/>
                </a:cxn>
                <a:cxn ang="0">
                  <a:pos x="200" y="360"/>
                </a:cxn>
              </a:cxnLst>
              <a:rect l="0" t="0" r="r" b="b"/>
              <a:pathLst>
                <a:path w="217" h="961">
                  <a:moveTo>
                    <a:pt x="200" y="360"/>
                  </a:moveTo>
                  <a:lnTo>
                    <a:pt x="209" y="389"/>
                  </a:lnTo>
                  <a:lnTo>
                    <a:pt x="217" y="435"/>
                  </a:lnTo>
                  <a:lnTo>
                    <a:pt x="204" y="675"/>
                  </a:lnTo>
                  <a:lnTo>
                    <a:pt x="177" y="677"/>
                  </a:lnTo>
                  <a:lnTo>
                    <a:pt x="167" y="760"/>
                  </a:lnTo>
                  <a:lnTo>
                    <a:pt x="129" y="890"/>
                  </a:lnTo>
                  <a:lnTo>
                    <a:pt x="144" y="927"/>
                  </a:lnTo>
                  <a:lnTo>
                    <a:pt x="171" y="946"/>
                  </a:lnTo>
                  <a:lnTo>
                    <a:pt x="167" y="952"/>
                  </a:lnTo>
                  <a:lnTo>
                    <a:pt x="127" y="952"/>
                  </a:lnTo>
                  <a:lnTo>
                    <a:pt x="102" y="933"/>
                  </a:lnTo>
                  <a:lnTo>
                    <a:pt x="98" y="944"/>
                  </a:lnTo>
                  <a:lnTo>
                    <a:pt x="83" y="944"/>
                  </a:lnTo>
                  <a:lnTo>
                    <a:pt x="79" y="933"/>
                  </a:lnTo>
                  <a:lnTo>
                    <a:pt x="87" y="904"/>
                  </a:lnTo>
                  <a:lnTo>
                    <a:pt x="96" y="888"/>
                  </a:lnTo>
                  <a:lnTo>
                    <a:pt x="108" y="817"/>
                  </a:lnTo>
                  <a:lnTo>
                    <a:pt x="87" y="877"/>
                  </a:lnTo>
                  <a:lnTo>
                    <a:pt x="87" y="904"/>
                  </a:lnTo>
                  <a:lnTo>
                    <a:pt x="79" y="933"/>
                  </a:lnTo>
                  <a:lnTo>
                    <a:pt x="54" y="961"/>
                  </a:lnTo>
                  <a:lnTo>
                    <a:pt x="37" y="961"/>
                  </a:lnTo>
                  <a:lnTo>
                    <a:pt x="29" y="948"/>
                  </a:lnTo>
                  <a:lnTo>
                    <a:pt x="58" y="881"/>
                  </a:lnTo>
                  <a:lnTo>
                    <a:pt x="62" y="821"/>
                  </a:lnTo>
                  <a:lnTo>
                    <a:pt x="81" y="723"/>
                  </a:lnTo>
                  <a:lnTo>
                    <a:pt x="102" y="681"/>
                  </a:lnTo>
                  <a:lnTo>
                    <a:pt x="77" y="681"/>
                  </a:lnTo>
                  <a:lnTo>
                    <a:pt x="52" y="504"/>
                  </a:lnTo>
                  <a:lnTo>
                    <a:pt x="48" y="418"/>
                  </a:lnTo>
                  <a:lnTo>
                    <a:pt x="71" y="353"/>
                  </a:lnTo>
                  <a:lnTo>
                    <a:pt x="58" y="314"/>
                  </a:lnTo>
                  <a:lnTo>
                    <a:pt x="62" y="309"/>
                  </a:lnTo>
                  <a:lnTo>
                    <a:pt x="52" y="274"/>
                  </a:lnTo>
                  <a:lnTo>
                    <a:pt x="46" y="314"/>
                  </a:lnTo>
                  <a:lnTo>
                    <a:pt x="58" y="314"/>
                  </a:lnTo>
                  <a:lnTo>
                    <a:pt x="71" y="353"/>
                  </a:lnTo>
                  <a:lnTo>
                    <a:pt x="14" y="357"/>
                  </a:lnTo>
                  <a:lnTo>
                    <a:pt x="0" y="341"/>
                  </a:lnTo>
                  <a:lnTo>
                    <a:pt x="29" y="167"/>
                  </a:lnTo>
                  <a:lnTo>
                    <a:pt x="104" y="124"/>
                  </a:lnTo>
                  <a:lnTo>
                    <a:pt x="110" y="103"/>
                  </a:lnTo>
                  <a:lnTo>
                    <a:pt x="92" y="46"/>
                  </a:lnTo>
                  <a:lnTo>
                    <a:pt x="92" y="36"/>
                  </a:lnTo>
                  <a:lnTo>
                    <a:pt x="135" y="0"/>
                  </a:lnTo>
                  <a:lnTo>
                    <a:pt x="181" y="0"/>
                  </a:lnTo>
                  <a:lnTo>
                    <a:pt x="202" y="9"/>
                  </a:lnTo>
                  <a:lnTo>
                    <a:pt x="202" y="23"/>
                  </a:lnTo>
                  <a:lnTo>
                    <a:pt x="192" y="34"/>
                  </a:lnTo>
                  <a:lnTo>
                    <a:pt x="192" y="59"/>
                  </a:lnTo>
                  <a:lnTo>
                    <a:pt x="190" y="65"/>
                  </a:lnTo>
                  <a:lnTo>
                    <a:pt x="192" y="82"/>
                  </a:lnTo>
                  <a:lnTo>
                    <a:pt x="177" y="120"/>
                  </a:lnTo>
                  <a:lnTo>
                    <a:pt x="167" y="122"/>
                  </a:lnTo>
                  <a:lnTo>
                    <a:pt x="167" y="136"/>
                  </a:lnTo>
                  <a:lnTo>
                    <a:pt x="183" y="140"/>
                  </a:lnTo>
                  <a:lnTo>
                    <a:pt x="192" y="149"/>
                  </a:lnTo>
                  <a:lnTo>
                    <a:pt x="196" y="157"/>
                  </a:lnTo>
                  <a:lnTo>
                    <a:pt x="200" y="193"/>
                  </a:lnTo>
                  <a:lnTo>
                    <a:pt x="206" y="213"/>
                  </a:lnTo>
                  <a:lnTo>
                    <a:pt x="217" y="245"/>
                  </a:lnTo>
                  <a:lnTo>
                    <a:pt x="209" y="264"/>
                  </a:lnTo>
                  <a:lnTo>
                    <a:pt x="196" y="284"/>
                  </a:lnTo>
                  <a:lnTo>
                    <a:pt x="192" y="312"/>
                  </a:lnTo>
                  <a:lnTo>
                    <a:pt x="200" y="360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0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104457" name="Freeform 9"/>
            <p:cNvSpPr>
              <a:spLocks/>
            </p:cNvSpPr>
            <p:nvPr/>
          </p:nvSpPr>
          <p:spPr bwMode="auto">
            <a:xfrm>
              <a:off x="4143" y="2742"/>
              <a:ext cx="278" cy="963"/>
            </a:xfrm>
            <a:custGeom>
              <a:avLst/>
              <a:gdLst/>
              <a:ahLst/>
              <a:cxnLst>
                <a:cxn ang="0">
                  <a:pos x="115" y="138"/>
                </a:cxn>
                <a:cxn ang="0">
                  <a:pos x="92" y="121"/>
                </a:cxn>
                <a:cxn ang="0">
                  <a:pos x="86" y="86"/>
                </a:cxn>
                <a:cxn ang="0">
                  <a:pos x="86" y="65"/>
                </a:cxn>
                <a:cxn ang="0">
                  <a:pos x="90" y="30"/>
                </a:cxn>
                <a:cxn ang="0">
                  <a:pos x="96" y="4"/>
                </a:cxn>
                <a:cxn ang="0">
                  <a:pos x="173" y="11"/>
                </a:cxn>
                <a:cxn ang="0">
                  <a:pos x="188" y="100"/>
                </a:cxn>
                <a:cxn ang="0">
                  <a:pos x="180" y="140"/>
                </a:cxn>
                <a:cxn ang="0">
                  <a:pos x="278" y="180"/>
                </a:cxn>
                <a:cxn ang="0">
                  <a:pos x="263" y="361"/>
                </a:cxn>
                <a:cxn ang="0">
                  <a:pos x="228" y="363"/>
                </a:cxn>
                <a:cxn ang="0">
                  <a:pos x="207" y="313"/>
                </a:cxn>
                <a:cxn ang="0">
                  <a:pos x="215" y="272"/>
                </a:cxn>
                <a:cxn ang="0">
                  <a:pos x="213" y="351"/>
                </a:cxn>
                <a:cxn ang="0">
                  <a:pos x="225" y="432"/>
                </a:cxn>
                <a:cxn ang="0">
                  <a:pos x="155" y="672"/>
                </a:cxn>
                <a:cxn ang="0">
                  <a:pos x="119" y="885"/>
                </a:cxn>
                <a:cxn ang="0">
                  <a:pos x="144" y="952"/>
                </a:cxn>
                <a:cxn ang="0">
                  <a:pos x="115" y="960"/>
                </a:cxn>
                <a:cxn ang="0">
                  <a:pos x="88" y="939"/>
                </a:cxn>
                <a:cxn ang="0">
                  <a:pos x="98" y="850"/>
                </a:cxn>
                <a:cxn ang="0">
                  <a:pos x="83" y="850"/>
                </a:cxn>
                <a:cxn ang="0">
                  <a:pos x="88" y="939"/>
                </a:cxn>
                <a:cxn ang="0">
                  <a:pos x="77" y="944"/>
                </a:cxn>
                <a:cxn ang="0">
                  <a:pos x="29" y="963"/>
                </a:cxn>
                <a:cxn ang="0">
                  <a:pos x="54" y="881"/>
                </a:cxn>
                <a:cxn ang="0">
                  <a:pos x="61" y="666"/>
                </a:cxn>
                <a:cxn ang="0">
                  <a:pos x="27" y="537"/>
                </a:cxn>
                <a:cxn ang="0">
                  <a:pos x="46" y="366"/>
                </a:cxn>
                <a:cxn ang="0">
                  <a:pos x="50" y="307"/>
                </a:cxn>
                <a:cxn ang="0">
                  <a:pos x="58" y="265"/>
                </a:cxn>
                <a:cxn ang="0">
                  <a:pos x="31" y="372"/>
                </a:cxn>
                <a:cxn ang="0">
                  <a:pos x="0" y="359"/>
                </a:cxn>
                <a:cxn ang="0">
                  <a:pos x="4" y="305"/>
                </a:cxn>
                <a:cxn ang="0">
                  <a:pos x="19" y="161"/>
                </a:cxn>
                <a:cxn ang="0">
                  <a:pos x="52" y="157"/>
                </a:cxn>
              </a:cxnLst>
              <a:rect l="0" t="0" r="r" b="b"/>
              <a:pathLst>
                <a:path w="278" h="963">
                  <a:moveTo>
                    <a:pt x="52" y="157"/>
                  </a:moveTo>
                  <a:lnTo>
                    <a:pt x="115" y="138"/>
                  </a:lnTo>
                  <a:lnTo>
                    <a:pt x="117" y="123"/>
                  </a:lnTo>
                  <a:lnTo>
                    <a:pt x="92" y="121"/>
                  </a:lnTo>
                  <a:lnTo>
                    <a:pt x="92" y="113"/>
                  </a:lnTo>
                  <a:lnTo>
                    <a:pt x="86" y="86"/>
                  </a:lnTo>
                  <a:lnTo>
                    <a:pt x="79" y="84"/>
                  </a:lnTo>
                  <a:lnTo>
                    <a:pt x="86" y="65"/>
                  </a:lnTo>
                  <a:lnTo>
                    <a:pt x="83" y="57"/>
                  </a:lnTo>
                  <a:lnTo>
                    <a:pt x="90" y="30"/>
                  </a:lnTo>
                  <a:lnTo>
                    <a:pt x="86" y="21"/>
                  </a:lnTo>
                  <a:lnTo>
                    <a:pt x="96" y="4"/>
                  </a:lnTo>
                  <a:lnTo>
                    <a:pt x="154" y="0"/>
                  </a:lnTo>
                  <a:lnTo>
                    <a:pt x="173" y="11"/>
                  </a:lnTo>
                  <a:lnTo>
                    <a:pt x="190" y="52"/>
                  </a:lnTo>
                  <a:lnTo>
                    <a:pt x="188" y="100"/>
                  </a:lnTo>
                  <a:lnTo>
                    <a:pt x="179" y="109"/>
                  </a:lnTo>
                  <a:lnTo>
                    <a:pt x="180" y="140"/>
                  </a:lnTo>
                  <a:lnTo>
                    <a:pt x="250" y="180"/>
                  </a:lnTo>
                  <a:lnTo>
                    <a:pt x="278" y="180"/>
                  </a:lnTo>
                  <a:lnTo>
                    <a:pt x="263" y="299"/>
                  </a:lnTo>
                  <a:lnTo>
                    <a:pt x="263" y="361"/>
                  </a:lnTo>
                  <a:lnTo>
                    <a:pt x="246" y="368"/>
                  </a:lnTo>
                  <a:lnTo>
                    <a:pt x="228" y="363"/>
                  </a:lnTo>
                  <a:lnTo>
                    <a:pt x="213" y="351"/>
                  </a:lnTo>
                  <a:lnTo>
                    <a:pt x="207" y="313"/>
                  </a:lnTo>
                  <a:lnTo>
                    <a:pt x="225" y="320"/>
                  </a:lnTo>
                  <a:lnTo>
                    <a:pt x="215" y="272"/>
                  </a:lnTo>
                  <a:lnTo>
                    <a:pt x="207" y="313"/>
                  </a:lnTo>
                  <a:lnTo>
                    <a:pt x="213" y="351"/>
                  </a:lnTo>
                  <a:lnTo>
                    <a:pt x="207" y="353"/>
                  </a:lnTo>
                  <a:lnTo>
                    <a:pt x="225" y="432"/>
                  </a:lnTo>
                  <a:lnTo>
                    <a:pt x="180" y="672"/>
                  </a:lnTo>
                  <a:lnTo>
                    <a:pt x="155" y="672"/>
                  </a:lnTo>
                  <a:lnTo>
                    <a:pt x="155" y="733"/>
                  </a:lnTo>
                  <a:lnTo>
                    <a:pt x="119" y="885"/>
                  </a:lnTo>
                  <a:lnTo>
                    <a:pt x="134" y="942"/>
                  </a:lnTo>
                  <a:lnTo>
                    <a:pt x="144" y="952"/>
                  </a:lnTo>
                  <a:lnTo>
                    <a:pt x="140" y="960"/>
                  </a:lnTo>
                  <a:lnTo>
                    <a:pt x="115" y="960"/>
                  </a:lnTo>
                  <a:lnTo>
                    <a:pt x="96" y="939"/>
                  </a:lnTo>
                  <a:lnTo>
                    <a:pt x="88" y="939"/>
                  </a:lnTo>
                  <a:lnTo>
                    <a:pt x="88" y="871"/>
                  </a:lnTo>
                  <a:lnTo>
                    <a:pt x="98" y="850"/>
                  </a:lnTo>
                  <a:lnTo>
                    <a:pt x="94" y="795"/>
                  </a:lnTo>
                  <a:lnTo>
                    <a:pt x="83" y="850"/>
                  </a:lnTo>
                  <a:lnTo>
                    <a:pt x="88" y="871"/>
                  </a:lnTo>
                  <a:lnTo>
                    <a:pt x="88" y="939"/>
                  </a:lnTo>
                  <a:lnTo>
                    <a:pt x="77" y="939"/>
                  </a:lnTo>
                  <a:lnTo>
                    <a:pt x="77" y="944"/>
                  </a:lnTo>
                  <a:lnTo>
                    <a:pt x="52" y="963"/>
                  </a:lnTo>
                  <a:lnTo>
                    <a:pt x="29" y="963"/>
                  </a:lnTo>
                  <a:lnTo>
                    <a:pt x="25" y="954"/>
                  </a:lnTo>
                  <a:lnTo>
                    <a:pt x="54" y="881"/>
                  </a:lnTo>
                  <a:lnTo>
                    <a:pt x="46" y="724"/>
                  </a:lnTo>
                  <a:lnTo>
                    <a:pt x="61" y="666"/>
                  </a:lnTo>
                  <a:lnTo>
                    <a:pt x="40" y="658"/>
                  </a:lnTo>
                  <a:lnTo>
                    <a:pt x="27" y="537"/>
                  </a:lnTo>
                  <a:lnTo>
                    <a:pt x="31" y="414"/>
                  </a:lnTo>
                  <a:lnTo>
                    <a:pt x="46" y="366"/>
                  </a:lnTo>
                  <a:lnTo>
                    <a:pt x="31" y="372"/>
                  </a:lnTo>
                  <a:lnTo>
                    <a:pt x="50" y="307"/>
                  </a:lnTo>
                  <a:lnTo>
                    <a:pt x="59" y="307"/>
                  </a:lnTo>
                  <a:lnTo>
                    <a:pt x="58" y="265"/>
                  </a:lnTo>
                  <a:lnTo>
                    <a:pt x="50" y="309"/>
                  </a:lnTo>
                  <a:lnTo>
                    <a:pt x="31" y="372"/>
                  </a:lnTo>
                  <a:lnTo>
                    <a:pt x="12" y="376"/>
                  </a:lnTo>
                  <a:lnTo>
                    <a:pt x="0" y="359"/>
                  </a:lnTo>
                  <a:lnTo>
                    <a:pt x="0" y="334"/>
                  </a:lnTo>
                  <a:lnTo>
                    <a:pt x="4" y="305"/>
                  </a:lnTo>
                  <a:lnTo>
                    <a:pt x="15" y="224"/>
                  </a:lnTo>
                  <a:lnTo>
                    <a:pt x="19" y="161"/>
                  </a:lnTo>
                  <a:lnTo>
                    <a:pt x="38" y="161"/>
                  </a:lnTo>
                  <a:lnTo>
                    <a:pt x="52" y="157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0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10445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Biografske osobine</a:t>
            </a:r>
            <a:endParaRPr lang="en-US"/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762000" y="2133600"/>
            <a:ext cx="34448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2"/>
                </a:solidFill>
                <a:latin typeface="Times New Roman" pitchFamily="18" charset="0"/>
              </a:rPr>
              <a:t>biografske osobine</a:t>
            </a:r>
          </a:p>
          <a:p>
            <a:r>
              <a:rPr lang="hr-HR" sz="2400" b="1">
                <a:latin typeface="Times New Roman" pitchFamily="18" charset="0"/>
              </a:rPr>
              <a:t>Osobine – kao što su dob, spol i bračni status – koje su objektivne i lako dostupne iz zapisa o zaposlenicima.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3FD33-E1F2-4A3F-9B4A-6BBE9D9DD098}" type="slidenum">
              <a:rPr lang="hr-HR"/>
              <a:pPr/>
              <a:t>6</a:t>
            </a:fld>
            <a:endParaRPr lang="hr-HR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Dob:</a:t>
            </a: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/>
              <a:t>odnos radnog učinka i dobi zaposlenika?</a:t>
            </a:r>
          </a:p>
          <a:p>
            <a:endParaRPr lang="hr-HR"/>
          </a:p>
          <a:p>
            <a:pPr>
              <a:buFont typeface="Wingdings" pitchFamily="2" charset="2"/>
              <a:buNone/>
            </a:pPr>
            <a:r>
              <a:rPr lang="hr-HR"/>
              <a:t>	</a:t>
            </a:r>
            <a:r>
              <a:rPr lang="hr-HR">
                <a:solidFill>
                  <a:srgbClr val="CC3300"/>
                </a:solidFill>
              </a:rPr>
              <a:t>- manja fluktuacija</a:t>
            </a:r>
          </a:p>
          <a:p>
            <a:pPr>
              <a:buFont typeface="Wingdings" pitchFamily="2" charset="2"/>
              <a:buNone/>
            </a:pPr>
            <a:r>
              <a:rPr lang="hr-HR">
                <a:solidFill>
                  <a:srgbClr val="CC3300"/>
                </a:solidFill>
              </a:rPr>
              <a:t>	- manje izostanaka</a:t>
            </a:r>
          </a:p>
          <a:p>
            <a:pPr>
              <a:buFont typeface="Wingdings" pitchFamily="2" charset="2"/>
              <a:buNone/>
            </a:pPr>
            <a:r>
              <a:rPr lang="hr-HR">
                <a:solidFill>
                  <a:srgbClr val="CC3300"/>
                </a:solidFill>
              </a:rPr>
              <a:t>	- više bolovanja</a:t>
            </a:r>
          </a:p>
          <a:p>
            <a:pPr>
              <a:buFont typeface="Wingdings" pitchFamily="2" charset="2"/>
              <a:buNone/>
            </a:pPr>
            <a:r>
              <a:rPr lang="hr-HR">
                <a:solidFill>
                  <a:srgbClr val="CC3300"/>
                </a:solidFill>
              </a:rPr>
              <a:t>	- produktivnost ista</a:t>
            </a:r>
          </a:p>
          <a:p>
            <a:pPr>
              <a:buFont typeface="Wingdings" pitchFamily="2" charset="2"/>
              <a:buNone/>
            </a:pPr>
            <a:r>
              <a:rPr lang="hr-HR">
                <a:solidFill>
                  <a:srgbClr val="CC3300"/>
                </a:solidFill>
              </a:rPr>
              <a:t>	- zadovoljstvo poslom  (&lt; ili U)</a:t>
            </a:r>
            <a:endParaRPr lang="en-US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D38B-71C4-418D-8819-162FF5CB7B18}" type="slidenum">
              <a:rPr lang="hr-HR"/>
              <a:pPr/>
              <a:t>7</a:t>
            </a:fld>
            <a:endParaRPr lang="hr-HR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Spol:</a:t>
            </a: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/>
              <a:t>radni učinak i spol zaposlenika?</a:t>
            </a:r>
          </a:p>
          <a:p>
            <a:endParaRPr lang="hr-HR"/>
          </a:p>
          <a:p>
            <a:pPr>
              <a:buFont typeface="Wingdings" pitchFamily="2" charset="2"/>
              <a:buNone/>
            </a:pPr>
            <a:r>
              <a:rPr lang="hr-HR"/>
              <a:t>		</a:t>
            </a:r>
            <a:r>
              <a:rPr lang="hr-HR">
                <a:solidFill>
                  <a:srgbClr val="CC3300"/>
                </a:solidFill>
              </a:rPr>
              <a:t>- isti radni učinak</a:t>
            </a:r>
          </a:p>
          <a:p>
            <a:pPr>
              <a:buFont typeface="Wingdings" pitchFamily="2" charset="2"/>
              <a:buNone/>
            </a:pPr>
            <a:r>
              <a:rPr lang="hr-HR">
                <a:solidFill>
                  <a:srgbClr val="CC3300"/>
                </a:solidFill>
              </a:rPr>
              <a:t>		- isto zadovoljstvo</a:t>
            </a:r>
          </a:p>
          <a:p>
            <a:pPr>
              <a:buFont typeface="Wingdings" pitchFamily="2" charset="2"/>
              <a:buNone/>
            </a:pPr>
            <a:endParaRPr lang="hr-HR">
              <a:solidFill>
                <a:srgbClr val="CC33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hr-HR">
                <a:solidFill>
                  <a:srgbClr val="CC3300"/>
                </a:solidFill>
              </a:rPr>
              <a:t>		- žene preferiraju fleksibilni raspored</a:t>
            </a:r>
          </a:p>
          <a:p>
            <a:pPr>
              <a:buFont typeface="Wingdings" pitchFamily="2" charset="2"/>
              <a:buNone/>
            </a:pPr>
            <a:r>
              <a:rPr lang="hr-HR">
                <a:solidFill>
                  <a:srgbClr val="CC3300"/>
                </a:solidFill>
              </a:rPr>
              <a:t>			i “tele-rad”</a:t>
            </a:r>
          </a:p>
          <a:p>
            <a:pPr>
              <a:buFont typeface="Wingdings" pitchFamily="2" charset="2"/>
              <a:buNone/>
            </a:pPr>
            <a:r>
              <a:rPr lang="hr-HR">
                <a:solidFill>
                  <a:srgbClr val="CC3300"/>
                </a:solidFill>
              </a:rPr>
              <a:t>		- žene imaju više izostanaka</a:t>
            </a:r>
          </a:p>
          <a:p>
            <a:pPr>
              <a:buFont typeface="Wingdings" pitchFamily="2" charset="2"/>
              <a:buNone/>
            </a:pPr>
            <a:endParaRPr lang="hr-HR"/>
          </a:p>
          <a:p>
            <a:r>
              <a:rPr lang="hr-HR"/>
              <a:t>obiteljska odgovornost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289D1-2724-402C-8A2F-7EA8A4DEB0D2}" type="slidenum">
              <a:rPr lang="hr-HR"/>
              <a:pPr/>
              <a:t>8</a:t>
            </a:fld>
            <a:endParaRPr lang="hr-HR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Sposobnost</a:t>
            </a:r>
            <a:endParaRPr lang="en-US"/>
          </a:p>
        </p:txBody>
      </p:sp>
      <p:pic>
        <p:nvPicPr>
          <p:cNvPr id="105475" name="Picture 3" descr="bd0678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6463" y="1731963"/>
            <a:ext cx="2166937" cy="2230437"/>
          </a:xfrm>
          <a:prstGeom prst="rect">
            <a:avLst/>
          </a:prstGeom>
          <a:noFill/>
        </p:spPr>
      </p:pic>
      <p:sp>
        <p:nvSpPr>
          <p:cNvPr id="105476" name="Line 4"/>
          <p:cNvSpPr>
            <a:spLocks noChangeShapeType="1"/>
          </p:cNvSpPr>
          <p:nvPr/>
        </p:nvSpPr>
        <p:spPr bwMode="auto">
          <a:xfrm>
            <a:off x="838200" y="3048000"/>
            <a:ext cx="36576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1905000" y="4572000"/>
            <a:ext cx="36576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914400" y="1524000"/>
            <a:ext cx="4114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sposobnost</a:t>
            </a:r>
          </a:p>
          <a:p>
            <a:r>
              <a:rPr lang="en-AU" sz="2400" b="1">
                <a:latin typeface="Times New Roman" pitchFamily="18" charset="0"/>
              </a:rPr>
              <a:t>Kapacitet pojedinca da obavlja različite zadatke</a:t>
            </a:r>
            <a:r>
              <a:rPr lang="hr-HR" sz="2400" b="1">
                <a:latin typeface="Times New Roman" pitchFamily="18" charset="0"/>
              </a:rPr>
              <a:t>.</a:t>
            </a:r>
            <a:endParaRPr lang="en-AU" sz="2400" b="1">
              <a:latin typeface="Times New Roman" pitchFamily="18" charset="0"/>
            </a:endParaRPr>
          </a:p>
          <a:p>
            <a:endParaRPr lang="hr-HR" sz="2400" b="1">
              <a:latin typeface="Times New Roman" pitchFamily="18" charset="0"/>
            </a:endParaRPr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1447800" y="3200400"/>
            <a:ext cx="3673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>
                <a:solidFill>
                  <a:schemeClr val="accent2"/>
                </a:solidFill>
                <a:latin typeface="Times New Roman" pitchFamily="18" charset="0"/>
              </a:rPr>
              <a:t>intelektualna sposobnost</a:t>
            </a:r>
          </a:p>
          <a:p>
            <a:r>
              <a:rPr lang="hr-HR" sz="2400" b="1">
                <a:latin typeface="Times New Roman" pitchFamily="18" charset="0"/>
              </a:rPr>
              <a:t>Kapacitet za obavljanje</a:t>
            </a:r>
            <a:r>
              <a:rPr lang="en-AU" sz="2400" b="1">
                <a:latin typeface="Times New Roman" pitchFamily="18" charset="0"/>
              </a:rPr>
              <a:t> </a:t>
            </a:r>
            <a:r>
              <a:rPr lang="hr-HR" sz="2400" b="1">
                <a:latin typeface="Times New Roman" pitchFamily="18" charset="0"/>
              </a:rPr>
              <a:t>mentalnih</a:t>
            </a:r>
            <a:r>
              <a:rPr lang="en-AU" sz="2400" b="1">
                <a:latin typeface="Times New Roman" pitchFamily="18" charset="0"/>
              </a:rPr>
              <a:t> aktivnosti</a:t>
            </a:r>
            <a:r>
              <a:rPr lang="hr-HR" sz="2400" b="1">
                <a:latin typeface="Times New Roman" pitchFamily="18" charset="0"/>
              </a:rPr>
              <a:t>.</a:t>
            </a: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2209800" y="4724400"/>
            <a:ext cx="6248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400" b="1">
                <a:solidFill>
                  <a:schemeClr val="accent2"/>
                </a:solidFill>
                <a:latin typeface="Times New Roman" pitchFamily="18" charset="0"/>
              </a:rPr>
              <a:t>fizička sposobnost</a:t>
            </a:r>
            <a:endParaRPr lang="en-AU" sz="2400" b="1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hr-HR" sz="2400" b="1">
                <a:latin typeface="Times New Roman" pitchFamily="18" charset="0"/>
              </a:rPr>
              <a:t>Kapacitet za obavljanje</a:t>
            </a:r>
          </a:p>
          <a:p>
            <a:r>
              <a:rPr lang="hr-HR" sz="2400" b="1">
                <a:latin typeface="Times New Roman" pitchFamily="18" charset="0"/>
              </a:rPr>
              <a:t>Fizičkih aktivnosti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  <p:bldP spid="1054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C981-5EAD-4C78-8E6D-5725B0B0BA1E}" type="slidenum">
              <a:rPr lang="hr-HR"/>
              <a:pPr/>
              <a:t>9</a:t>
            </a:fld>
            <a:endParaRPr lang="hr-HR"/>
          </a:p>
        </p:txBody>
      </p:sp>
      <p:sp>
        <p:nvSpPr>
          <p:cNvPr id="144386" name="Oval 2"/>
          <p:cNvSpPr>
            <a:spLocks noChangeArrowheads="1"/>
          </p:cNvSpPr>
          <p:nvPr/>
        </p:nvSpPr>
        <p:spPr bwMode="auto">
          <a:xfrm>
            <a:off x="3429000" y="2133600"/>
            <a:ext cx="2286000" cy="2133600"/>
          </a:xfrm>
          <a:prstGeom prst="ellipse">
            <a:avLst/>
          </a:prstGeom>
          <a:solidFill>
            <a:srgbClr val="DDDDDD">
              <a:alpha val="50000"/>
            </a:srgb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 anchorCtr="1"/>
          <a:lstStyle/>
          <a:p>
            <a:pPr algn="ctr"/>
            <a:r>
              <a:rPr lang="hr-HR" sz="2600" b="1">
                <a:latin typeface="Tahoma" pitchFamily="34" charset="0"/>
              </a:rPr>
              <a:t>Slaganje </a:t>
            </a:r>
          </a:p>
          <a:p>
            <a:pPr algn="ctr"/>
            <a:r>
              <a:rPr lang="hr-HR" sz="2600" b="1">
                <a:latin typeface="Tahoma" pitchFamily="34" charset="0"/>
              </a:rPr>
              <a:t>sposobnosti </a:t>
            </a:r>
          </a:p>
          <a:p>
            <a:pPr algn="ctr"/>
            <a:r>
              <a:rPr lang="hr-HR" sz="2600" b="1">
                <a:latin typeface="Tahoma" pitchFamily="34" charset="0"/>
              </a:rPr>
              <a:t>i posla</a:t>
            </a:r>
            <a:endParaRPr lang="en-US" sz="2600" b="1">
              <a:latin typeface="Tahoma" pitchFamily="34" charset="0"/>
            </a:endParaRP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Slaganje sposobnosti i posla</a:t>
            </a:r>
            <a:endParaRPr lang="en-US"/>
          </a:p>
        </p:txBody>
      </p:sp>
      <p:grpSp>
        <p:nvGrpSpPr>
          <p:cNvPr id="144388" name="Group 4"/>
          <p:cNvGrpSpPr>
            <a:grpSpLocks/>
          </p:cNvGrpSpPr>
          <p:nvPr/>
        </p:nvGrpSpPr>
        <p:grpSpPr bwMode="auto">
          <a:xfrm>
            <a:off x="1066800" y="2971800"/>
            <a:ext cx="7010400" cy="1066800"/>
            <a:chOff x="672" y="2016"/>
            <a:chExt cx="4416" cy="672"/>
          </a:xfrm>
        </p:grpSpPr>
        <p:sp>
          <p:nvSpPr>
            <p:cNvPr id="144389" name="AutoShape 5"/>
            <p:cNvSpPr>
              <a:spLocks noChangeArrowheads="1"/>
            </p:cNvSpPr>
            <p:nvPr/>
          </p:nvSpPr>
          <p:spPr bwMode="blackWhite">
            <a:xfrm>
              <a:off x="672" y="2016"/>
              <a:ext cx="1680" cy="672"/>
            </a:xfrm>
            <a:prstGeom prst="rightArrow">
              <a:avLst>
                <a:gd name="adj1" fmla="val 72917"/>
                <a:gd name="adj2" fmla="val 61308"/>
              </a:avLst>
            </a:prstGeom>
            <a:solidFill>
              <a:srgbClr val="9966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hr-HR" sz="20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Sposobnosti </a:t>
              </a:r>
            </a:p>
            <a:p>
              <a:pPr algn="ctr"/>
              <a:r>
                <a:rPr lang="hr-HR" sz="20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zaposlenika</a:t>
              </a:r>
              <a:endParaRPr lang="en-US" sz="20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4390" name="AutoShape 6"/>
            <p:cNvSpPr>
              <a:spLocks noChangeArrowheads="1"/>
            </p:cNvSpPr>
            <p:nvPr/>
          </p:nvSpPr>
          <p:spPr bwMode="blackWhite">
            <a:xfrm>
              <a:off x="3408" y="2016"/>
              <a:ext cx="1680" cy="672"/>
            </a:xfrm>
            <a:prstGeom prst="leftArrow">
              <a:avLst>
                <a:gd name="adj1" fmla="val 70833"/>
                <a:gd name="adj2" fmla="val 60116"/>
              </a:avLst>
            </a:prstGeom>
            <a:solidFill>
              <a:srgbClr val="33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hr-HR" sz="20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Zahtjevi posla</a:t>
              </a:r>
              <a:endParaRPr lang="en-US" sz="20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 animBg="1" autoUpdateAnimBg="0"/>
    </p:bld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1610</TotalTime>
  <Words>1539</Words>
  <Application>Microsoft Office PowerPoint</Application>
  <PresentationFormat>Prikaz na zaslonu (4:3)</PresentationFormat>
  <Paragraphs>375</Paragraphs>
  <Slides>44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44</vt:i4>
      </vt:variant>
    </vt:vector>
  </HeadingPairs>
  <TitlesOfParts>
    <vt:vector size="45" baseType="lpstr">
      <vt:lpstr>Layers</vt:lpstr>
      <vt:lpstr>Individualne razlike u organizaciji</vt:lpstr>
      <vt:lpstr>ŠTO JE (RADNA) ORGANIZACIJA?</vt:lpstr>
      <vt:lpstr>Slajd 3</vt:lpstr>
      <vt:lpstr>Slajd 4</vt:lpstr>
      <vt:lpstr>Biografske osobine</vt:lpstr>
      <vt:lpstr>Dob:</vt:lpstr>
      <vt:lpstr>Spol:</vt:lpstr>
      <vt:lpstr>Sposobnost</vt:lpstr>
      <vt:lpstr>Slaganje sposobnosti i posla</vt:lpstr>
      <vt:lpstr>Dimenzije intelektualne sposobnosti</vt:lpstr>
      <vt:lpstr>Slajd 11</vt:lpstr>
      <vt:lpstr>Fizička sposobnost</vt:lpstr>
      <vt:lpstr>Devet fizičkih sposobnosti</vt:lpstr>
      <vt:lpstr>Učenje</vt:lpstr>
      <vt:lpstr>Teorije učenja</vt:lpstr>
      <vt:lpstr>Teorije učenja</vt:lpstr>
      <vt:lpstr>Teorije učenja </vt:lpstr>
      <vt:lpstr>Teorije učenja</vt:lpstr>
      <vt:lpstr>Rasporedi potkrepljivanja</vt:lpstr>
      <vt:lpstr>Raspored potkrepljivanja - vremenski</vt:lpstr>
      <vt:lpstr>Raspored potkrepljivanja – nakon ponašanja</vt:lpstr>
      <vt:lpstr>Slajd 22</vt:lpstr>
      <vt:lpstr>Modifikacija ponašanja</vt:lpstr>
      <vt:lpstr>OB Mod koristi se za: </vt:lpstr>
      <vt:lpstr>PERCEPCIJA I ODLUČIVANJE</vt:lpstr>
      <vt:lpstr>Što je percepcija i zašto je važna?</vt:lpstr>
      <vt:lpstr>Čimbenici koji utječu na percepciju</vt:lpstr>
      <vt:lpstr> Percepcija osoba:  Procjenjivanje drugih</vt:lpstr>
      <vt:lpstr>Greške i pristranosti u atribucijama</vt:lpstr>
      <vt:lpstr>Greške i pristranosti u atribucijama</vt:lpstr>
      <vt:lpstr>Često korištene prečice u donošenju sudova o drugima</vt:lpstr>
      <vt:lpstr>Često korištene prečice u donošenju sudova o drugima</vt:lpstr>
      <vt:lpstr>Često korištene prečice u donošenju sudova o drugima</vt:lpstr>
      <vt:lpstr>Posebne primjene u organizacijama</vt:lpstr>
      <vt:lpstr>Veza između percepcije i donošenja odluka</vt:lpstr>
      <vt:lpstr>Pretpostavke modela racionalnog donošenja odluka</vt:lpstr>
      <vt:lpstr>Koraci u modelu racionalnog donošenja odluka</vt:lpstr>
      <vt:lpstr>Kako se zapravo donose odluke u organizacijama?</vt:lpstr>
      <vt:lpstr>Kako se zapravo donose odluke u organizacijama? </vt:lpstr>
      <vt:lpstr>Odabir alternative</vt:lpstr>
      <vt:lpstr>Odabir alternative</vt:lpstr>
      <vt:lpstr>Odabir alternative</vt:lpstr>
      <vt:lpstr>Kulturalne razlike u donošenju odluka</vt:lpstr>
      <vt:lpstr>Etika u donošenju odluka</vt:lpstr>
    </vt:vector>
  </TitlesOfParts>
  <Manager>Melanie Olsen</Manager>
  <Company>Prentice Hall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Organizational Behavior 10e - Stephen P. Robbins</dc:title>
  <dc:subject>Chapter 4</dc:subject>
  <dc:creator>Charlie Cook, University of West Alabama</dc:creator>
  <cp:lastModifiedBy>nom</cp:lastModifiedBy>
  <cp:revision>152</cp:revision>
  <dcterms:created xsi:type="dcterms:W3CDTF">2002-06-17T19:15:40Z</dcterms:created>
  <dcterms:modified xsi:type="dcterms:W3CDTF">2011-10-13T13:11:05Z</dcterms:modified>
</cp:coreProperties>
</file>