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5" r:id="rId6"/>
    <p:sldId id="266" r:id="rId7"/>
    <p:sldId id="267" r:id="rId8"/>
    <p:sldId id="268" r:id="rId9"/>
    <p:sldId id="259" r:id="rId10"/>
    <p:sldId id="269" r:id="rId11"/>
    <p:sldId id="270" r:id="rId12"/>
    <p:sldId id="271" r:id="rId13"/>
    <p:sldId id="260" r:id="rId14"/>
    <p:sldId id="277" r:id="rId15"/>
    <p:sldId id="279" r:id="rId16"/>
    <p:sldId id="261" r:id="rId17"/>
    <p:sldId id="276" r:id="rId18"/>
    <p:sldId id="262" r:id="rId19"/>
    <p:sldId id="272" r:id="rId20"/>
    <p:sldId id="273" r:id="rId21"/>
    <p:sldId id="280" r:id="rId22"/>
    <p:sldId id="274" r:id="rId23"/>
    <p:sldId id="275" r:id="rId24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911B1-BAF7-4BC5-9259-7FAF1A96FF57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21396-D78D-406B-853A-B404E29862B0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otched Right Arrow 3"/>
          <p:cNvSpPr/>
          <p:nvPr/>
        </p:nvSpPr>
        <p:spPr>
          <a:xfrm>
            <a:off x="1331640" y="1844824"/>
            <a:ext cx="6480720" cy="2448272"/>
          </a:xfrm>
          <a:prstGeom prst="notchedRightArrow">
            <a:avLst/>
          </a:prstGeom>
          <a:noFill/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</p:spPr>
        <p:txBody>
          <a:bodyPr/>
          <a:lstStyle/>
          <a:p>
            <a:r>
              <a:rPr lang="hr-HR" b="1" dirty="0" smtClean="0">
                <a:solidFill>
                  <a:srgbClr val="FFFF99"/>
                </a:solidFill>
              </a:rPr>
              <a:t/>
            </a:r>
            <a:br>
              <a:rPr lang="hr-HR" b="1" dirty="0" smtClean="0">
                <a:solidFill>
                  <a:srgbClr val="FFFF99"/>
                </a:solidFill>
              </a:rPr>
            </a:br>
            <a:r>
              <a:rPr lang="hr-HR" b="1" dirty="0" smtClean="0">
                <a:solidFill>
                  <a:srgbClr val="FFFF99"/>
                </a:solidFill>
              </a:rPr>
              <a:t>Grupe i promjena</a:t>
            </a:r>
            <a:endParaRPr lang="hr-HR" b="1" dirty="0">
              <a:solidFill>
                <a:srgbClr val="FFFF99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403648" y="386104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hr-H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kstniOkvir 2"/>
          <p:cNvSpPr txBox="1"/>
          <p:nvPr/>
        </p:nvSpPr>
        <p:spPr>
          <a:xfrm>
            <a:off x="2857488" y="4929198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2800" dirty="0" smtClean="0">
                <a:solidFill>
                  <a:schemeClr val="bg1"/>
                </a:solidFill>
              </a:rPr>
              <a:t>Jelena Maričić</a:t>
            </a:r>
            <a:endParaRPr lang="hr-HR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Grupe interpersonalnog učenja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Trening grupe – T-grupe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Trening razvoja vještina u kojem pojedinci ulaze u interakcije u nestrukturiranim grupnim okruženjima, a potom analiziraju dinamiku tih interakcija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Ovaj tip grupa je nastao slučajno, kada su članovi Lewinove grupe zamolili da slušaju sastanak voditelja grupe i njihove interpretacije onoga što se događa u grupi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err="1" smtClean="0">
                <a:solidFill>
                  <a:srgbClr val="FFFF99"/>
                </a:solidFill>
              </a:rPr>
              <a:t>Lewin</a:t>
            </a:r>
            <a:r>
              <a:rPr lang="hr-HR" sz="2400" dirty="0" smtClean="0">
                <a:solidFill>
                  <a:srgbClr val="FFFF99"/>
                </a:solidFill>
              </a:rPr>
              <a:t> je prepoznao da su svi članovi grupe imali što za reći i da su profitirali od toga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 T-grupama postoji facilitator ili trener, ali njegova funkcija je da bude katalizator, a ne vođa grupe</a:t>
            </a:r>
          </a:p>
          <a:p>
            <a:pPr marL="0" indent="0">
              <a:buNone/>
            </a:pPr>
            <a:endParaRPr lang="hr-HR" sz="2400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Grupe interpersonalnog učenja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Grupe rasta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00"/>
                </a:solidFill>
              </a:rPr>
              <a:t>Grupe treninga osjetljivosti </a:t>
            </a:r>
            <a:r>
              <a:rPr lang="hr-HR" sz="2400" dirty="0" smtClean="0">
                <a:solidFill>
                  <a:srgbClr val="FFFF99"/>
                </a:solidFill>
              </a:rPr>
              <a:t>su nestrukturirane grupe stvorene kako bi se postigla spontanost, pojačala osobna svjesnost i povećala osjetljivost na druge članove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00"/>
                </a:solidFill>
              </a:rPr>
              <a:t>Grupe susreta </a:t>
            </a:r>
            <a:r>
              <a:rPr lang="hr-HR" sz="2400" dirty="0" smtClean="0">
                <a:solidFill>
                  <a:srgbClr val="FFFF99"/>
                </a:solidFill>
              </a:rPr>
              <a:t>su oblik treninga osjetljivosti koji osigurava pojedincima mogućnost da razviju duboku interpersonalnu intimnost s drugim pripadnicima grupe</a:t>
            </a:r>
          </a:p>
          <a:p>
            <a:pPr>
              <a:buNone/>
            </a:pPr>
            <a:endParaRPr lang="hr-HR" sz="2800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Grupe interpersonalnog učenja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Strukturirane grupe učenja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Planirane intervencije, poput radionica i seminara, koje se usmjeravaju na specifične interpersonalne probleme ili vještine</a:t>
            </a:r>
            <a:endParaRPr lang="hr-HR" sz="2400" dirty="0">
              <a:solidFill>
                <a:srgbClr val="FFFF99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8997"/>
            <a:ext cx="5701422" cy="424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Grupe podrške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sz="2600" b="1" dirty="0" smtClean="0">
                <a:solidFill>
                  <a:srgbClr val="FFFF99"/>
                </a:solidFill>
              </a:rPr>
              <a:t>Značajke grupa podrške:</a:t>
            </a:r>
          </a:p>
          <a:p>
            <a:pPr>
              <a:buNone/>
            </a:pPr>
            <a:endParaRPr lang="hr-HR" sz="26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600" dirty="0" smtClean="0">
                <a:solidFill>
                  <a:srgbClr val="FFFF99"/>
                </a:solidFill>
              </a:rPr>
              <a:t>Usmjerene na problem</a:t>
            </a:r>
          </a:p>
          <a:p>
            <a:pPr>
              <a:buNone/>
            </a:pPr>
            <a:endParaRPr lang="hr-HR" sz="26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600" dirty="0" smtClean="0">
                <a:solidFill>
                  <a:srgbClr val="FFFF99"/>
                </a:solidFill>
              </a:rPr>
              <a:t>Interpersonalne </a:t>
            </a:r>
          </a:p>
          <a:p>
            <a:pPr>
              <a:buNone/>
            </a:pPr>
            <a:endParaRPr lang="hr-HR" sz="26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600" dirty="0" smtClean="0">
                <a:solidFill>
                  <a:srgbClr val="FFFF99"/>
                </a:solidFill>
              </a:rPr>
              <a:t>Usmjerene na zajedništvo</a:t>
            </a:r>
          </a:p>
          <a:p>
            <a:pPr>
              <a:buNone/>
            </a:pPr>
            <a:endParaRPr lang="hr-HR" sz="26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600" dirty="0" smtClean="0">
                <a:solidFill>
                  <a:srgbClr val="FFFF99"/>
                </a:solidFill>
              </a:rPr>
              <a:t>Autonomne</a:t>
            </a:r>
          </a:p>
          <a:p>
            <a:pPr>
              <a:buNone/>
            </a:pPr>
            <a:endParaRPr lang="hr-HR" sz="26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600" dirty="0" smtClean="0">
                <a:solidFill>
                  <a:srgbClr val="FFFF99"/>
                </a:solidFill>
              </a:rPr>
              <a:t>Utemeljene na perspektivi</a:t>
            </a:r>
          </a:p>
          <a:p>
            <a:pPr>
              <a:buNone/>
            </a:pPr>
            <a:endParaRPr lang="hr-HR" sz="28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rgbClr val="FFFF99"/>
                </a:solidFill>
              </a:rPr>
              <a:t>Grupe podrške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FFFF99"/>
                </a:solidFill>
              </a:rPr>
              <a:t>Varijante grupa samopomoći </a:t>
            </a:r>
          </a:p>
          <a:p>
            <a:pPr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942050"/>
              </p:ext>
            </p:extLst>
          </p:nvPr>
        </p:nvGraphicFramePr>
        <p:xfrm>
          <a:off x="539552" y="2420888"/>
          <a:ext cx="7344816" cy="3479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72408"/>
                <a:gridCol w="3672408"/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Tip grupe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Primjeri 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Ovisnosti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Anonimni</a:t>
                      </a:r>
                      <a:r>
                        <a:rPr lang="hr-HR" baseline="0" dirty="0" smtClean="0"/>
                        <a:t> alkoholičari, anonimni kockari, </a:t>
                      </a:r>
                      <a:r>
                        <a:rPr lang="hr-HR" i="1" baseline="0" dirty="0" smtClean="0"/>
                        <a:t>weight watchers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Obiteljske i životne promjene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Udruge odrasle</a:t>
                      </a:r>
                      <a:r>
                        <a:rPr lang="hr-HR" baseline="0" dirty="0" smtClean="0"/>
                        <a:t> djece alkoholičara, udruge osoba koje su preživjele nasilje, </a:t>
                      </a:r>
                      <a:r>
                        <a:rPr lang="hr-HR" baseline="0" smtClean="0"/>
                        <a:t>udruge razvedenih osoba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Mentalno i tjelesno zdravlje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baseline="0" dirty="0" smtClean="0"/>
                        <a:t>Udruge roditelja djece  oboljele od raka, udruga žena oboljelih od raka dojke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Zastupanje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mtClean="0"/>
                        <a:t>LGBT</a:t>
                      </a:r>
                      <a:r>
                        <a:rPr lang="hr-HR" baseline="0" smtClean="0"/>
                        <a:t> udruge</a:t>
                      </a:r>
                      <a:r>
                        <a:rPr lang="hr-HR" smtClean="0"/>
                        <a:t>,</a:t>
                      </a:r>
                      <a:r>
                        <a:rPr lang="hr-HR" baseline="0" smtClean="0"/>
                        <a:t> </a:t>
                      </a:r>
                      <a:r>
                        <a:rPr lang="hr-HR" baseline="0" dirty="0" smtClean="0"/>
                        <a:t>Majke protiv pijanih vozača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5156057" cy="609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2315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03648" y="2492896"/>
            <a:ext cx="5976664" cy="1800200"/>
          </a:xfrm>
          <a:prstGeom prst="ellipse">
            <a:avLst/>
          </a:prstGeom>
          <a:noFill/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80928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Izvori promjene u grupama</a:t>
            </a:r>
            <a:endParaRPr lang="hr-HR" sz="3200" b="1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496" y="0"/>
          <a:ext cx="9108504" cy="677164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691680"/>
                <a:gridCol w="2952328"/>
                <a:gridCol w="4464496"/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Čimbenik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Definicija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Značenje članu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Univerzalnost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Prepoznavanje  zajedničkih problema. 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Svi</a:t>
                      </a:r>
                      <a:r>
                        <a:rPr lang="hr-HR" i="1" baseline="0" dirty="0" smtClean="0"/>
                        <a:t> imamo probleme.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Nada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Pojačan optimizam  zbog uočavanja napretka drugih.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Ako se drugi članovi</a:t>
                      </a:r>
                      <a:r>
                        <a:rPr lang="hr-HR" i="1" baseline="0" dirty="0" smtClean="0"/>
                        <a:t> grupe mogu promijeniti, onda mogu i ja. 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Zamjensko</a:t>
                      </a:r>
                    </a:p>
                    <a:p>
                      <a:r>
                        <a:rPr lang="hr-HR" dirty="0" smtClean="0"/>
                        <a:t>učenje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Razvoj socijalnih vještina promatranjem</a:t>
                      </a:r>
                      <a:r>
                        <a:rPr lang="hr-HR" baseline="0" dirty="0" smtClean="0"/>
                        <a:t> drugih.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Gledanje drugih koji pričaju o svojim problemima me potiče da i ja to činim. 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Interpersonalno</a:t>
                      </a:r>
                    </a:p>
                    <a:p>
                      <a:r>
                        <a:rPr lang="hr-HR" dirty="0" smtClean="0"/>
                        <a:t>učenje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Razvoj</a:t>
                      </a:r>
                      <a:r>
                        <a:rPr lang="hr-HR" baseline="0" dirty="0" smtClean="0"/>
                        <a:t> socijalnih vještina kroz interakciju s drugima.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Učim kako da se bolje slažem s drugima.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Vodstvo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Nuđenje i prihvaćanje</a:t>
                      </a:r>
                      <a:r>
                        <a:rPr lang="hr-HR" baseline="0" dirty="0" smtClean="0"/>
                        <a:t> savjeta od drugih članova grupe.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Ljudi u grupi mi daju dobre</a:t>
                      </a:r>
                      <a:r>
                        <a:rPr lang="hr-HR" i="1" baseline="0" dirty="0" smtClean="0"/>
                        <a:t> prijedloge.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Kohezija i podrška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Utjeha,</a:t>
                      </a:r>
                      <a:r>
                        <a:rPr lang="hr-HR" baseline="0" dirty="0" smtClean="0"/>
                        <a:t> potvrđivanje osjećaja,</a:t>
                      </a:r>
                    </a:p>
                    <a:p>
                      <a:r>
                        <a:rPr lang="hr-HR" baseline="0" dirty="0" smtClean="0"/>
                        <a:t>prihvaćanje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Grupa me prihvaća, razumije i</a:t>
                      </a:r>
                      <a:r>
                        <a:rPr lang="hr-HR" i="1" baseline="0" dirty="0" smtClean="0"/>
                        <a:t> tješi.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Samootkrivanje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Otkrivanje</a:t>
                      </a:r>
                      <a:r>
                        <a:rPr lang="hr-HR" baseline="0" dirty="0" smtClean="0"/>
                        <a:t> osobnih informacija drugima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Osjećam se bolje zbog toga što djelim</a:t>
                      </a:r>
                      <a:r>
                        <a:rPr lang="hr-HR" i="1" baseline="0" dirty="0" smtClean="0"/>
                        <a:t> stvari koje sam dugo tajio.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Katarza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Otpuštanje  neizraženih emocija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Dobar je osjećaj rješiti se onoga što me</a:t>
                      </a:r>
                      <a:r>
                        <a:rPr lang="hr-HR" i="1" baseline="0" dirty="0" smtClean="0"/>
                        <a:t> pritišće.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Altruizam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Pojačan osjećaj</a:t>
                      </a:r>
                      <a:r>
                        <a:rPr lang="hr-HR" baseline="0" dirty="0" smtClean="0"/>
                        <a:t> učinkovitosti zbog pomaganja drugima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Pomaganje drugima mi daje više  samopoštovanja.</a:t>
                      </a:r>
                      <a:endParaRPr lang="hr-HR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Uvid 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Postizanje</a:t>
                      </a:r>
                      <a:r>
                        <a:rPr lang="hr-HR" baseline="0" dirty="0" smtClean="0"/>
                        <a:t> dubljeg razumijevanja samog sebe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1" dirty="0" smtClean="0"/>
                        <a:t>Naučio sam puno</a:t>
                      </a:r>
                      <a:r>
                        <a:rPr lang="hr-HR" i="1" baseline="0" dirty="0" smtClean="0"/>
                        <a:t> toga o sebi. </a:t>
                      </a:r>
                      <a:endParaRPr lang="hr-HR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Učinkovitost grupa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5" y="1700808"/>
            <a:ext cx="8892916" cy="4122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Učinkovitost grupa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Percepcije nasuprot ponašanja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sz="2800" dirty="0" smtClean="0">
                <a:solidFill>
                  <a:srgbClr val="FFFF99"/>
                </a:solidFill>
              </a:rPr>
              <a:t>Većina istraživanja pokazuje promjene u </a:t>
            </a:r>
            <a:r>
              <a:rPr lang="hr-HR" sz="2800" dirty="0" err="1" smtClean="0">
                <a:solidFill>
                  <a:srgbClr val="FFFF99"/>
                </a:solidFill>
              </a:rPr>
              <a:t>samoiskazima</a:t>
            </a:r>
            <a:r>
              <a:rPr lang="hr-HR" sz="2800" dirty="0" smtClean="0">
                <a:solidFill>
                  <a:srgbClr val="FFFF99"/>
                </a:solidFill>
              </a:rPr>
              <a:t> članova grupa, a ne u njihovim ponašanjima (</a:t>
            </a:r>
            <a:r>
              <a:rPr lang="hr-HR" sz="2800" dirty="0" err="1" smtClean="0">
                <a:solidFill>
                  <a:srgbClr val="FFFF99"/>
                </a:solidFill>
              </a:rPr>
              <a:t>Bednar</a:t>
            </a:r>
            <a:r>
              <a:rPr lang="hr-HR" sz="2800" dirty="0" smtClean="0">
                <a:solidFill>
                  <a:srgbClr val="FFFF99"/>
                </a:solidFill>
              </a:rPr>
              <a:t> i Kaul, 1979)</a:t>
            </a:r>
          </a:p>
          <a:p>
            <a:r>
              <a:rPr lang="hr-HR" sz="2800" dirty="0" err="1" smtClean="0">
                <a:solidFill>
                  <a:srgbClr val="FFFF99"/>
                </a:solidFill>
              </a:rPr>
              <a:t>Berman</a:t>
            </a:r>
            <a:r>
              <a:rPr lang="hr-HR" sz="2800" dirty="0" smtClean="0">
                <a:solidFill>
                  <a:srgbClr val="FFFF99"/>
                </a:solidFill>
              </a:rPr>
              <a:t> i </a:t>
            </a:r>
            <a:r>
              <a:rPr lang="hr-HR" sz="2800" dirty="0" err="1" smtClean="0">
                <a:solidFill>
                  <a:srgbClr val="FFFF99"/>
                </a:solidFill>
              </a:rPr>
              <a:t>Zimpfer</a:t>
            </a:r>
            <a:r>
              <a:rPr lang="hr-HR" sz="2800" dirty="0" smtClean="0">
                <a:solidFill>
                  <a:srgbClr val="FFFF99"/>
                </a:solidFill>
              </a:rPr>
              <a:t> (1980) su proveli analizu 26 kontroliranih istraživanja grupa koja su </a:t>
            </a:r>
          </a:p>
          <a:p>
            <a:pPr marL="514350" indent="-514350">
              <a:buAutoNum type="alphaLcParenR"/>
            </a:pPr>
            <a:r>
              <a:rPr lang="hr-HR" sz="2800" dirty="0" smtClean="0">
                <a:solidFill>
                  <a:srgbClr val="FFFF99"/>
                </a:solidFill>
              </a:rPr>
              <a:t>Uključivala mjerenje prije i poslije tretmana</a:t>
            </a:r>
          </a:p>
          <a:p>
            <a:pPr marL="514350" indent="-514350">
              <a:buAutoNum type="alphaLcParenR"/>
            </a:pPr>
            <a:r>
              <a:rPr lang="hr-HR" sz="2800" dirty="0" smtClean="0">
                <a:solidFill>
                  <a:srgbClr val="FFFF99"/>
                </a:solidFill>
              </a:rPr>
              <a:t>Uključivala grupe koje su se susrele barem 10 puta</a:t>
            </a:r>
          </a:p>
          <a:p>
            <a:pPr marL="514350" indent="-514350">
              <a:buAutoNum type="alphaLcParenR"/>
            </a:pPr>
            <a:r>
              <a:rPr lang="hr-HR" sz="2800" dirty="0" smtClean="0">
                <a:solidFill>
                  <a:srgbClr val="FFFF99"/>
                </a:solidFill>
              </a:rPr>
              <a:t>Uključivala praćenja nakon duljeg vremena (nakon najmanje mjesec dana)</a:t>
            </a:r>
          </a:p>
          <a:p>
            <a:pPr>
              <a:buFont typeface="Wingdings" pitchFamily="2" charset="2"/>
              <a:buChar char="Ø"/>
            </a:pPr>
            <a:r>
              <a:rPr lang="hr-HR" sz="2800" dirty="0" smtClean="0">
                <a:solidFill>
                  <a:srgbClr val="FFFF99"/>
                </a:solidFill>
              </a:rPr>
              <a:t>Utvrđeno je da su grupe pomogle sudionicima da bolje upravljaju osjećajima, usmjere motivaciju, imaju jasnije stavove prema sebi i drugima te nezavisnost, no ponašanje je bilo teže promijeniti</a:t>
            </a:r>
          </a:p>
          <a:p>
            <a:pPr marL="514350" indent="-514350">
              <a:buAutoNum type="alphaLcParenR"/>
            </a:pPr>
            <a:endParaRPr lang="hr-HR" sz="2800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Grupni pristupi promjeni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00"/>
                </a:solidFill>
              </a:rPr>
              <a:t>Lewinov zakon promjene</a:t>
            </a:r>
          </a:p>
          <a:p>
            <a:pPr>
              <a:buFont typeface="Calibri" pitchFamily="34" charset="0"/>
              <a:buChar char="₋"/>
            </a:pPr>
            <a:r>
              <a:rPr lang="hr-HR" sz="2400" dirty="0" smtClean="0">
                <a:solidFill>
                  <a:srgbClr val="FFFF99"/>
                </a:solidFill>
              </a:rPr>
              <a:t>Lakše je promijeniti pojedince koji čine grupu, nego svakog tog pojedinca odvojeno 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hr-HR" sz="2400" dirty="0" smtClean="0">
                <a:solidFill>
                  <a:srgbClr val="FFFF99"/>
                </a:solidFill>
              </a:rPr>
              <a:t>Na koje načine grupa uobičajeno postiže promjenu kod svojih članova?</a:t>
            </a:r>
          </a:p>
          <a:p>
            <a:pPr marL="514350" indent="-514350">
              <a:buFont typeface="+mj-lt"/>
              <a:buAutoNum type="arabicParenR"/>
            </a:pPr>
            <a:r>
              <a:rPr lang="hr-HR" sz="2400" dirty="0" smtClean="0">
                <a:solidFill>
                  <a:srgbClr val="FFFF99"/>
                </a:solidFill>
              </a:rPr>
              <a:t>Na koji način grupa i grupni procesi promoviraju promjenu?</a:t>
            </a:r>
          </a:p>
          <a:p>
            <a:pPr marL="514350" indent="-514350">
              <a:buFont typeface="+mj-lt"/>
              <a:buAutoNum type="arabicParenR"/>
            </a:pPr>
            <a:r>
              <a:rPr lang="hr-HR" sz="2400" dirty="0" smtClean="0">
                <a:solidFill>
                  <a:srgbClr val="FFFF99"/>
                </a:solidFill>
              </a:rPr>
              <a:t>Jesu li grupe učinkovita </a:t>
            </a:r>
            <a:r>
              <a:rPr lang="hr-HR" sz="2400" i="1" dirty="0" smtClean="0">
                <a:solidFill>
                  <a:srgbClr val="FFFF99"/>
                </a:solidFill>
              </a:rPr>
              <a:t>sredstva</a:t>
            </a:r>
            <a:r>
              <a:rPr lang="hr-HR" sz="2400" dirty="0" smtClean="0">
                <a:solidFill>
                  <a:srgbClr val="FFFF99"/>
                </a:solidFill>
              </a:rPr>
              <a:t> za postizanje promjene?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Učinkovitost grupa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Dokazi negativnih učinaka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00"/>
                </a:solidFill>
              </a:rPr>
              <a:t>Preuranjeni prekid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Povlačenje sudionika  iz grupe koja promovira promjenu prije nego što je postigao terapijski cilj u grupi</a:t>
            </a:r>
          </a:p>
          <a:p>
            <a:r>
              <a:rPr lang="hr-HR" sz="2400" dirty="0" smtClean="0">
                <a:solidFill>
                  <a:srgbClr val="FFFF00"/>
                </a:solidFill>
              </a:rPr>
              <a:t>Žrtva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Pojedinac čija se psihološka dobrobit smanjuje umjesto povećava kao posljedica iskustava u grupi koja je trebala potaknuti pozitivnu promjenu</a:t>
            </a:r>
          </a:p>
          <a:p>
            <a:pPr>
              <a:buFont typeface="Calibri" pitchFamily="34" charset="0"/>
              <a:buChar char="-"/>
            </a:pPr>
            <a:r>
              <a:rPr lang="hr-HR" sz="2400" dirty="0" smtClean="0">
                <a:solidFill>
                  <a:srgbClr val="FFFF99"/>
                </a:solidFill>
              </a:rPr>
              <a:t>Vjerojanost  da će se to dogoditi može se smanjiti ograničavanjem konflikata tijekom seansi te nastojanjem da se stvori podržavajuća, neevaluativna i neprijeteća atmosfera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>
                <a:solidFill>
                  <a:srgbClr val="FFFF99"/>
                </a:solidFill>
              </a:rPr>
              <a:t>Učinkovitost grupa</a:t>
            </a:r>
            <a:br>
              <a:rPr lang="hr-HR" sz="3200" b="1" dirty="0">
                <a:solidFill>
                  <a:srgbClr val="FFFF99"/>
                </a:solidFill>
              </a:rPr>
            </a:br>
            <a:r>
              <a:rPr lang="hr-HR" sz="3200" dirty="0">
                <a:solidFill>
                  <a:srgbClr val="FFFF00"/>
                </a:solidFill>
              </a:rPr>
              <a:t>Tipovi grupa i njihova učinkovitost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Neke grupe su više usmjerene na vođu (psihoanalitička i gestalt), a neke više na samu grupu (T-grupe)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Neke grupe su visoko strukturirane (interpersonalne grupe učenja), dok su druge posve nestrukturirane (grupe susreta)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Neke grupe su fokusirane na emocije (gestalt), a neke na uvježbavanje ponašanja (KBT)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 istraživanju </a:t>
            </a:r>
            <a:r>
              <a:rPr lang="hr-HR" sz="2400" dirty="0" err="1" smtClean="0">
                <a:solidFill>
                  <a:srgbClr val="FFFF99"/>
                </a:solidFill>
              </a:rPr>
              <a:t>Liebermana</a:t>
            </a:r>
            <a:r>
              <a:rPr lang="hr-HR" sz="2400" dirty="0" smtClean="0">
                <a:solidFill>
                  <a:srgbClr val="FFFF99"/>
                </a:solidFill>
              </a:rPr>
              <a:t>, Yaloma i Milesa (1973) mjereno je </a:t>
            </a:r>
            <a:r>
              <a:rPr lang="hr-HR" sz="2400" dirty="0" smtClean="0">
                <a:solidFill>
                  <a:srgbClr val="FFFF00"/>
                </a:solidFill>
              </a:rPr>
              <a:t>samopoštovanje, zadovoljstvo samim sobom, zadovoljstvo grupom, stavovi, vrednote </a:t>
            </a:r>
            <a:r>
              <a:rPr lang="hr-HR" sz="2400" dirty="0" smtClean="0">
                <a:solidFill>
                  <a:srgbClr val="FFFF99"/>
                </a:solidFill>
              </a:rPr>
              <a:t>sudionika i slično,</a:t>
            </a:r>
            <a:r>
              <a:rPr lang="hr-HR" sz="2400" dirty="0" smtClean="0">
                <a:solidFill>
                  <a:srgbClr val="FFFF00"/>
                </a:solidFill>
              </a:rPr>
              <a:t> prije, tijekom, odmah nakon i šest mjeseci nakon završetka grupe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Nejasno koje grupe su “bolje” – npr. jedna gestalt grupa je bila među najboljima, a druga među najlošijima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180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FFFF99"/>
                </a:solidFill>
              </a:rPr>
              <a:t>Učinkovitost grupa</a:t>
            </a:r>
            <a:r>
              <a:rPr lang="hr-HR" sz="3200" b="1" dirty="0" smtClean="0">
                <a:solidFill>
                  <a:srgbClr val="FFFF99"/>
                </a:solidFill>
              </a:rPr>
              <a:t/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Tipovi grupa i njihova učinkovitost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Brojni čimbenici utječu na učinkovitost grupa: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1) Mjere učinkovitosti možda ne „hvataju” neke suptilnije, no bitne promjene</a:t>
            </a:r>
            <a:endParaRPr lang="hr-HR" sz="2400" dirty="0">
              <a:solidFill>
                <a:srgbClr val="FFFF99"/>
              </a:solidFill>
            </a:endParaRP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2) Na učinkovitost grupe utječu članovi grupe i voditelj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3) Iako se teorijski pristupi razlikuju, to ne znači da će različite teorijske pretpostavke dovesti do različitih praksi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4) Sve terapijske grupe imaju nešto zajedničko i upravo to što im je zajedničko može dovesti do terapijskog efekta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FFFF99"/>
                </a:solidFill>
              </a:rPr>
              <a:t>Učinkovitost grupa</a:t>
            </a:r>
            <a:br>
              <a:rPr lang="hr-HR" sz="36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Vrijednost grupa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Grupe traže veliko ulaganje vremena i energije od svojih članova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Grupe su, osim izvora podrške, i izvor stresa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Grupe mogu socijalizirati članove na nezdrave načine te razviti socijalni identitet na način da potaknu konflikte među grupama</a:t>
            </a:r>
          </a:p>
          <a:p>
            <a:pPr marL="0" indent="0"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00"/>
                </a:solidFill>
              </a:rPr>
              <a:t>Ipak, grupe u većoj mjeri doprinose dobrobiti članova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Potvrđivanje vrijednosti, uvjerenja, davanje osjećaja sigurnosti, pružanje pomoći, pozitivno djelovanje i onda kada se drugi pristupi nisu pokazali učinkovitima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Grupni pristupi promjeni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5112568"/>
          </a:xfrm>
        </p:spPr>
        <p:txBody>
          <a:bodyPr>
            <a:normAutofit lnSpcReduction="10000"/>
          </a:bodyPr>
          <a:lstStyle/>
          <a:p>
            <a:r>
              <a:rPr lang="hr-HR" sz="2400" b="1" dirty="0" smtClean="0">
                <a:solidFill>
                  <a:srgbClr val="FFFF00"/>
                </a:solidFill>
              </a:rPr>
              <a:t>Psihoterapijske grupe – grupna psihoterapija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Poboljšavaju psihološko funkcioniranje i prilagodbu pojedinačnog člana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Voditelji su obično psiholozi, psihijatri, klinički socijalni radnici</a:t>
            </a:r>
          </a:p>
          <a:p>
            <a:r>
              <a:rPr lang="hr-HR" sz="2400" b="1" dirty="0" smtClean="0">
                <a:solidFill>
                  <a:srgbClr val="FFFF00"/>
                </a:solidFill>
              </a:rPr>
              <a:t>Grupe interpersonalnog učenja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Pomaže pojedincima da razviju samorazumijevanje i interpersonalne vještine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Voditelji mogu biti licencirani profesionalci, ali i </a:t>
            </a:r>
            <a:r>
              <a:rPr lang="hr-HR" sz="2400" i="1" dirty="0" smtClean="0">
                <a:solidFill>
                  <a:srgbClr val="FFFF99"/>
                </a:solidFill>
              </a:rPr>
              <a:t>laici</a:t>
            </a:r>
          </a:p>
          <a:p>
            <a:r>
              <a:rPr lang="hr-HR" sz="2400" b="1" dirty="0" smtClean="0">
                <a:solidFill>
                  <a:srgbClr val="FFFF00"/>
                </a:solidFill>
              </a:rPr>
              <a:t>Grupe podrške – grupe samopomoći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Pomaže članovima da se nose s konkretnim problemom ili životnom krizom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Voditelji su obično volonteri, no grupe ni ne moraju imati voditelja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Grupna psihoterapija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 smtClean="0">
                <a:solidFill>
                  <a:srgbClr val="FFFF99"/>
                </a:solidFill>
              </a:rPr>
              <a:t>Grupna psihoanaliza</a:t>
            </a:r>
          </a:p>
          <a:p>
            <a:r>
              <a:rPr lang="hr-HR" sz="2800" dirty="0" smtClean="0">
                <a:solidFill>
                  <a:srgbClr val="FFFF99"/>
                </a:solidFill>
              </a:rPr>
              <a:t>Gestalt grupe i psihodrama</a:t>
            </a:r>
          </a:p>
          <a:p>
            <a:r>
              <a:rPr lang="hr-HR" sz="2800" dirty="0" smtClean="0">
                <a:solidFill>
                  <a:srgbClr val="FFFF99"/>
                </a:solidFill>
              </a:rPr>
              <a:t>Interpersonalna grupna psihoterapija</a:t>
            </a:r>
          </a:p>
          <a:p>
            <a:r>
              <a:rPr lang="hr-HR" sz="2800" dirty="0" smtClean="0">
                <a:solidFill>
                  <a:srgbClr val="FFFF99"/>
                </a:solidFill>
              </a:rPr>
              <a:t>Kognitivno-bihevioralna grupna terapija</a:t>
            </a:r>
            <a:endParaRPr lang="hr-HR" sz="28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Grupna psihoterapija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Grupna psihoanaliza</a:t>
            </a:r>
            <a:endParaRPr lang="hr-HR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Pristup grupnoj terapiji utemeljen metodom liječenja Sigmunda Freuda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Direktivna terapija, koja koristi slobodne asocijacije, interpretacije i procese transfera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Transfer se odnosi na premještanje emocija s jedne osobe na drugu tijekom tretmana; primjerice, osjećaji prema roditeljima se usmjeravaju na analitičara, a osjećaji prema braći i sestrama na druge članove grupe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Grupna psihoterapija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600" dirty="0" smtClean="0">
                <a:solidFill>
                  <a:srgbClr val="FFFF00"/>
                </a:solidFill>
              </a:rPr>
              <a:t>Gestalt grupe i psihodrama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00"/>
                </a:solidFill>
              </a:rPr>
              <a:t>Gestalt grupna terapija </a:t>
            </a:r>
            <a:r>
              <a:rPr lang="hr-HR" sz="2400" dirty="0" smtClean="0">
                <a:solidFill>
                  <a:srgbClr val="FFFF99"/>
                </a:solidFill>
              </a:rPr>
              <a:t>je pristup u kojem klijent uči razumijeti jedinstvo svojih emocija i kognicija kroz istraživanje svog ponašanja u grupnoj situaciju, koju vodi voditelj grupe</a:t>
            </a:r>
          </a:p>
          <a:p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00"/>
                </a:solidFill>
              </a:rPr>
              <a:t>Psihodrama </a:t>
            </a:r>
            <a:r>
              <a:rPr lang="hr-HR" sz="2400" dirty="0" smtClean="0">
                <a:solidFill>
                  <a:srgbClr val="FFFF99"/>
                </a:solidFill>
              </a:rPr>
              <a:t>je terapijsko sredstvo koje je razvio Jacob Moreno koje stimulira aktivno uključivanje u grupnu seansu kroz igranje uloga i druge fizičke aktivnosti</a:t>
            </a:r>
          </a:p>
          <a:p>
            <a:endParaRPr lang="hr-HR" sz="2800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Grupna psihoterapija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Interpersonalna grupna psihoterapija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Pristup liječenju psiholoških, ponašajnih i emocionalnih problema koji naglašava terapijski učinak interpersonalnog učenja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 tom tipu grupa sudionici ne pričaju o onome što se događa inače u njihovim životima, već se samo usmjeravaju na iskustvo u grupi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Pretpostavka je da će se tijekom tog procesa uočiti patološki interpersonalni obrasci svakog člana – primjerice, dominantnost, submisivnost, sklonost kritizerstvu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Grupna psihoterapija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Kognitivno-bihevioralna grupna terapija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Tretman interpersonalnih i psiholoških problema kroz primjenu bihevioralnih principa u grupnome okruženju 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99"/>
                </a:solidFill>
              </a:rPr>
              <a:t>To uključuje bihevioralne ugovore, modeliranje, uvježbavanje ponašanja i davanje povratne informacije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Grupe interpersonalnog učenja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 smtClean="0">
                <a:solidFill>
                  <a:srgbClr val="FFFF99"/>
                </a:solidFill>
              </a:rPr>
              <a:t>Trening grupe – T-grupe</a:t>
            </a:r>
          </a:p>
          <a:p>
            <a:pPr>
              <a:buNone/>
            </a:pPr>
            <a:endParaRPr lang="hr-HR" sz="2800" dirty="0" smtClean="0">
              <a:solidFill>
                <a:srgbClr val="FFFF99"/>
              </a:solidFill>
            </a:endParaRPr>
          </a:p>
          <a:p>
            <a:r>
              <a:rPr lang="hr-HR" sz="2800" dirty="0" smtClean="0">
                <a:solidFill>
                  <a:srgbClr val="FFFF99"/>
                </a:solidFill>
              </a:rPr>
              <a:t>Grupe rasta</a:t>
            </a:r>
          </a:p>
          <a:p>
            <a:pPr>
              <a:buNone/>
            </a:pPr>
            <a:endParaRPr lang="hr-HR" sz="2800" dirty="0" smtClean="0">
              <a:solidFill>
                <a:srgbClr val="FFFF99"/>
              </a:solidFill>
            </a:endParaRPr>
          </a:p>
          <a:p>
            <a:r>
              <a:rPr lang="hr-HR" sz="2800" dirty="0" smtClean="0">
                <a:solidFill>
                  <a:srgbClr val="FFFF99"/>
                </a:solidFill>
              </a:rPr>
              <a:t>Strukturirane grupe učenja</a:t>
            </a:r>
            <a:endParaRPr lang="hr-HR" sz="28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1180</Words>
  <Application>Microsoft Office PowerPoint</Application>
  <PresentationFormat>Prikaz na zaslonu 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23</vt:i4>
      </vt:variant>
    </vt:vector>
  </HeadingPairs>
  <TitlesOfParts>
    <vt:vector size="24" baseType="lpstr">
      <vt:lpstr>Office Theme</vt:lpstr>
      <vt:lpstr> Grupe i promjena</vt:lpstr>
      <vt:lpstr>Grupni pristupi promjeni</vt:lpstr>
      <vt:lpstr>Grupni pristupi promjeni</vt:lpstr>
      <vt:lpstr>Grupna psihoterapija</vt:lpstr>
      <vt:lpstr>Grupna psihoterapija Grupna psihoanaliza</vt:lpstr>
      <vt:lpstr>Grupna psihoterapija Gestalt grupe i psihodrama </vt:lpstr>
      <vt:lpstr>Grupna psihoterapija Interpersonalna grupna psihoterapija </vt:lpstr>
      <vt:lpstr>Grupna psihoterapija Kognitivno-bihevioralna grupna terapija </vt:lpstr>
      <vt:lpstr>Grupe interpersonalnog učenja</vt:lpstr>
      <vt:lpstr>Grupe interpersonalnog učenja Trening grupe – T-grupe </vt:lpstr>
      <vt:lpstr>Grupe interpersonalnog učenja Grupe rasta </vt:lpstr>
      <vt:lpstr>Grupe interpersonalnog učenja Strukturirane grupe učenja </vt:lpstr>
      <vt:lpstr>Grupe podrške</vt:lpstr>
      <vt:lpstr>Grupe podrške</vt:lpstr>
      <vt:lpstr>Slajd 15</vt:lpstr>
      <vt:lpstr>Izvori promjene u grupama</vt:lpstr>
      <vt:lpstr>Slajd 17</vt:lpstr>
      <vt:lpstr>Učinkovitost grupa</vt:lpstr>
      <vt:lpstr>Učinkovitost grupa Percepcije nasuprot ponašanja </vt:lpstr>
      <vt:lpstr>Učinkovitost grupa Dokazi negativnih učinaka</vt:lpstr>
      <vt:lpstr>Učinkovitost grupa Tipovi grupa i njihova učinkovitost</vt:lpstr>
      <vt:lpstr>Učinkovitost grupa Tipovi grupa i njihova učinkovitost </vt:lpstr>
      <vt:lpstr>Učinkovitost grupa Vrijednost grupa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Grupe i promjena</dc:title>
  <dc:creator>xy</dc:creator>
  <cp:lastModifiedBy>nom</cp:lastModifiedBy>
  <cp:revision>89</cp:revision>
  <dcterms:created xsi:type="dcterms:W3CDTF">2012-05-11T11:57:22Z</dcterms:created>
  <dcterms:modified xsi:type="dcterms:W3CDTF">2013-05-29T09:01:51Z</dcterms:modified>
</cp:coreProperties>
</file>