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8" r:id="rId5"/>
    <p:sldId id="259" r:id="rId6"/>
    <p:sldId id="260" r:id="rId7"/>
    <p:sldId id="291" r:id="rId8"/>
    <p:sldId id="297" r:id="rId9"/>
    <p:sldId id="296" r:id="rId10"/>
    <p:sldId id="286" r:id="rId11"/>
    <p:sldId id="287" r:id="rId12"/>
    <p:sldId id="294" r:id="rId13"/>
    <p:sldId id="295" r:id="rId14"/>
    <p:sldId id="270" r:id="rId15"/>
    <p:sldId id="278" r:id="rId16"/>
    <p:sldId id="275" r:id="rId17"/>
    <p:sldId id="276" r:id="rId18"/>
    <p:sldId id="277" r:id="rId19"/>
    <p:sldId id="279" r:id="rId20"/>
    <p:sldId id="272" r:id="rId21"/>
    <p:sldId id="273" r:id="rId22"/>
    <p:sldId id="274" r:id="rId23"/>
    <p:sldId id="281" r:id="rId24"/>
    <p:sldId id="282" r:id="rId25"/>
    <p:sldId id="283" r:id="rId26"/>
    <p:sldId id="284" r:id="rId27"/>
    <p:sldId id="285" r:id="rId28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5891" autoAdjust="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88C00-E9B9-4F20-A55B-AE634025733C}" type="datetimeFigureOut">
              <a:rPr lang="hr-HR" smtClean="0"/>
              <a:pPr/>
              <a:t>29.5.2013.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4D9FE-2A41-458A-9357-690C8CFB9186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132856"/>
            <a:ext cx="8134672" cy="1467594"/>
          </a:xfrm>
        </p:spPr>
        <p:txBody>
          <a:bodyPr/>
          <a:lstStyle/>
          <a:p>
            <a:r>
              <a:rPr lang="hr-HR" dirty="0" smtClean="0">
                <a:solidFill>
                  <a:srgbClr val="FFFF99"/>
                </a:solidFill>
              </a:rPr>
              <a:t>Grupe u kontekstu</a:t>
            </a:r>
            <a:endParaRPr lang="hr-HR" dirty="0">
              <a:solidFill>
                <a:srgbClr val="FFFF99"/>
              </a:solidFill>
            </a:endParaRPr>
          </a:p>
        </p:txBody>
      </p:sp>
      <p:sp>
        <p:nvSpPr>
          <p:cNvPr id="4" name="Flowchart: Predefined Process 3"/>
          <p:cNvSpPr/>
          <p:nvPr/>
        </p:nvSpPr>
        <p:spPr>
          <a:xfrm>
            <a:off x="1475656" y="2420888"/>
            <a:ext cx="5832648" cy="1080120"/>
          </a:xfrm>
          <a:prstGeom prst="flowChartPredefinedProcess">
            <a:avLst/>
          </a:prstGeom>
          <a:noFill/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TekstniOkvir 2"/>
          <p:cNvSpPr txBox="1"/>
          <p:nvPr/>
        </p:nvSpPr>
        <p:spPr>
          <a:xfrm>
            <a:off x="2786050" y="5857892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hr-H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hr-HR" sz="2800" dirty="0" smtClean="0">
                <a:solidFill>
                  <a:schemeClr val="bg1"/>
                </a:solidFill>
              </a:rPr>
              <a:t>Jelena Maričić</a:t>
            </a:r>
            <a:endParaRPr lang="hr-HR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Tipovi radnih prostora (1)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hr-HR" sz="2400" b="1" dirty="0" smtClean="0">
                <a:solidFill>
                  <a:srgbClr val="FFFF00"/>
                </a:solidFill>
              </a:rPr>
              <a:t>1)  Košnice </a:t>
            </a:r>
            <a:endParaRPr lang="hr-HR" sz="2400" b="1" dirty="0" smtClean="0">
              <a:solidFill>
                <a:srgbClr val="FFFFCC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članovi funkcioniraju poput “pčelica”, provode djeljive, visoko strukturirane zadatke koji zahtjevaju malo interakcije s drugim članovima grupe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takve grupe dobro funkcioniraju u otvorenim, kvadratnim uredima, s relativno malim prostorom</a:t>
            </a:r>
          </a:p>
          <a:p>
            <a:pPr>
              <a:buNone/>
            </a:pPr>
            <a:r>
              <a:rPr lang="hr-HR" sz="2400" b="1" dirty="0" smtClean="0">
                <a:solidFill>
                  <a:srgbClr val="FFFF00"/>
                </a:solidFill>
              </a:rPr>
              <a:t>2)  Stanice </a:t>
            </a:r>
            <a:endParaRPr lang="hr-HR" sz="2400" b="1" dirty="0" smtClean="0">
              <a:solidFill>
                <a:srgbClr val="FFFF99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članovi rade na složenim, dugotrajnim  i relativno individualiziranim projektima te trebaju privatan prostor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mogu raditi i komunicirati s ostalima i iz vlastitog doma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Tipovi radnih prostora (2)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hr-HR" sz="2400" b="1" dirty="0" smtClean="0">
                <a:solidFill>
                  <a:srgbClr val="FFFF00"/>
                </a:solidFill>
              </a:rPr>
              <a:t>3) Jazbine </a:t>
            </a:r>
            <a:endParaRPr lang="hr-HR" sz="2400" dirty="0" smtClean="0">
              <a:solidFill>
                <a:srgbClr val="FFFF99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 članovi koji su slični po  vještinama i odgovornostima rade zajedno  na kolektivnom zadatku te trebaju otvoreni prostor za zajednički rad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dok god je zadatak visoko strukturiran i facilitiran velikom suradnjem, članovi ne trebaju privatni prostor</a:t>
            </a:r>
          </a:p>
          <a:p>
            <a:pPr>
              <a:buNone/>
            </a:pPr>
            <a:r>
              <a:rPr lang="hr-HR" sz="2400" b="1" dirty="0" smtClean="0">
                <a:solidFill>
                  <a:srgbClr val="FFFF00"/>
                </a:solidFill>
              </a:rPr>
              <a:t>4) Klubovi </a:t>
            </a:r>
            <a:endParaRPr lang="hr-HR" sz="2400" dirty="0" smtClean="0">
              <a:solidFill>
                <a:srgbClr val="FFFF99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članovi koji su talentirani, dobro istrenirani ili posjeduju vrlo specijalizirane vještine često rade na različitim zadacima i projektima koji se razlikuju prema zahtjevima za suradnjom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radni prostor im mora biti fleksibilan, odnosno omogućavati suradnju, ali i osigurati privatnost 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FFFF99"/>
            </a:solidFill>
          </a:ln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Ekologija grupa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sz="2400" dirty="0">
                <a:solidFill>
                  <a:srgbClr val="FFFF99"/>
                </a:solidFill>
              </a:rPr>
              <a:t>Istraživači koji istražuju ekologiju malih grupa bave se </a:t>
            </a:r>
            <a:r>
              <a:rPr lang="hr-HR" sz="2400" dirty="0" smtClean="0">
                <a:solidFill>
                  <a:srgbClr val="FFFF99"/>
                </a:solidFill>
              </a:rPr>
              <a:t>interakcijom </a:t>
            </a:r>
            <a:r>
              <a:rPr lang="hr-HR" sz="2400" dirty="0">
                <a:solidFill>
                  <a:srgbClr val="FFFF99"/>
                </a:solidFill>
              </a:rPr>
              <a:t>i prilagodbom pojedinaca na okruženje </a:t>
            </a:r>
            <a:r>
              <a:rPr lang="hr-HR" sz="2400" dirty="0" smtClean="0">
                <a:solidFill>
                  <a:srgbClr val="FFFF99"/>
                </a:solidFill>
              </a:rPr>
              <a:t>grupe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Ljudi preferiraju imati određen prostor između sebe i drugih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Osobni prostor je područje oko pojedinca u koje drugi ne mogu ući bez da pojedincu izazovu nelagodu te se dijeli u nekoliko interpersonalnih zona</a:t>
            </a:r>
          </a:p>
          <a:p>
            <a:pPr marL="0" indent="0">
              <a:buNone/>
            </a:pPr>
            <a:r>
              <a:rPr lang="hr-HR" sz="2400" dirty="0" smtClean="0">
                <a:solidFill>
                  <a:srgbClr val="FFFF99"/>
                </a:solidFill>
              </a:rPr>
              <a:t>      - intimnu, osobnu, društvenu </a:t>
            </a:r>
            <a:r>
              <a:rPr lang="hr-HR" sz="2400" dirty="0">
                <a:solidFill>
                  <a:srgbClr val="FFFF99"/>
                </a:solidFill>
              </a:rPr>
              <a:t>i </a:t>
            </a:r>
            <a:r>
              <a:rPr lang="hr-HR" sz="2400" dirty="0" smtClean="0">
                <a:solidFill>
                  <a:srgbClr val="FFFF99"/>
                </a:solidFill>
              </a:rPr>
              <a:t>javnu zonu</a:t>
            </a:r>
            <a:endParaRPr lang="hr-HR" sz="2400" dirty="0">
              <a:solidFill>
                <a:srgbClr val="FFFF99"/>
              </a:solidFill>
            </a:endParaRPr>
          </a:p>
          <a:p>
            <a:endParaRPr lang="hr-HR" sz="2400" dirty="0" smtClean="0">
              <a:solidFill>
                <a:srgbClr val="FFFF99"/>
              </a:solidFill>
            </a:endParaRPr>
          </a:p>
          <a:p>
            <a:r>
              <a:rPr lang="hr-HR" sz="2400" dirty="0">
                <a:solidFill>
                  <a:srgbClr val="FFFF00"/>
                </a:solidFill>
              </a:rPr>
              <a:t>Ekvilibrijski model komunikacije </a:t>
            </a:r>
            <a:r>
              <a:rPr lang="hr-HR" sz="2400" dirty="0">
                <a:solidFill>
                  <a:srgbClr val="FFFF99"/>
                </a:solidFill>
              </a:rPr>
              <a:t>predviđa da će pojedinci mijenjati svoju udaljenost u skladu s intimnošću odnosa</a:t>
            </a:r>
          </a:p>
          <a:p>
            <a:pPr>
              <a:buFont typeface="Calibri" pitchFamily="34" charset="0"/>
              <a:buChar char="-"/>
            </a:pPr>
            <a:r>
              <a:rPr lang="hr-HR" sz="2400" dirty="0">
                <a:solidFill>
                  <a:srgbClr val="FFFF99"/>
                </a:solidFill>
              </a:rPr>
              <a:t>udaljenost je povezana i sa spolom, statusom i kulturom</a:t>
            </a:r>
          </a:p>
          <a:p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9112"/>
                <a:gridCol w="1372688"/>
                <a:gridCol w="3744416"/>
                <a:gridCol w="2627784"/>
              </a:tblGrid>
              <a:tr h="410910">
                <a:tc>
                  <a:txBody>
                    <a:bodyPr/>
                    <a:lstStyle/>
                    <a:p>
                      <a:r>
                        <a:rPr lang="hr-HR" dirty="0" smtClean="0"/>
                        <a:t>Zona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Distanca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Značajke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Tipične aktivnosti</a:t>
                      </a:r>
                      <a:endParaRPr lang="hr-HR" dirty="0"/>
                    </a:p>
                  </a:txBody>
                  <a:tcPr/>
                </a:tc>
              </a:tr>
              <a:tr h="1044459">
                <a:tc>
                  <a:txBody>
                    <a:bodyPr/>
                    <a:lstStyle/>
                    <a:p>
                      <a:r>
                        <a:rPr lang="hr-HR" dirty="0" smtClean="0"/>
                        <a:t>Intimna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Od dodira do 45 cm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Senzorne informacije</a:t>
                      </a:r>
                      <a:r>
                        <a:rPr lang="hr-HR" baseline="0" dirty="0" smtClean="0"/>
                        <a:t>  o drugoj osobi su detaljne i različite; druga osoba dominira perceptivnim poljem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Seks, grljenje, masaža, tješenje, rukovanje, polagani ples</a:t>
                      </a:r>
                      <a:endParaRPr lang="hr-HR" dirty="0"/>
                    </a:p>
                  </a:txBody>
                  <a:tcPr/>
                </a:tc>
              </a:tr>
              <a:tr h="1335456">
                <a:tc>
                  <a:txBody>
                    <a:bodyPr/>
                    <a:lstStyle/>
                    <a:p>
                      <a:r>
                        <a:rPr lang="hr-HR" dirty="0" smtClean="0"/>
                        <a:t>Osobna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Od</a:t>
                      </a:r>
                      <a:r>
                        <a:rPr lang="hr-HR" baseline="0" dirty="0" smtClean="0"/>
                        <a:t> 46</a:t>
                      </a:r>
                      <a:r>
                        <a:rPr lang="hr-HR" dirty="0" smtClean="0"/>
                        <a:t> cm do 1.2m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Druga osoba može biti dodirnuta, ukoliko postoji</a:t>
                      </a:r>
                      <a:r>
                        <a:rPr lang="hr-HR" baseline="0" dirty="0" smtClean="0"/>
                        <a:t> želja, pogled može biti lako preusmjeren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Razgovor, rasprava, putovanje autom,</a:t>
                      </a:r>
                      <a:r>
                        <a:rPr lang="hr-HR" baseline="0" dirty="0" smtClean="0"/>
                        <a:t> gledanje predstave ili televizije</a:t>
                      </a:r>
                      <a:endParaRPr lang="hr-HR" dirty="0"/>
                    </a:p>
                  </a:txBody>
                  <a:tcPr/>
                </a:tc>
              </a:tr>
              <a:tr h="1335456">
                <a:tc>
                  <a:txBody>
                    <a:bodyPr/>
                    <a:lstStyle/>
                    <a:p>
                      <a:r>
                        <a:rPr lang="hr-HR" dirty="0" smtClean="0"/>
                        <a:t>Društvena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Od 1.2m do 3.6m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Vizualni podražaji</a:t>
                      </a:r>
                      <a:r>
                        <a:rPr lang="hr-HR" baseline="0" dirty="0" smtClean="0"/>
                        <a:t> </a:t>
                      </a:r>
                      <a:r>
                        <a:rPr lang="hr-HR" dirty="0" smtClean="0"/>
                        <a:t>su dominantni, glasnoća govora je normalna, prikladna udaljenost za većinu socijalnih događanja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Poslovni</a:t>
                      </a:r>
                      <a:r>
                        <a:rPr lang="hr-HR" baseline="0" dirty="0" smtClean="0"/>
                        <a:t> sastanak, razgovor s recepcionarom</a:t>
                      </a:r>
                      <a:endParaRPr lang="hr-HR" dirty="0"/>
                    </a:p>
                  </a:txBody>
                  <a:tcPr/>
                </a:tc>
              </a:tr>
              <a:tr h="1335456">
                <a:tc>
                  <a:txBody>
                    <a:bodyPr/>
                    <a:lstStyle/>
                    <a:p>
                      <a:r>
                        <a:rPr lang="hr-HR" dirty="0" smtClean="0"/>
                        <a:t>Javna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mtClean="0"/>
                        <a:t>Više od 3.6m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Svi  senzorni</a:t>
                      </a:r>
                      <a:r>
                        <a:rPr lang="hr-HR" baseline="0" dirty="0" smtClean="0"/>
                        <a:t> podražaji su manje učinkoviti, može postojati potreba za glasnijim govorom, izrazi lica su manje jasni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Predavanja,  pozdravni govori, predstave</a:t>
                      </a:r>
                      <a:endParaRPr lang="hr-HR" dirty="0"/>
                    </a:p>
                  </a:txBody>
                  <a:tcPr/>
                </a:tc>
              </a:tr>
              <a:tr h="1396263">
                <a:tc>
                  <a:txBody>
                    <a:bodyPr/>
                    <a:lstStyle/>
                    <a:p>
                      <a:r>
                        <a:rPr lang="hr-HR" dirty="0" smtClean="0"/>
                        <a:t>Udaljena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Druga lokacija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Verbalni podražaji, neverbalni i ponašajni znakovi su nedostupni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Elektronske  sjednice, govorna pošta, elektronske</a:t>
                      </a:r>
                      <a:r>
                        <a:rPr lang="hr-HR" baseline="0" dirty="0" smtClean="0"/>
                        <a:t> igre</a:t>
                      </a:r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Reakcije na upad u prostor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Gustoća (</a:t>
            </a:r>
            <a:r>
              <a:rPr lang="hr-HR" sz="2400" dirty="0" smtClean="0">
                <a:solidFill>
                  <a:srgbClr val="FFFF00"/>
                </a:solidFill>
              </a:rPr>
              <a:t>density</a:t>
            </a:r>
            <a:r>
              <a:rPr lang="hr-HR" sz="2400" dirty="0" smtClean="0">
                <a:solidFill>
                  <a:srgbClr val="FFFF99"/>
                </a:solidFill>
              </a:rPr>
              <a:t>) je značajka okoline koja se odnosi na broj ljudi po prostornoj jedinici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Pretrpanost (</a:t>
            </a:r>
            <a:r>
              <a:rPr lang="hr-HR" sz="2400" dirty="0" smtClean="0">
                <a:solidFill>
                  <a:srgbClr val="FFFF00"/>
                </a:solidFill>
              </a:rPr>
              <a:t>crowding</a:t>
            </a:r>
            <a:r>
              <a:rPr lang="hr-HR" sz="2400" dirty="0" smtClean="0">
                <a:solidFill>
                  <a:srgbClr val="FFFF99"/>
                </a:solidFill>
              </a:rPr>
              <a:t>) se odnosi na psihološko, iskustveno stanje koje se pojavljuje kada ljudi </a:t>
            </a:r>
            <a:r>
              <a:rPr lang="hr-HR" sz="2400" i="1" dirty="0" smtClean="0">
                <a:solidFill>
                  <a:srgbClr val="FFFF99"/>
                </a:solidFill>
              </a:rPr>
              <a:t>osjećaju </a:t>
            </a:r>
            <a:r>
              <a:rPr lang="hr-HR" sz="2400" dirty="0" smtClean="0">
                <a:solidFill>
                  <a:srgbClr val="FFFF99"/>
                </a:solidFill>
              </a:rPr>
              <a:t>da nemaju dovoljno prostora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Pretrpanost je subjektivna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Ljudi ne moraju osjećati pretrpanost na prepunom rock-koncertu, no mogu osjećati pretrpanost ukoliko su u velikoj sobi s još jednom osobom, a željeli bi biti sami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Ljudi mogu osjećati pretrpanost u polupraznom vlaku, ukoliko netko sjedi u istom redu s njima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Reakcije na upad u prostor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Pobuđenost i stres</a:t>
            </a:r>
          </a:p>
          <a:p>
            <a:pPr>
              <a:buNone/>
            </a:pPr>
            <a:endParaRPr lang="hr-HR" sz="2400" dirty="0" smtClean="0">
              <a:solidFill>
                <a:srgbClr val="FFFF99"/>
              </a:solidFill>
            </a:endParaRPr>
          </a:p>
          <a:p>
            <a:r>
              <a:rPr lang="hr-HR" sz="2400" dirty="0" smtClean="0">
                <a:solidFill>
                  <a:srgbClr val="FFFF99"/>
                </a:solidFill>
              </a:rPr>
              <a:t>Intenzitet</a:t>
            </a:r>
          </a:p>
          <a:p>
            <a:pPr>
              <a:buNone/>
            </a:pPr>
            <a:endParaRPr lang="hr-HR" sz="2400" dirty="0" smtClean="0">
              <a:solidFill>
                <a:srgbClr val="FFFF99"/>
              </a:solidFill>
            </a:endParaRPr>
          </a:p>
          <a:p>
            <a:r>
              <a:rPr lang="hr-HR" sz="2400" dirty="0" smtClean="0">
                <a:solidFill>
                  <a:srgbClr val="FFFF99"/>
                </a:solidFill>
              </a:rPr>
              <a:t>Kontrolabilnost</a:t>
            </a:r>
          </a:p>
          <a:p>
            <a:pPr>
              <a:buNone/>
            </a:pPr>
            <a:endParaRPr lang="hr-HR" sz="2400" dirty="0" smtClean="0">
              <a:solidFill>
                <a:srgbClr val="FFFF99"/>
              </a:solidFill>
            </a:endParaRPr>
          </a:p>
          <a:p>
            <a:r>
              <a:rPr lang="hr-HR" sz="2400" dirty="0" smtClean="0">
                <a:solidFill>
                  <a:srgbClr val="FFFF99"/>
                </a:solidFill>
              </a:rPr>
              <a:t>“Miješanje”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r-HR" sz="3600" b="1" dirty="0" smtClean="0">
                <a:solidFill>
                  <a:srgbClr val="FFFF99"/>
                </a:solidFill>
              </a:rPr>
              <a:t>Reakcije na upad u prostor</a:t>
            </a:r>
            <a:r>
              <a:rPr lang="hr-HR" sz="3200" b="1" dirty="0" smtClean="0">
                <a:solidFill>
                  <a:srgbClr val="FFFF99"/>
                </a:solidFill>
              </a:rPr>
              <a:t/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100" b="1" dirty="0" smtClean="0">
                <a:solidFill>
                  <a:srgbClr val="FFFF00"/>
                </a:solidFill>
              </a:rPr>
              <a:t>Pobuđenost i stres</a:t>
            </a:r>
            <a:r>
              <a:rPr lang="hr-HR" sz="3200" b="1" dirty="0" smtClean="0">
                <a:solidFill>
                  <a:srgbClr val="FFFF99"/>
                </a:solidFill>
              </a:rPr>
              <a:t/>
            </a:r>
            <a:br>
              <a:rPr lang="hr-HR" sz="3200" b="1" dirty="0" smtClean="0">
                <a:solidFill>
                  <a:srgbClr val="FFFF99"/>
                </a:solidFill>
              </a:rPr>
            </a:b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91264" cy="5257800"/>
          </a:xfrm>
        </p:spPr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Ljudi se u situaciji velike gustoće osjećaju pobuđeno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Prodor u vlastiti prostor nam je prihvatljiv ukoliko se radi o bliskoj osobi ili o nama vrlo privlačnoj osobi, te ukoliko procijenimo da druga osoba treba pomoć ili da se želi sprijateljiti s nama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Kod pobuđenosti je vrlo bitna intepretacija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Worchel i Yohai (1979) sudionicima  u  prenapučenoj prostoriji su rekli da će subliminalno biti izloženi buci  koje će ih a) uznemiriti  b) opustiti ili  c) nisu spominjali buku – u stvarnosti nije bilo nikakve buke, no oni koji su učekivali uznemiravajuću buku osjećali su manju pretrpanost, jer su pobuđenost pripisali buci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r-HR" sz="3600" b="1" dirty="0" smtClean="0">
                <a:solidFill>
                  <a:srgbClr val="FFFF99"/>
                </a:solidFill>
              </a:rPr>
              <a:t>Reakcije na upad u prostor</a:t>
            </a:r>
            <a:r>
              <a:rPr lang="hr-HR" sz="3200" b="1" dirty="0" smtClean="0">
                <a:solidFill>
                  <a:srgbClr val="FFFF99"/>
                </a:solidFill>
              </a:rPr>
              <a:t/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100" b="1" dirty="0" smtClean="0">
                <a:solidFill>
                  <a:srgbClr val="FFFF00"/>
                </a:solidFill>
              </a:rPr>
              <a:t>Intenzitet</a:t>
            </a:r>
            <a:r>
              <a:rPr lang="hr-HR" sz="3200" dirty="0" smtClean="0">
                <a:solidFill>
                  <a:srgbClr val="FFFF99"/>
                </a:solidFill>
              </a:rPr>
              <a:t/>
            </a:r>
            <a:br>
              <a:rPr lang="hr-HR" sz="3200" dirty="0" smtClean="0">
                <a:solidFill>
                  <a:srgbClr val="FFFF99"/>
                </a:solidFill>
              </a:rPr>
            </a:b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997152"/>
          </a:xfrm>
        </p:spPr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Hipoteza gustoća-intenzitet (density-intensity hypothesis) predviđa da velika gustoća neugodne situacije čini još neugodnijima, a ugodne još ugodnijima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Freedman (1975, 1979) je sudionike (6-10 srednjoškolaca) koji su trebali održati kratke govore smjestio u veliku/malu sobu te osigurao da prime pozitivan/negativan feedback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Oni koji su primili pozitivan feedback u maloj prostoriji (=s velikom gustoćom) procijenili su grupu i prostoriju pozitivnijom od onih koji su primili pozitivan feedback u velikoj prostoriji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Negativan feedback u maloj prostoriji = intenzivnija neugoda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Efekt je jače prisutan u grupama djevojaka, nego u grupama mladića ili kod grupa mješanih po spolu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Reakcije na upad u prostor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2800" b="1" dirty="0" smtClean="0">
                <a:solidFill>
                  <a:srgbClr val="FFFF00"/>
                </a:solidFill>
              </a:rPr>
              <a:t>Kontrolabilnost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sz="2400" dirty="0" smtClean="0">
                <a:solidFill>
                  <a:srgbClr val="FFFF99"/>
                </a:solidFill>
              </a:rPr>
              <a:t>Situacije pretrpanosti dovode ljude u kontakt s osobama koje bi željeli izbjeći, te ukoliko se ne mogu nositi s ograničenjima tog okruženja, imat će slabiju izvedbu (ukoliko se radi o radnoj grupi)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Ljudi koji osjećaju da imaju kontrolu lakše se suočavaju s brojnim teškoćama, pa tako i s gužvom 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U istraživanju Rodina, Solomona i Metcalfa (1978) sudionici su vodili 15-minutne rasprave u malim sobama – od njih 6, jedan je imao ulogu koordinatora, a jedan ulogu dovršitelja, te je njima pretrpanost smetala manje nego ostalima</a:t>
            </a:r>
          </a:p>
          <a:p>
            <a:pPr>
              <a:buNone/>
            </a:pPr>
            <a:endParaRPr lang="hr-HR" sz="2400" dirty="0" smtClean="0">
              <a:solidFill>
                <a:srgbClr val="FFFF99"/>
              </a:solidFill>
            </a:endParaRPr>
          </a:p>
          <a:p>
            <a:pPr>
              <a:buNone/>
            </a:pPr>
            <a:endParaRPr lang="hr-HR" dirty="0" smtClean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r-HR" sz="3600" b="1" dirty="0" smtClean="0">
                <a:solidFill>
                  <a:srgbClr val="FFFF99"/>
                </a:solidFill>
              </a:rPr>
              <a:t>Reakcije na upad u prostor</a:t>
            </a:r>
            <a:br>
              <a:rPr lang="hr-HR" sz="3600" b="1" dirty="0" smtClean="0">
                <a:solidFill>
                  <a:srgbClr val="FFFF99"/>
                </a:solidFill>
              </a:rPr>
            </a:br>
            <a:r>
              <a:rPr lang="hr-HR" sz="3100" b="1" dirty="0" smtClean="0">
                <a:solidFill>
                  <a:srgbClr val="FFFF00"/>
                </a:solidFill>
              </a:rPr>
              <a:t>“Miješanje” - interferencija</a:t>
            </a:r>
            <a:r>
              <a:rPr lang="hr-HR" sz="3200" dirty="0" smtClean="0">
                <a:solidFill>
                  <a:srgbClr val="FFFF99"/>
                </a:solidFill>
              </a:rPr>
              <a:t/>
            </a:r>
            <a:br>
              <a:rPr lang="hr-HR" sz="3200" dirty="0" smtClean="0">
                <a:solidFill>
                  <a:srgbClr val="FFFF99"/>
                </a:solidFill>
              </a:rPr>
            </a:b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r-HR" sz="2600" dirty="0" smtClean="0">
                <a:solidFill>
                  <a:srgbClr val="FFFF99"/>
                </a:solidFill>
              </a:rPr>
              <a:t>Pretrpanost može interferirati s izvršavanjem zadatka grupe</a:t>
            </a:r>
          </a:p>
          <a:p>
            <a:r>
              <a:rPr lang="hr-HR" sz="2600" dirty="0" smtClean="0">
                <a:solidFill>
                  <a:srgbClr val="FFFF99"/>
                </a:solidFill>
              </a:rPr>
              <a:t>Do interferencije obično ne dolazi ako zadatak uključuje malo interakcije, no dolazi ukoliko uključuje puno interakcije</a:t>
            </a:r>
          </a:p>
          <a:p>
            <a:r>
              <a:rPr lang="hr-HR" sz="2600" dirty="0" smtClean="0">
                <a:solidFill>
                  <a:srgbClr val="FFFF99"/>
                </a:solidFill>
              </a:rPr>
              <a:t>Heller, Groff i Solomon (1977) su proveli istraživanje u kojem je svaki sudionik trebao složiti knjižicu od 8 određenih stranica, koje su bile smještene a) ispred sudionika ili na različitim krajevima prostorije  b) u velikoj ili maloj prostoriji </a:t>
            </a:r>
          </a:p>
          <a:p>
            <a:pPr>
              <a:buFont typeface="Wingdings" pitchFamily="2" charset="2"/>
              <a:buChar char="Ø"/>
            </a:pPr>
            <a:r>
              <a:rPr lang="hr-HR" sz="2600" dirty="0" smtClean="0">
                <a:solidFill>
                  <a:srgbClr val="FFFF99"/>
                </a:solidFill>
              </a:rPr>
              <a:t>Sudionici koji su u maloj prostoriji izvršavali zadatak s visokom interakcijom (stranice su bile na različitim krajevima prostorije) su slabije izvršili zadatak, zbog pretrpanosti prostorije</a:t>
            </a:r>
          </a:p>
          <a:p>
            <a:pPr>
              <a:buNone/>
            </a:pPr>
            <a:endParaRPr lang="hr-HR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970784" cy="4997152"/>
          </a:xfrm>
        </p:spPr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Okolinski pristup prepoznaje da pojedinci i njihove grupe postoje u fizičkome i socijalnom prostoru te da značajke tog prostora mogu značajno utjecati na grupnu dinamiku. 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Ambijent se odnosi na psihološku reakciju (raspoloženje, osjećaje, emocije) koje potiče okruženje. </a:t>
            </a:r>
            <a:endParaRPr lang="hr-HR" sz="2400" dirty="0">
              <a:solidFill>
                <a:srgbClr val="FFFF99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231" y="404664"/>
            <a:ext cx="4481461" cy="615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Rješenja oko sjedenja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b="1" dirty="0" smtClean="0">
                <a:solidFill>
                  <a:srgbClr val="FFFF00"/>
                </a:solidFill>
              </a:rPr>
              <a:t>Obrasci sjedenja</a:t>
            </a:r>
          </a:p>
          <a:p>
            <a:pPr>
              <a:buFont typeface="Wingdings" pitchFamily="2" charset="2"/>
              <a:buChar char="Ø"/>
            </a:pPr>
            <a:r>
              <a:rPr lang="hr-HR" sz="2400" b="1" dirty="0" smtClean="0">
                <a:solidFill>
                  <a:srgbClr val="FFFF99"/>
                </a:solidFill>
              </a:rPr>
              <a:t>Sociopetalni prostori </a:t>
            </a:r>
            <a:r>
              <a:rPr lang="hr-HR" sz="2400" dirty="0" smtClean="0">
                <a:solidFill>
                  <a:srgbClr val="FFFF99"/>
                </a:solidFill>
              </a:rPr>
              <a:t>– potiču komunikaciju među članovima grupe (restorani, stolice u krugu)</a:t>
            </a:r>
          </a:p>
          <a:p>
            <a:pPr>
              <a:buFont typeface="Wingdings" pitchFamily="2" charset="2"/>
              <a:buChar char="Ø"/>
            </a:pPr>
            <a:r>
              <a:rPr lang="hr-HR" sz="2400" b="1" dirty="0" err="1" smtClean="0">
                <a:solidFill>
                  <a:srgbClr val="FFFF99"/>
                </a:solidFill>
              </a:rPr>
              <a:t>Sociofugalni</a:t>
            </a:r>
            <a:r>
              <a:rPr lang="hr-HR" sz="2400" b="1" dirty="0" smtClean="0">
                <a:solidFill>
                  <a:srgbClr val="FFFF99"/>
                </a:solidFill>
              </a:rPr>
              <a:t> prostori </a:t>
            </a:r>
            <a:r>
              <a:rPr lang="hr-HR" sz="2400" dirty="0" smtClean="0">
                <a:solidFill>
                  <a:srgbClr val="FFFF99"/>
                </a:solidFill>
              </a:rPr>
              <a:t>– prostori koji otežavaju/onemogućavaju komunikaciju među članovima grupe  (predavaone, čekaonice)</a:t>
            </a:r>
          </a:p>
          <a:p>
            <a:pPr>
              <a:buFont typeface="Calibri" pitchFamily="34" charset="0"/>
              <a:buChar char="-"/>
            </a:pPr>
            <a:r>
              <a:rPr lang="hr-HR" sz="2400" dirty="0" smtClean="0">
                <a:solidFill>
                  <a:srgbClr val="FFFF99"/>
                </a:solidFill>
              </a:rPr>
              <a:t> Čekaonice na aerodromima su konstruirane na način da onemoguće komunikaciju te potaknu ljude da odu u kafiće ili trgovine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Rješenja oko sjedenja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hr-HR" sz="2400" b="1" dirty="0" smtClean="0">
              <a:solidFill>
                <a:srgbClr val="FFFF00"/>
              </a:solidFill>
            </a:endParaRPr>
          </a:p>
          <a:p>
            <a:r>
              <a:rPr lang="hr-HR" sz="2400" b="1" dirty="0" smtClean="0">
                <a:solidFill>
                  <a:srgbClr val="FFFF00"/>
                </a:solidFill>
              </a:rPr>
              <a:t>Steinzor efekt </a:t>
            </a:r>
            <a:r>
              <a:rPr lang="hr-HR" sz="2400" dirty="0" smtClean="0">
                <a:solidFill>
                  <a:srgbClr val="FFFF99"/>
                </a:solidFill>
              </a:rPr>
              <a:t>– tendencija za članova grupe da daju svoj komenta odmah nakon osobe koja sjedi nasuprot njima</a:t>
            </a:r>
          </a:p>
          <a:p>
            <a:r>
              <a:rPr lang="hr-HR" sz="2400" b="1" dirty="0" smtClean="0">
                <a:solidFill>
                  <a:srgbClr val="FFFF00"/>
                </a:solidFill>
              </a:rPr>
              <a:t>Učinak čela stola </a:t>
            </a:r>
            <a:r>
              <a:rPr lang="hr-HR" sz="2400" dirty="0" smtClean="0">
                <a:solidFill>
                  <a:srgbClr val="FFFF99"/>
                </a:solidFill>
              </a:rPr>
              <a:t>– sklonost članova grupe da povezuju ulogu vođe i njegove odgovornosti sa sjedenjem na čelu stola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Pojedinci koji zauzimaju tu poziciju često postaju grupni vođe u grupama u kojima nitko nije predviđen kao vođa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Lokacije: teritorijalnost grupe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Teritorij je posebno geografsko područje koje pojedinci ili grupe smatraju svojim i označavaju te brane kao svoje. </a:t>
            </a:r>
          </a:p>
          <a:p>
            <a:pPr>
              <a:buNone/>
            </a:pPr>
            <a:endParaRPr lang="hr-HR" sz="2400" dirty="0">
              <a:solidFill>
                <a:srgbClr val="FFFF99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3528" y="2708920"/>
          <a:ext cx="8424936" cy="405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2520280"/>
                <a:gridCol w="2430270"/>
                <a:gridCol w="2106234"/>
              </a:tblGrid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Tip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Stupanj kontrole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Trajanje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Primjeri</a:t>
                      </a:r>
                      <a:r>
                        <a:rPr lang="hr-HR" baseline="0" dirty="0" smtClean="0"/>
                        <a:t> 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Primarni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600" dirty="0" smtClean="0"/>
                        <a:t>Visok:  pojedinac</a:t>
                      </a:r>
                      <a:r>
                        <a:rPr lang="hr-HR" sz="1600" baseline="0" dirty="0" smtClean="0"/>
                        <a:t> </a:t>
                      </a:r>
                      <a:r>
                        <a:rPr lang="hr-HR" sz="1600" dirty="0" smtClean="0"/>
                        <a:t>kontrolira pristup mjestu i najvjerojatnije će ga braniti</a:t>
                      </a:r>
                      <a:endParaRPr lang="hr-H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600" dirty="0" smtClean="0"/>
                        <a:t>Dugoročno:  često</a:t>
                      </a:r>
                      <a:r>
                        <a:rPr lang="hr-HR" sz="1600" baseline="0" dirty="0" smtClean="0"/>
                        <a:t> uključuje vlasništvo </a:t>
                      </a:r>
                      <a:endParaRPr lang="hr-H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600" dirty="0" smtClean="0"/>
                        <a:t>Obiteljska kuća, klub, spavaća</a:t>
                      </a:r>
                      <a:r>
                        <a:rPr lang="hr-HR" sz="1600" baseline="0" dirty="0" smtClean="0"/>
                        <a:t> soba, soba u studentskom domu</a:t>
                      </a:r>
                      <a:endParaRPr lang="hr-H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Sekundarni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600" dirty="0" smtClean="0"/>
                        <a:t>Umjeren: pojedinci</a:t>
                      </a:r>
                      <a:r>
                        <a:rPr lang="hr-HR" sz="1600" baseline="0" dirty="0" smtClean="0"/>
                        <a:t> </a:t>
                      </a:r>
                      <a:r>
                        <a:rPr lang="hr-HR" sz="1600" dirty="0" smtClean="0"/>
                        <a:t>koji</a:t>
                      </a:r>
                      <a:r>
                        <a:rPr lang="hr-HR" sz="1600" baseline="0" dirty="0" smtClean="0"/>
                        <a:t> </a:t>
                      </a:r>
                      <a:r>
                        <a:rPr lang="hr-HR" sz="1600" dirty="0" smtClean="0"/>
                        <a:t>uobičajeno koriste</a:t>
                      </a:r>
                      <a:r>
                        <a:rPr lang="hr-HR" sz="1600" baseline="0" dirty="0" smtClean="0"/>
                        <a:t> </a:t>
                      </a:r>
                      <a:r>
                        <a:rPr lang="hr-HR" sz="1600" dirty="0" smtClean="0"/>
                        <a:t>mjesto ga smatraju svojim i imaju umjerenu</a:t>
                      </a:r>
                      <a:r>
                        <a:rPr lang="hr-HR" sz="1600" baseline="0" dirty="0" smtClean="0"/>
                        <a:t> reakciju na upad</a:t>
                      </a:r>
                      <a:endParaRPr lang="hr-H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600" dirty="0" smtClean="0"/>
                        <a:t>Kratkoročno,</a:t>
                      </a:r>
                      <a:r>
                        <a:rPr lang="hr-HR" sz="1600" baseline="0" dirty="0" smtClean="0"/>
                        <a:t> ali ponavljajuće:  drugi mogu koristiti prostor, no  pojedinac koji ga uobičajeno koristi može tražiti da mu ga prepuste</a:t>
                      </a:r>
                      <a:endParaRPr lang="hr-H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600" dirty="0" smtClean="0"/>
                        <a:t>Stol</a:t>
                      </a:r>
                      <a:r>
                        <a:rPr lang="hr-HR" sz="1600" baseline="0" dirty="0" smtClean="0"/>
                        <a:t> u restoranu, stolica u predavaoni, stalno parkirno mjesto</a:t>
                      </a:r>
                      <a:endParaRPr lang="hr-HR" sz="1600" dirty="0"/>
                    </a:p>
                  </a:txBody>
                  <a:tcPr/>
                </a:tc>
              </a:tr>
              <a:tr h="348064">
                <a:tc>
                  <a:txBody>
                    <a:bodyPr/>
                    <a:lstStyle/>
                    <a:p>
                      <a:r>
                        <a:rPr lang="hr-HR" dirty="0" smtClean="0"/>
                        <a:t>Javni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600" dirty="0" smtClean="0"/>
                        <a:t>Nizak:  iako pojedinci mogu prevenirati upad dok su na tom mjestu, ne postoji očekivanje da</a:t>
                      </a:r>
                      <a:r>
                        <a:rPr lang="hr-HR" sz="1600" baseline="0" dirty="0" smtClean="0"/>
                        <a:t> će to mjesto biti njihovo u budućnosti</a:t>
                      </a:r>
                      <a:endParaRPr lang="hr-H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600" dirty="0" smtClean="0"/>
                        <a:t>Ne traje:  pojedinac</a:t>
                      </a:r>
                      <a:r>
                        <a:rPr lang="hr-HR" sz="1600" baseline="0" dirty="0" smtClean="0"/>
                        <a:t>  ili grupa koriste prostor samo privremeno i ne ostavljaju neke “označivače” prostora</a:t>
                      </a:r>
                      <a:endParaRPr lang="hr-H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600" dirty="0" smtClean="0"/>
                        <a:t>Lift, plaža, igralište,</a:t>
                      </a:r>
                    </a:p>
                    <a:p>
                      <a:r>
                        <a:rPr lang="hr-HR" sz="1600" dirty="0" smtClean="0"/>
                        <a:t>zajednička kupaonica</a:t>
                      </a:r>
                      <a:r>
                        <a:rPr lang="hr-HR" sz="1600" baseline="0" dirty="0" smtClean="0"/>
                        <a:t> u domu</a:t>
                      </a:r>
                      <a:endParaRPr lang="hr-HR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Koristi teritorija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Istraživanja teritorijalnosti u zatvorima, mornaričkim brodovima, susjedstvima i studentskim domovima pokazuje da se ljudi osjećaju puno ugodnije kada njihove grupe mogu teritorijalizirati svoje područje življenja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Studenti u domovima koji imaju samo “svoje” sobe osjećaju veću prenapučenost nego ako imaju apartmane, bez obzira što se u oba uvjeta radilo o jednakom broju studenata (npr. Baum i Davis, 1980; Baum, Davis i Valins, 1979)</a:t>
            </a:r>
          </a:p>
          <a:p>
            <a:pPr>
              <a:buFont typeface="Calibri" pitchFamily="34" charset="0"/>
              <a:buChar char="→"/>
            </a:pPr>
            <a:r>
              <a:rPr lang="hr-HR" sz="2400" dirty="0" smtClean="0">
                <a:solidFill>
                  <a:srgbClr val="FFFF99"/>
                </a:solidFill>
              </a:rPr>
              <a:t>Studenti u apartmanima su razvijali dublja prijateljstva, učinkovitije surađivali jedni s drugima te čak djelovali socijabilnije u kontaktu s osobama izvan doma</a:t>
            </a:r>
          </a:p>
          <a:p>
            <a:pPr>
              <a:buFont typeface="Wingdings" pitchFamily="2" charset="2"/>
              <a:buChar char="Ø"/>
            </a:pP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Teritoriji i međugrupni konflikti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Teritoriji u pravilu smanjuju međugrupne konflikte, jer organiziraju i reguliraju međugrupne kontakte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I u odsutnosti konflikata, članovi nastoje ostati na području svoje grupe i ne ometati teritorij druge grupe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podjela prostora u kafeteriji između bijelih i Azijskih studenata  (Clack, Dixon i Tredoux, 2005)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Teritoriji se nekada brane zbog simboličkih razloga, budući da je moć grupe, među ostalime, definirana  veličinom i kvalitetom njihovog posjeda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Grupa koja brani svoj prostor  to doživljava kao trijumf nad drugom grupom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Teritorijalnost unutar grupe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925144"/>
          </a:xfrm>
        </p:spPr>
        <p:txBody>
          <a:bodyPr>
            <a:normAutofit fontScale="92500"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Individualni teritoriji osiguravaju osjećaj privatnosti te mogu biti narušeni, npr. bukom iz susjednog stana, razgovorima kolega... 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Osobe čiji teritoriji graniče obično se sviđaju jedne drugima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Teritoriji pomažu osobama da razviju i prikažu osjećaj osobnog identiteta – npr. slike obitelji, dječji crteži, pokloni prijatelja</a:t>
            </a:r>
          </a:p>
          <a:p>
            <a:r>
              <a:rPr lang="hr-HR" sz="2400" dirty="0" smtClean="0">
                <a:solidFill>
                  <a:srgbClr val="FFFF00"/>
                </a:solidFill>
              </a:rPr>
              <a:t>Prikazi i ukrasi  koje studenti koriste da bi označili osobni prostor u sobama u studentskim domovima (Vinsel. Brown, Altman i Foss, 1980)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Zabava, sportski časopisi i posteri, predmeti vezani uz osobne odnose, uz vrijednosti, uz  studij, osobiti predmeti (npr.  ručno izrađeni)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Studenti koji su kasnije napustili studij obično su imali manje predmeta povezanih sa studijem i sa širim interesima</a:t>
            </a:r>
          </a:p>
          <a:p>
            <a:pPr>
              <a:buFont typeface="Wingdings" pitchFamily="2" charset="2"/>
              <a:buChar char="Ø"/>
            </a:pPr>
            <a:endParaRPr lang="hr-HR" sz="2400" dirty="0" smtClean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Teritorijalnost unutar grupe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200" dirty="0" smtClean="0">
                <a:solidFill>
                  <a:srgbClr val="FFFF00"/>
                </a:solidFill>
              </a:rPr>
              <a:t>Teritorijalnost, status i pobjeda</a:t>
            </a:r>
            <a:endParaRPr lang="hr-HR" sz="32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Osobe višeg statusa u pravilu imaju veće i ljepše prostore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U istraživanju Duranda (1977) korelacija između statusa i veličine teritorija je iznosila 0.81 u kompanijama, 0.79  u Vladinim agencijama i 0.29  u sveučilišnim organizacijama 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Kaotični odnosi među članovima ili nagle  promjene u članstvu  pokazuju da teritorijalnost služi razjašnjavanju socijalne situacije i ostvarivanju prilika za privatnost</a:t>
            </a:r>
          </a:p>
          <a:p>
            <a:pPr>
              <a:buNone/>
            </a:pPr>
            <a:endParaRPr lang="hr-HR" sz="2400" dirty="0" smtClean="0">
              <a:solidFill>
                <a:srgbClr val="FFFF99"/>
              </a:solidFill>
            </a:endParaRPr>
          </a:p>
          <a:p>
            <a:r>
              <a:rPr lang="hr-HR" sz="2400" dirty="0" smtClean="0">
                <a:solidFill>
                  <a:srgbClr val="FFFF00"/>
                </a:solidFill>
              </a:rPr>
              <a:t>Domaća prednost </a:t>
            </a:r>
            <a:r>
              <a:rPr lang="hr-HR" sz="2400" dirty="0" smtClean="0">
                <a:solidFill>
                  <a:srgbClr val="FFFF99"/>
                </a:solidFill>
              </a:rPr>
              <a:t>– Sklonost pojedinaca i grupa da postignu prednost pred drugima kada su u interakciji na domaćem teritoriju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Teritorijalnost unutar grupe</a:t>
            </a:r>
            <a:br>
              <a:rPr lang="hr-HR" sz="3200" b="1" dirty="0" smtClean="0">
                <a:solidFill>
                  <a:srgbClr val="FFFF99"/>
                </a:solidFill>
              </a:rPr>
            </a:br>
            <a:r>
              <a:rPr lang="hr-HR" sz="3200" dirty="0" smtClean="0">
                <a:solidFill>
                  <a:srgbClr val="FFFF00"/>
                </a:solidFill>
              </a:rPr>
              <a:t>Teritorijalnost i stres u ekstremnim i neuobičajenim</a:t>
            </a:r>
            <a:br>
              <a:rPr lang="hr-HR" sz="3200" dirty="0" smtClean="0">
                <a:solidFill>
                  <a:srgbClr val="FFFF00"/>
                </a:solidFill>
              </a:rPr>
            </a:br>
            <a:r>
              <a:rPr lang="hr-HR" sz="3200" dirty="0" smtClean="0">
                <a:solidFill>
                  <a:srgbClr val="FFFF00"/>
                </a:solidFill>
              </a:rPr>
              <a:t>okolinama</a:t>
            </a:r>
            <a:endParaRPr lang="hr-HR" sz="32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Bitno je organizirati raspored aktivnosti, odrediti što je čiji teritorij i odrediti „plan akcije”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U kasnijim stadijima, uspješne grupe obično  malo „otpuštaju” teritorijalna ograničenja te pokazuju viši stupanj pozitivne interakcije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Ukoliko se radi o istraživanju, sudionici koji jako dobro ne strukturiraju situaciju, obično napuštaju </a:t>
            </a:r>
            <a:r>
              <a:rPr lang="hr-HR" sz="2400" dirty="0">
                <a:solidFill>
                  <a:srgbClr val="FFFF99"/>
                </a:solidFill>
              </a:rPr>
              <a:t>istraživanje </a:t>
            </a:r>
            <a:r>
              <a:rPr lang="hr-HR" sz="2400" dirty="0" smtClean="0">
                <a:solidFill>
                  <a:srgbClr val="FFFF99"/>
                </a:solidFill>
              </a:rPr>
              <a:t>ranije (Altman</a:t>
            </a:r>
            <a:r>
              <a:rPr lang="hr-HR" sz="2400" smtClean="0">
                <a:solidFill>
                  <a:srgbClr val="FFFF99"/>
                </a:solidFill>
              </a:rPr>
              <a:t>, Taylor i </a:t>
            </a:r>
            <a:r>
              <a:rPr lang="hr-HR" sz="2400" dirty="0" err="1" smtClean="0">
                <a:solidFill>
                  <a:srgbClr val="FFFF99"/>
                </a:solidFill>
              </a:rPr>
              <a:t>Wheeler</a:t>
            </a:r>
            <a:r>
              <a:rPr lang="hr-HR" sz="2400" dirty="0" smtClean="0">
                <a:solidFill>
                  <a:srgbClr val="FFFF99"/>
                </a:solidFill>
              </a:rPr>
              <a:t>, 1971, Altman , 1973</a:t>
            </a:r>
            <a:r>
              <a:rPr lang="hr-HR" sz="2400" dirty="0">
                <a:solidFill>
                  <a:srgbClr val="FFFF99"/>
                </a:solidFill>
              </a:rPr>
              <a:t>)</a:t>
            </a:r>
          </a:p>
          <a:p>
            <a:pPr marL="0" indent="0">
              <a:buNone/>
            </a:pPr>
            <a:r>
              <a:rPr lang="hr-HR" sz="2400" dirty="0" smtClean="0">
                <a:solidFill>
                  <a:srgbClr val="FFFF99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Fizičko okruženje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Različita fizička okruženja stvaraju različite kognitivne i emocionalne reakcije kod ljudi 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Afektivne reakcije na okolinu smještene su na dvjema dimenzijama: ugodna-neugoda i aktivacija-deaktivacija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Ljudi u pravilu preferiraju stimulirajuće, no ne previše stimulirajuće (preplavljajuće) okoline</a:t>
            </a:r>
          </a:p>
          <a:p>
            <a:pPr marL="0" indent="0">
              <a:buNone/>
            </a:pPr>
            <a:r>
              <a:rPr lang="hr-HR" sz="2400" dirty="0">
                <a:solidFill>
                  <a:srgbClr val="FFFF99"/>
                </a:solidFill>
              </a:rPr>
              <a:t> </a:t>
            </a:r>
            <a:r>
              <a:rPr lang="hr-HR" sz="2400" dirty="0" smtClean="0">
                <a:solidFill>
                  <a:srgbClr val="FFFF99"/>
                </a:solidFill>
              </a:rPr>
              <a:t>    - preplavljivanje je psihološka reakcija na situacije i iskustva       </a:t>
            </a:r>
          </a:p>
          <a:p>
            <a:pPr marL="0" indent="0">
              <a:buNone/>
            </a:pPr>
            <a:r>
              <a:rPr lang="hr-HR" sz="2400" dirty="0" smtClean="0">
                <a:solidFill>
                  <a:srgbClr val="FFFF99"/>
                </a:solidFill>
              </a:rPr>
              <a:t>       koja su toliko kognitivno, perceptivno i emocionalno  </a:t>
            </a:r>
          </a:p>
          <a:p>
            <a:pPr marL="0" indent="0">
              <a:buNone/>
            </a:pPr>
            <a:r>
              <a:rPr lang="hr-HR" sz="2400" dirty="0" smtClean="0">
                <a:solidFill>
                  <a:srgbClr val="FFFF99"/>
                </a:solidFill>
              </a:rPr>
              <a:t>       stimulirajuća da značajno opterećuju ili čak nadilaze </a:t>
            </a:r>
          </a:p>
          <a:p>
            <a:pPr marL="0" indent="0">
              <a:buNone/>
            </a:pPr>
            <a:r>
              <a:rPr lang="hr-HR" sz="2400" dirty="0" smtClean="0">
                <a:solidFill>
                  <a:srgbClr val="FFFF99"/>
                </a:solidFill>
              </a:rPr>
              <a:t>       pojedinčev kapacitet da procesira informacije koje prima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397727" cy="4899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1983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Fizičko okruženje</a:t>
            </a:r>
            <a:endParaRPr lang="hr-HR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Visoke temperature povezane su s gubitkom pažnje, neugodom, agresivnošću te smanjenom produktivnošću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Buka koja je prisutna kraće vrijeme u pravilu ne dovodi do štetnih posljedica, no dulja izloženost dovodi do psiholoških i fizičkih posljedica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Grupe koje moraju raditi u opasnim uvjetima poboljšavaju komunikaciju i timski način rada, primjerice provjeravaju povezanost svakog člana s grupom</a:t>
            </a:r>
          </a:p>
          <a:p>
            <a:pPr marL="0" indent="0">
              <a:buNone/>
            </a:pPr>
            <a:r>
              <a:rPr lang="hr-HR" sz="2400" dirty="0">
                <a:solidFill>
                  <a:srgbClr val="FFFF99"/>
                </a:solidFill>
              </a:rPr>
              <a:t> </a:t>
            </a:r>
            <a:r>
              <a:rPr lang="hr-HR" sz="2400" dirty="0" smtClean="0">
                <a:solidFill>
                  <a:srgbClr val="FFFF99"/>
                </a:solidFill>
              </a:rPr>
              <a:t>    - tijekom ključnih trenutaka, napetosti među članovima se u              </a:t>
            </a:r>
          </a:p>
          <a:p>
            <a:pPr marL="0" indent="0">
              <a:buNone/>
            </a:pPr>
            <a:r>
              <a:rPr lang="hr-HR" sz="2400" dirty="0" smtClean="0">
                <a:solidFill>
                  <a:srgbClr val="FFFF99"/>
                </a:solidFill>
              </a:rPr>
              <a:t>       većini slučajeva značajno smanjuju ili nestaju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Ponašajno okruženje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Ponašajno okruženje  je fizički i vremenski određena socijalna situacija koja određuje akcije pojedinaca u okruženju (Barker, 1968, 1978, 1987, 1990)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Ponašajna okruženja često imaju </a:t>
            </a:r>
            <a:r>
              <a:rPr lang="hr-HR" sz="2400" dirty="0" smtClean="0">
                <a:solidFill>
                  <a:srgbClr val="FFFF00"/>
                </a:solidFill>
              </a:rPr>
              <a:t>granice </a:t>
            </a:r>
            <a:r>
              <a:rPr lang="hr-HR" sz="2400" dirty="0" smtClean="0">
                <a:solidFill>
                  <a:srgbClr val="FFFF99"/>
                </a:solidFill>
              </a:rPr>
              <a:t>(npr. zidove), </a:t>
            </a:r>
            <a:r>
              <a:rPr lang="hr-HR" sz="2400" dirty="0" smtClean="0">
                <a:solidFill>
                  <a:srgbClr val="FFFF00"/>
                </a:solidFill>
              </a:rPr>
              <a:t>sastavnice </a:t>
            </a:r>
            <a:r>
              <a:rPr lang="hr-HR" sz="2400" dirty="0" smtClean="0">
                <a:solidFill>
                  <a:srgbClr val="FFFF99"/>
                </a:solidFill>
              </a:rPr>
              <a:t>(osobe i predmete) i </a:t>
            </a:r>
            <a:r>
              <a:rPr lang="hr-HR" sz="2400" dirty="0" smtClean="0">
                <a:solidFill>
                  <a:srgbClr val="FFFF00"/>
                </a:solidFill>
              </a:rPr>
              <a:t>programe </a:t>
            </a:r>
            <a:r>
              <a:rPr lang="hr-HR" sz="2400" dirty="0" smtClean="0">
                <a:solidFill>
                  <a:srgbClr val="FFFF99"/>
                </a:solidFill>
              </a:rPr>
              <a:t>(određene načine ponašanja u tom okruženju)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Fizičko okruženje je ujedno i ponašajno okruženje samo ako postoje određena očekivanja o tome kako se treba ponašati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solidFill>
                  <a:srgbClr val="FFFF99"/>
                </a:solidFill>
              </a:rPr>
              <a:t>Istraživanje sa slikom knjižnice  (Aarts i Dijksterhuis, 2003)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Sinomorfija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FFFF99"/>
                </a:solidFill>
              </a:rPr>
              <a:t>Sinomorfija se u ekološkoj psihologiji odnosi na kvalitetu pristajanja između ljudi i fizičke situacije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Ukoliko je sinomorfija visoka, ljudi se uklapaju u fizičko okruženje i primjereno koriste njegove objekte 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Ukoliko je sinomorfija niska, ljudi i fizičko okruženje su “razjedinjeni” te ne mogu dobro koristiti fizičke značajke mjesta i objekte koji se tamo nalaze</a:t>
            </a:r>
            <a:endParaRPr lang="hr-HR" sz="24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FF99"/>
                </a:solidFill>
              </a:rPr>
              <a:t>Teorija dovoljnog broja osoblja</a:t>
            </a:r>
            <a:endParaRPr lang="hr-HR" sz="3200" b="1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610744" cy="4525963"/>
          </a:xfrm>
        </p:spPr>
        <p:txBody>
          <a:bodyPr>
            <a:normAutofit/>
          </a:bodyPr>
          <a:lstStyle/>
          <a:p>
            <a:r>
              <a:rPr lang="hr-HR" sz="2400" b="1" dirty="0" smtClean="0">
                <a:solidFill>
                  <a:srgbClr val="FFFF99"/>
                </a:solidFill>
              </a:rPr>
              <a:t>Staffing theory</a:t>
            </a:r>
          </a:p>
          <a:p>
            <a:r>
              <a:rPr lang="hr-HR" sz="2400" dirty="0" smtClean="0">
                <a:solidFill>
                  <a:srgbClr val="FFFF99"/>
                </a:solidFill>
              </a:rPr>
              <a:t>Ekološka analiza ponašajnog okruženja koja tumači da i nedovoljan broj osoblja i prevelik broj osoblja može štetno utjecati</a:t>
            </a:r>
            <a:endParaRPr lang="hr-HR" sz="2400" dirty="0">
              <a:solidFill>
                <a:srgbClr val="FFFF99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61137"/>
            <a:ext cx="3815304" cy="5896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67544" y="1052736"/>
          <a:ext cx="8229600" cy="558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Reakcija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Grupe s premalo osoblja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Grupe s previše osoblja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Izvedba zadatka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Konzistentna, usmjerena cilj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Nekonzistentna i “šlampava”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Nadgledanje izvedbe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Članovi jedni drugima daju kritične i korektivne povratne informacije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Članovi vode</a:t>
                      </a:r>
                      <a:r>
                        <a:rPr lang="hr-HR" baseline="0" dirty="0" smtClean="0"/>
                        <a:t> malo računa o kvaliteti izvedbe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Percepcija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Članovi su viđeni</a:t>
                      </a:r>
                      <a:r>
                        <a:rPr lang="hr-HR" baseline="0" dirty="0" smtClean="0"/>
                        <a:t> u terminima poslova više nego u terminima pojedinačnih kvaliteta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Članovi se više usmjeravaju na osobnost i na jedinstvenost svakog o njih nego na grupu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Samopoimanje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Članovi se osjećaju važno, odgovorno i sposobno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Članovi imaju snižen</a:t>
                      </a:r>
                      <a:r>
                        <a:rPr lang="hr-HR" baseline="0" dirty="0" smtClean="0"/>
                        <a:t>o samopoštovanje i osjećaj male kompetencije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Stavovi prema grupi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Članovi osjećaju brigu</a:t>
                      </a:r>
                      <a:r>
                        <a:rPr lang="hr-HR" baseline="0" dirty="0" smtClean="0"/>
                        <a:t> vezano uz opstanak grupe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Članovi su cinični</a:t>
                      </a:r>
                      <a:r>
                        <a:rPr lang="hr-HR" baseline="0" dirty="0" smtClean="0"/>
                        <a:t> vezano uz grupu i njezinu funckiju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Sklonost pružanju</a:t>
                      </a:r>
                      <a:r>
                        <a:rPr lang="hr-HR" baseline="0" dirty="0" smtClean="0"/>
                        <a:t> podrške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Članovi ne žele prihvatiti</a:t>
                      </a:r>
                      <a:r>
                        <a:rPr lang="hr-HR" baseline="0" dirty="0" smtClean="0"/>
                        <a:t> one koji loše rade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Članovi su manje  spremni pomoći</a:t>
                      </a:r>
                      <a:r>
                        <a:rPr lang="hr-HR" baseline="0" dirty="0" smtClean="0"/>
                        <a:t> drugim članovima grupe</a:t>
                      </a:r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2138</Words>
  <Application>Microsoft Office PowerPoint</Application>
  <PresentationFormat>Prikaz na zaslonu (4:3)</PresentationFormat>
  <Paragraphs>188</Paragraphs>
  <Slides>27</Slides>
  <Notes>0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27</vt:i4>
      </vt:variant>
    </vt:vector>
  </HeadingPairs>
  <TitlesOfParts>
    <vt:vector size="28" baseType="lpstr">
      <vt:lpstr>Office Theme</vt:lpstr>
      <vt:lpstr>Grupe u kontekstu</vt:lpstr>
      <vt:lpstr>Slajd 2</vt:lpstr>
      <vt:lpstr>Fizičko okruženje</vt:lpstr>
      <vt:lpstr>Slajd 4</vt:lpstr>
      <vt:lpstr>Fizičko okruženje</vt:lpstr>
      <vt:lpstr>Ponašajno okruženje</vt:lpstr>
      <vt:lpstr>Sinomorfija</vt:lpstr>
      <vt:lpstr>Teorija dovoljnog broja osoblja</vt:lpstr>
      <vt:lpstr>Slajd 9</vt:lpstr>
      <vt:lpstr>Tipovi radnih prostora (1)</vt:lpstr>
      <vt:lpstr>Tipovi radnih prostora (2)</vt:lpstr>
      <vt:lpstr>Ekologija grupa</vt:lpstr>
      <vt:lpstr>Slajd 13</vt:lpstr>
      <vt:lpstr>Reakcije na upad u prostor</vt:lpstr>
      <vt:lpstr>Reakcije na upad u prostor</vt:lpstr>
      <vt:lpstr>Reakcije na upad u prostor Pobuđenost i stres </vt:lpstr>
      <vt:lpstr>Reakcije na upad u prostor Intenzitet </vt:lpstr>
      <vt:lpstr>Reakcije na upad u prostor Kontrolabilnost</vt:lpstr>
      <vt:lpstr>Reakcije na upad u prostor “Miješanje” - interferencija </vt:lpstr>
      <vt:lpstr>Rješenja oko sjedenja</vt:lpstr>
      <vt:lpstr>Rješenja oko sjedenja</vt:lpstr>
      <vt:lpstr>Lokacije: teritorijalnost grupe</vt:lpstr>
      <vt:lpstr>Koristi teritorija</vt:lpstr>
      <vt:lpstr>Teritoriji i međugrupni konflikti</vt:lpstr>
      <vt:lpstr>Teritorijalnost unutar grupe</vt:lpstr>
      <vt:lpstr>Teritorijalnost unutar grupe Teritorijalnost, status i pobjeda</vt:lpstr>
      <vt:lpstr>Teritorijalnost unutar grupe Teritorijalnost i stres u ekstremnim i neuobičajenim okolinama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Grupe u kontekstu</dc:title>
  <dc:creator>xy</dc:creator>
  <cp:lastModifiedBy>nom</cp:lastModifiedBy>
  <cp:revision>144</cp:revision>
  <dcterms:created xsi:type="dcterms:W3CDTF">2012-04-30T17:28:34Z</dcterms:created>
  <dcterms:modified xsi:type="dcterms:W3CDTF">2013-05-29T09:02:01Z</dcterms:modified>
</cp:coreProperties>
</file>