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1" r:id="rId5"/>
    <p:sldId id="262" r:id="rId6"/>
    <p:sldId id="263" r:id="rId7"/>
    <p:sldId id="264" r:id="rId8"/>
    <p:sldId id="269" r:id="rId9"/>
    <p:sldId id="271" r:id="rId10"/>
    <p:sldId id="265" r:id="rId11"/>
    <p:sldId id="266" r:id="rId12"/>
    <p:sldId id="267" r:id="rId13"/>
    <p:sldId id="270" r:id="rId14"/>
    <p:sldId id="268" r:id="rId15"/>
    <p:sldId id="272" r:id="rId16"/>
    <p:sldId id="273" r:id="rId17"/>
  </p:sldIdLst>
  <p:sldSz cx="9144000" cy="6858000" type="screen4x3"/>
  <p:notesSz cx="6858000" cy="9144000"/>
  <p:defaultTextStyle>
    <a:defPPr>
      <a:defRPr lang="sr-Latn-C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26" d="100"/>
          <a:sy n="126" d="100"/>
        </p:scale>
        <p:origin x="-119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2A0BF1-3724-4D4E-A889-2B74DA1EB428}" type="datetimeFigureOut">
              <a:rPr lang="hr-HR" smtClean="0"/>
              <a:pPr/>
              <a:t>7.11.2013.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D77339-6103-410A-BA96-587940FBCA1F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2A0BF1-3724-4D4E-A889-2B74DA1EB428}" type="datetimeFigureOut">
              <a:rPr lang="hr-HR" smtClean="0"/>
              <a:pPr/>
              <a:t>7.11.2013.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D77339-6103-410A-BA96-587940FBCA1F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2A0BF1-3724-4D4E-A889-2B74DA1EB428}" type="datetimeFigureOut">
              <a:rPr lang="hr-HR" smtClean="0"/>
              <a:pPr/>
              <a:t>7.11.2013.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D77339-6103-410A-BA96-587940FBCA1F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2A0BF1-3724-4D4E-A889-2B74DA1EB428}" type="datetimeFigureOut">
              <a:rPr lang="hr-HR" smtClean="0"/>
              <a:pPr/>
              <a:t>7.11.2013.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D77339-6103-410A-BA96-587940FBCA1F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2A0BF1-3724-4D4E-A889-2B74DA1EB428}" type="datetimeFigureOut">
              <a:rPr lang="hr-HR" smtClean="0"/>
              <a:pPr/>
              <a:t>7.11.2013.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D77339-6103-410A-BA96-587940FBCA1F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2A0BF1-3724-4D4E-A889-2B74DA1EB428}" type="datetimeFigureOut">
              <a:rPr lang="hr-HR" smtClean="0"/>
              <a:pPr/>
              <a:t>7.11.2013.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D77339-6103-410A-BA96-587940FBCA1F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2A0BF1-3724-4D4E-A889-2B74DA1EB428}" type="datetimeFigureOut">
              <a:rPr lang="hr-HR" smtClean="0"/>
              <a:pPr/>
              <a:t>7.11.2013.</a:t>
            </a:fld>
            <a:endParaRPr lang="hr-H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D77339-6103-410A-BA96-587940FBCA1F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2A0BF1-3724-4D4E-A889-2B74DA1EB428}" type="datetimeFigureOut">
              <a:rPr lang="hr-HR" smtClean="0"/>
              <a:pPr/>
              <a:t>7.11.2013.</a:t>
            </a:fld>
            <a:endParaRPr lang="hr-H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D77339-6103-410A-BA96-587940FBCA1F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2A0BF1-3724-4D4E-A889-2B74DA1EB428}" type="datetimeFigureOut">
              <a:rPr lang="hr-HR" smtClean="0"/>
              <a:pPr/>
              <a:t>7.11.2013.</a:t>
            </a:fld>
            <a:endParaRPr lang="hr-H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D77339-6103-410A-BA96-587940FBCA1F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2A0BF1-3724-4D4E-A889-2B74DA1EB428}" type="datetimeFigureOut">
              <a:rPr lang="hr-HR" smtClean="0"/>
              <a:pPr/>
              <a:t>7.11.2013.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D77339-6103-410A-BA96-587940FBCA1F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r-H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2A0BF1-3724-4D4E-A889-2B74DA1EB428}" type="datetimeFigureOut">
              <a:rPr lang="hr-HR" smtClean="0"/>
              <a:pPr/>
              <a:t>7.11.2013.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D77339-6103-410A-BA96-587940FBCA1F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2A0BF1-3724-4D4E-A889-2B74DA1EB428}" type="datetimeFigureOut">
              <a:rPr lang="hr-HR" smtClean="0"/>
              <a:pPr/>
              <a:t>7.11.2013.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D77339-6103-410A-BA96-587940FBCA1F}" type="slidenum">
              <a:rPr lang="hr-HR" smtClean="0"/>
              <a:pPr/>
              <a:t>‹#›</a:t>
            </a:fld>
            <a:endParaRPr lang="hr-H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r-Latn-C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hyperlink" Target="http://en.wikipedia.org/wiki/Hunnic_Empire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hr-HR" dirty="0" smtClean="0">
                <a:latin typeface="Helvetica" pitchFamily="34" charset="0"/>
                <a:cs typeface="Helvetica" pitchFamily="34" charset="0"/>
              </a:rPr>
              <a:t>Huni i Rimsko carstvo</a:t>
            </a:r>
            <a:endParaRPr lang="hr-HR" dirty="0">
              <a:latin typeface="Helvetica" pitchFamily="34" charset="0"/>
              <a:cs typeface="Helvetica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3568" y="4725144"/>
            <a:ext cx="8136904" cy="1752600"/>
          </a:xfrm>
        </p:spPr>
        <p:txBody>
          <a:bodyPr>
            <a:normAutofit fontScale="92500" lnSpcReduction="10000"/>
          </a:bodyPr>
          <a:lstStyle/>
          <a:p>
            <a:pPr algn="r"/>
            <a:endParaRPr lang="hr-HR" sz="1200" dirty="0" smtClean="0"/>
          </a:p>
          <a:p>
            <a:pPr algn="r"/>
            <a:endParaRPr lang="hr-HR" sz="1200" dirty="0"/>
          </a:p>
          <a:p>
            <a:pPr algn="r"/>
            <a:endParaRPr lang="hr-HR" sz="1200" dirty="0" smtClean="0"/>
          </a:p>
          <a:p>
            <a:pPr algn="r"/>
            <a:endParaRPr lang="hr-HR" sz="1200" dirty="0"/>
          </a:p>
          <a:p>
            <a:pPr algn="r"/>
            <a:endParaRPr lang="hr-HR" sz="1200" dirty="0" smtClean="0">
              <a:latin typeface="Helvetica" pitchFamily="34" charset="0"/>
              <a:cs typeface="Helvetica" pitchFamily="34" charset="0"/>
            </a:endParaRPr>
          </a:p>
          <a:p>
            <a:pPr algn="l"/>
            <a:endParaRPr lang="hr-HR" sz="1200" dirty="0" smtClean="0">
              <a:latin typeface="Helvetica" pitchFamily="34" charset="0"/>
              <a:cs typeface="Helvetica" pitchFamily="34" charset="0"/>
            </a:endParaRPr>
          </a:p>
          <a:p>
            <a:pPr algn="l"/>
            <a:r>
              <a:rPr lang="hr-HR" sz="1200" dirty="0" smtClean="0">
                <a:latin typeface="Helvetica" pitchFamily="34" charset="0"/>
                <a:cs typeface="Helvetica" pitchFamily="34" charset="0"/>
              </a:rPr>
              <a:t>			                 			</a:t>
            </a:r>
          </a:p>
          <a:p>
            <a:pPr algn="l"/>
            <a:r>
              <a:rPr lang="hr-HR" sz="1200" dirty="0" smtClean="0">
                <a:latin typeface="Helvetica" pitchFamily="34" charset="0"/>
                <a:cs typeface="Helvetica" pitchFamily="34" charset="0"/>
              </a:rPr>
              <a:t>Kolegij: Uvod u srednjovjekovnu arheologiju                                                   		Mentor: Jure Šućur, prof.</a:t>
            </a:r>
          </a:p>
          <a:p>
            <a:pPr algn="l"/>
            <a:r>
              <a:rPr lang="hr-HR" sz="1200" dirty="0" smtClean="0">
                <a:latin typeface="Helvetica" pitchFamily="34" charset="0"/>
                <a:cs typeface="Helvetica" pitchFamily="34" charset="0"/>
              </a:rPr>
              <a:t>Zadar, studeni 2013						        Student: Paolo Iglić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0" y="116632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dirty="0" smtClean="0"/>
              <a:t>Sveučilište u Zadru, Odjel za arheologiju</a:t>
            </a:r>
            <a:endParaRPr lang="hr-HR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hr-HR" dirty="0" smtClean="0">
                <a:latin typeface="Helvetica" pitchFamily="34" charset="0"/>
                <a:cs typeface="Helvetica" pitchFamily="34" charset="0"/>
              </a:rPr>
              <a:t>Huni prije Atile</a:t>
            </a:r>
            <a:endParaRPr lang="hr-HR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hr-HR" sz="1800" dirty="0" smtClean="0">
                <a:latin typeface="Helvetica" pitchFamily="34" charset="0"/>
                <a:cs typeface="Helvetica" pitchFamily="34" charset="0"/>
              </a:rPr>
              <a:t>Pojavljuju se na granici Europe u drugoj polovici 4. st. – pokoravaju Alane na rijeci Don</a:t>
            </a:r>
          </a:p>
          <a:p>
            <a:r>
              <a:rPr lang="hr-HR" sz="1800" dirty="0" smtClean="0">
                <a:latin typeface="Helvetica" pitchFamily="34" charset="0"/>
                <a:cs typeface="Helvetica" pitchFamily="34" charset="0"/>
              </a:rPr>
              <a:t>Ujedinjeni s preživjelim Alanima napadaju ostrogotska plemena i protjeruju ih zapadno od Dnjestra te potiskuju Vizigote na rimsku granicu</a:t>
            </a:r>
          </a:p>
          <a:p>
            <a:r>
              <a:rPr lang="hr-HR" sz="1800" dirty="0" smtClean="0">
                <a:latin typeface="Helvetica" pitchFamily="34" charset="0"/>
                <a:cs typeface="Helvetica" pitchFamily="34" charset="0"/>
              </a:rPr>
              <a:t>Krajem 4. st. spominju se hunski plaćenici u rimskoj vojsci – neka plemena</a:t>
            </a:r>
          </a:p>
          <a:p>
            <a:r>
              <a:rPr lang="hr-HR" sz="1800" dirty="0" smtClean="0">
                <a:latin typeface="Helvetica" pitchFamily="34" charset="0"/>
                <a:cs typeface="Helvetica" pitchFamily="34" charset="0"/>
              </a:rPr>
              <a:t>Veći prodori na područje Rismkog carstva (dalje u tekstu RC) zbivaju se 395. g. – Trakija i Antiohija</a:t>
            </a:r>
          </a:p>
          <a:p>
            <a:r>
              <a:rPr lang="hr-HR" sz="1800" dirty="0" smtClean="0">
                <a:latin typeface="Helvetica" pitchFamily="34" charset="0"/>
                <a:cs typeface="Helvetica" pitchFamily="34" charset="0"/>
              </a:rPr>
              <a:t>398. g. skreću pozornost s RC i napadaju Sasanidskog carstvo – poraženi i potisnuti do Kavkaza</a:t>
            </a:r>
          </a:p>
          <a:p>
            <a:r>
              <a:rPr lang="hr-HR" sz="1800" dirty="0" smtClean="0">
                <a:latin typeface="Helvetica" pitchFamily="34" charset="0"/>
                <a:cs typeface="Helvetica" pitchFamily="34" charset="0"/>
              </a:rPr>
              <a:t>Nakon nekoliko godina oporavljeni ponovno prijte RC pod Uldinovim vodstvom – smatra se prvim Hunom poznatim pod Imenom</a:t>
            </a:r>
          </a:p>
          <a:p>
            <a:r>
              <a:rPr lang="hr-HR" sz="1800" dirty="0" smtClean="0">
                <a:latin typeface="Helvetica" pitchFamily="34" charset="0"/>
                <a:cs typeface="Helvetica" pitchFamily="34" charset="0"/>
              </a:rPr>
              <a:t>Uldin ih dovodi do Dunava (na granicu današnje Mađarske) i tu staje u dogovoru s rimskim zapovjednikom </a:t>
            </a:r>
          </a:p>
          <a:p>
            <a:r>
              <a:rPr lang="hr-HR" sz="1800" dirty="0" smtClean="0">
                <a:latin typeface="Helvetica" pitchFamily="34" charset="0"/>
                <a:cs typeface="Helvetica" pitchFamily="34" charset="0"/>
              </a:rPr>
              <a:t>Kasnije prodiru na Balkan i osvjajaju utvrdu u Meziji – počinju ga napuštati podanici (podmićeni)</a:t>
            </a:r>
          </a:p>
          <a:p>
            <a:r>
              <a:rPr lang="hr-HR" sz="1800" dirty="0" smtClean="0">
                <a:latin typeface="Helvetica" pitchFamily="34" charset="0"/>
                <a:cs typeface="Helvetica" pitchFamily="34" charset="0"/>
              </a:rPr>
              <a:t>U to doba su hunska plemena prilično neujedinjena</a:t>
            </a:r>
            <a:endParaRPr lang="hr-HR" sz="1400" dirty="0" smtClean="0">
              <a:latin typeface="Helvetica" pitchFamily="34" charset="0"/>
              <a:cs typeface="Helvetica" pitchFamily="34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hr-HR" dirty="0" smtClean="0">
                <a:latin typeface="Helvetica" pitchFamily="34" charset="0"/>
                <a:cs typeface="Helvetica" pitchFamily="34" charset="0"/>
              </a:rPr>
              <a:t>Huni prije Atile</a:t>
            </a:r>
            <a:endParaRPr lang="hr-HR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hr-HR" sz="1800" dirty="0" smtClean="0">
                <a:latin typeface="Helvetica" pitchFamily="34" charset="0"/>
                <a:cs typeface="Helvetica" pitchFamily="34" charset="0"/>
              </a:rPr>
              <a:t>Oko 420. javljaju se prve naznake ujedinjenja pod braćom Oktarom i Rugom</a:t>
            </a:r>
          </a:p>
          <a:p>
            <a:r>
              <a:rPr lang="hr-HR" sz="1800" dirty="0" smtClean="0">
                <a:latin typeface="Helvetica" pitchFamily="34" charset="0"/>
                <a:cs typeface="Helvetica" pitchFamily="34" charset="0"/>
              </a:rPr>
              <a:t>Planovi za napad Zapadnog RC, ali Oktar iznenada umire, a Ruga u savezu s rimskim zapovjednikom Aecijem i dalje planira napade</a:t>
            </a:r>
          </a:p>
          <a:p>
            <a:r>
              <a:rPr lang="hr-HR" sz="1800" dirty="0" smtClean="0">
                <a:latin typeface="Helvetica" pitchFamily="34" charset="0"/>
                <a:cs typeface="Helvetica" pitchFamily="34" charset="0"/>
              </a:rPr>
              <a:t>Aecije je bio taoc i sredstvo učvršćivanja odnosa među Hunima i Rimljanima, navodno veliki prijatelj s Atilom</a:t>
            </a:r>
          </a:p>
          <a:p>
            <a:r>
              <a:rPr lang="hr-HR" sz="1800" dirty="0" smtClean="0">
                <a:latin typeface="Helvetica" pitchFamily="34" charset="0"/>
                <a:cs typeface="Helvetica" pitchFamily="34" charset="0"/>
              </a:rPr>
              <a:t>Prije pokretanja samih napada umire i Ruga – nasljeđuju ga nećaci Atila i Bleda</a:t>
            </a:r>
          </a:p>
          <a:p>
            <a:endParaRPr lang="hr-HR" sz="1800" dirty="0" smtClean="0">
              <a:latin typeface="Helvetica" pitchFamily="34" charset="0"/>
              <a:cs typeface="Helvetica" pitchFamily="34" charset="0"/>
            </a:endParaRPr>
          </a:p>
        </p:txBody>
      </p:sp>
      <p:pic>
        <p:nvPicPr>
          <p:cNvPr id="5" name="Content Placeholder 4" descr="Hunnen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572000" y="1700808"/>
            <a:ext cx="4038600" cy="2625090"/>
          </a:xfrm>
        </p:spPr>
      </p:pic>
      <p:sp>
        <p:nvSpPr>
          <p:cNvPr id="6" name="TextBox 5"/>
          <p:cNvSpPr txBox="1"/>
          <p:nvPr/>
        </p:nvSpPr>
        <p:spPr>
          <a:xfrm>
            <a:off x="4499992" y="4365104"/>
            <a:ext cx="280831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1000" dirty="0" smtClean="0">
                <a:latin typeface="Helvetica" pitchFamily="34" charset="0"/>
                <a:cs typeface="Helvetica" pitchFamily="34" charset="0"/>
              </a:rPr>
              <a:t>Slika 4. Prikaz Huna u borbi</a:t>
            </a:r>
            <a:endParaRPr lang="hr-HR" sz="1000" dirty="0">
              <a:latin typeface="Helvetica" pitchFamily="34" charset="0"/>
              <a:cs typeface="Helvetica" pitchFamily="34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hr-HR" dirty="0" smtClean="0">
                <a:latin typeface="Helvetica" pitchFamily="34" charset="0"/>
                <a:cs typeface="Helvetica" pitchFamily="34" charset="0"/>
              </a:rPr>
              <a:t>Atila</a:t>
            </a:r>
            <a:endParaRPr lang="hr-H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hr-HR" sz="1800" dirty="0" smtClean="0">
                <a:latin typeface="Helvetica" pitchFamily="34" charset="0"/>
                <a:cs typeface="Helvetica" pitchFamily="34" charset="0"/>
              </a:rPr>
              <a:t>Atila i Bleda dijele ljude među sobom, ali i dalje zajednički vladaju</a:t>
            </a:r>
          </a:p>
          <a:p>
            <a:r>
              <a:rPr lang="hr-HR" sz="1800" dirty="0" smtClean="0">
                <a:latin typeface="Helvetica" pitchFamily="34" charset="0"/>
                <a:cs typeface="Helvetica" pitchFamily="34" charset="0"/>
              </a:rPr>
              <a:t>Sporazum s IRC – Rimljani plaćaju danak u zlatu, zauzvrat Huni ne napadaju granične utvrde i trgovišta</a:t>
            </a:r>
          </a:p>
          <a:p>
            <a:r>
              <a:rPr lang="hr-HR" sz="1800" dirty="0" smtClean="0">
                <a:latin typeface="Helvetica" pitchFamily="34" charset="0"/>
                <a:cs typeface="Helvetica" pitchFamily="34" charset="0"/>
              </a:rPr>
              <a:t>Konstantinopol krši dogovor te kreću novi napadi – novi mir 441.</a:t>
            </a:r>
          </a:p>
          <a:p>
            <a:r>
              <a:rPr lang="hr-HR" sz="1800" dirty="0" smtClean="0">
                <a:latin typeface="Helvetica" pitchFamily="34" charset="0"/>
                <a:cs typeface="Helvetica" pitchFamily="34" charset="0"/>
              </a:rPr>
              <a:t>Konstantinopol ponovno krši dogovor dvije godine kasnije</a:t>
            </a:r>
          </a:p>
          <a:p>
            <a:r>
              <a:rPr lang="hr-HR" sz="1800" dirty="0" smtClean="0">
                <a:latin typeface="Helvetica" pitchFamily="34" charset="0"/>
                <a:cs typeface="Helvetica" pitchFamily="34" charset="0"/>
              </a:rPr>
              <a:t>445. umire Bleda – Atila upetljan?</a:t>
            </a:r>
          </a:p>
          <a:p>
            <a:r>
              <a:rPr lang="hr-HR" sz="1800" dirty="0" smtClean="0">
                <a:latin typeface="Helvetica" pitchFamily="34" charset="0"/>
                <a:cs typeface="Helvetica" pitchFamily="34" charset="0"/>
              </a:rPr>
              <a:t>447. novi napadi – IRC u problemima (kuga, glad, potres...)</a:t>
            </a:r>
          </a:p>
          <a:p>
            <a:r>
              <a:rPr lang="hr-HR" sz="1800" dirty="0" smtClean="0">
                <a:latin typeface="Helvetica" pitchFamily="34" charset="0"/>
                <a:cs typeface="Helvetica" pitchFamily="34" charset="0"/>
              </a:rPr>
              <a:t>449. novi mir </a:t>
            </a:r>
          </a:p>
          <a:p>
            <a:r>
              <a:rPr lang="hr-HR" sz="1800" dirty="0" smtClean="0">
                <a:latin typeface="Helvetica" pitchFamily="34" charset="0"/>
                <a:cs typeface="Helvetica" pitchFamily="34" charset="0"/>
              </a:rPr>
              <a:t>Za cijelo to vrijeme nemira i sukoba s IRC odnosi sa ZRC prilično dobri – Aecije</a:t>
            </a:r>
          </a:p>
          <a:p>
            <a:r>
              <a:rPr lang="hr-HR" sz="1800" dirty="0" smtClean="0">
                <a:latin typeface="Helvetica" pitchFamily="34" charset="0"/>
                <a:cs typeface="Helvetica" pitchFamily="34" charset="0"/>
              </a:rPr>
              <a:t>Odnosi se narušavaju 451. kada Atila juriša na Galiju – pojačava se Francima i Gotima</a:t>
            </a:r>
          </a:p>
          <a:p>
            <a:r>
              <a:rPr lang="hr-HR" sz="1800" dirty="0" smtClean="0">
                <a:latin typeface="Helvetica" pitchFamily="34" charset="0"/>
                <a:cs typeface="Helvetica" pitchFamily="34" charset="0"/>
              </a:rPr>
              <a:t>Iste godine opsada Orleansa, Aecije poslan kao pomoć Orleansu s vojskom ojačanom Vizigotima</a:t>
            </a:r>
          </a:p>
          <a:p>
            <a:r>
              <a:rPr lang="hr-HR" sz="1800" dirty="0" smtClean="0">
                <a:latin typeface="Helvetica" pitchFamily="34" charset="0"/>
                <a:cs typeface="Helvetica" pitchFamily="34" charset="0"/>
              </a:rPr>
              <a:t>“Bitka na katalunskim poljanama” – ishod bitke prilično izjednačen, pogiba Teodorik</a:t>
            </a:r>
          </a:p>
          <a:p>
            <a:r>
              <a:rPr lang="hr-HR" sz="1800" dirty="0" smtClean="0">
                <a:latin typeface="Helvetica" pitchFamily="34" charset="0"/>
                <a:cs typeface="Helvetica" pitchFamily="34" charset="0"/>
              </a:rPr>
              <a:t>Prvi put je Atila bio blizu poraza i to rezultira povlačenjem na istok i pregrupiranjem te novim planiranjem</a:t>
            </a:r>
          </a:p>
          <a:p>
            <a:r>
              <a:rPr lang="hr-HR" sz="1800" dirty="0" smtClean="0">
                <a:latin typeface="Helvetica" pitchFamily="34" charset="0"/>
                <a:cs typeface="Helvetica" pitchFamily="34" charset="0"/>
              </a:rPr>
              <a:t>Početak pada</a:t>
            </a:r>
            <a:endParaRPr lang="hr-HR" sz="1800" dirty="0">
              <a:latin typeface="Helvetica" pitchFamily="34" charset="0"/>
              <a:cs typeface="Helvetica" pitchFamily="34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hr-HR" dirty="0" smtClean="0">
                <a:latin typeface="Helvetica" pitchFamily="34" charset="0"/>
                <a:cs typeface="Helvetica" pitchFamily="34" charset="0"/>
              </a:rPr>
              <a:t>Atila</a:t>
            </a:r>
            <a:endParaRPr lang="hr-HR" dirty="0"/>
          </a:p>
        </p:txBody>
      </p:sp>
      <p:pic>
        <p:nvPicPr>
          <p:cNvPr id="4" name="Content Placeholder 3" descr="attila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539552" y="1628800"/>
            <a:ext cx="3743142" cy="1955552"/>
          </a:xfrm>
        </p:spPr>
      </p:pic>
      <p:pic>
        <p:nvPicPr>
          <p:cNvPr id="6" name="Content Placeholder 5" descr="800px-Huns_by_Rochegrosse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644008" y="3717032"/>
            <a:ext cx="4038600" cy="2796731"/>
          </a:xfrm>
        </p:spPr>
      </p:pic>
      <p:sp>
        <p:nvSpPr>
          <p:cNvPr id="7" name="TextBox 6"/>
          <p:cNvSpPr txBox="1"/>
          <p:nvPr/>
        </p:nvSpPr>
        <p:spPr>
          <a:xfrm>
            <a:off x="467544" y="3645024"/>
            <a:ext cx="216024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1000" dirty="0" smtClean="0">
                <a:latin typeface="Helvetica" pitchFamily="34" charset="0"/>
                <a:cs typeface="Helvetica" pitchFamily="34" charset="0"/>
              </a:rPr>
              <a:t>Slika 5. Hunsko carstvo pod Atilom</a:t>
            </a:r>
            <a:endParaRPr lang="hr-HR" sz="1000" dirty="0">
              <a:latin typeface="Helvetica" pitchFamily="34" charset="0"/>
              <a:cs typeface="Helvetica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572000" y="3429000"/>
            <a:ext cx="252028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1000" dirty="0" smtClean="0">
                <a:latin typeface="Helvetica" pitchFamily="34" charset="0"/>
                <a:cs typeface="Helvetica" pitchFamily="34" charset="0"/>
              </a:rPr>
              <a:t>Slika 6. Prikaz Huna u pljački rimske vile</a:t>
            </a:r>
            <a:endParaRPr lang="hr-HR" sz="1000" dirty="0">
              <a:latin typeface="Helvetica" pitchFamily="34" charset="0"/>
              <a:cs typeface="Helvetica" pitchFamily="34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hr-HR" dirty="0" smtClean="0">
                <a:latin typeface="Helvetica" pitchFamily="34" charset="0"/>
                <a:cs typeface="Helvetica" pitchFamily="34" charset="0"/>
              </a:rPr>
              <a:t>Pad Huna</a:t>
            </a:r>
            <a:endParaRPr lang="hr-H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hr-HR" sz="1800" dirty="0" smtClean="0"/>
              <a:t>452. pokreće novi pohod na ZRC – želja za osvetom? želja za boljim plijenom?</a:t>
            </a:r>
          </a:p>
          <a:p>
            <a:r>
              <a:rPr lang="hr-HR" sz="1800" dirty="0" smtClean="0"/>
              <a:t>Ovaj put cilj je sami Rim, ali stradavaju mnogi gradovi</a:t>
            </a:r>
          </a:p>
          <a:p>
            <a:r>
              <a:rPr lang="hr-HR" sz="1800" dirty="0" smtClean="0"/>
              <a:t>Uništava i one koji se predaju i one koji se odupiru</a:t>
            </a:r>
          </a:p>
          <a:p>
            <a:r>
              <a:rPr lang="hr-HR" sz="1800" dirty="0" smtClean="0"/>
              <a:t>Kako bi spriječili pljačkanje Rima, Rimljani u strahu šalju diplomatsku delegaciju s papom Leom na čelu</a:t>
            </a:r>
          </a:p>
          <a:p>
            <a:r>
              <a:rPr lang="hr-HR" sz="1800" dirty="0" smtClean="0"/>
              <a:t>Atila prima izaslanike i pregovori se čine uspješnima</a:t>
            </a:r>
          </a:p>
          <a:p>
            <a:r>
              <a:rPr lang="hr-HR" sz="1800" dirty="0" smtClean="0"/>
              <a:t>Vjerojatnije je ipak da je Atila bio svjestan svoje teške situacije i nemogućnosti opskrbljivanja svoje goleme vojske</a:t>
            </a:r>
          </a:p>
          <a:p>
            <a:r>
              <a:rPr lang="hr-HR" sz="1800" dirty="0" smtClean="0"/>
              <a:t>Također jedan od razloga povlačenja su napadi IRC na plemena koja su ostala s druge strane Dunava</a:t>
            </a:r>
          </a:p>
          <a:p>
            <a:r>
              <a:rPr lang="hr-HR" sz="1800" dirty="0" smtClean="0"/>
              <a:t>Povlače se, brane svoj teritorij i odmah se planiraju novi napadi na Konstantinopol</a:t>
            </a:r>
          </a:p>
          <a:p>
            <a:r>
              <a:rPr lang="hr-HR" sz="1800" dirty="0" smtClean="0"/>
              <a:t>453. Atila iznenada umire – atentat? iscrpljenost? </a:t>
            </a:r>
          </a:p>
          <a:p>
            <a:r>
              <a:rPr lang="hr-HR" sz="1800" dirty="0" smtClean="0"/>
              <a:t>Nasljeđuju ga sinovi koji se svađaju za prevlast – situacija koja ne odgovara vođama pripojenih germanskim plemena</a:t>
            </a:r>
          </a:p>
          <a:p>
            <a:r>
              <a:rPr lang="hr-HR" sz="1800" dirty="0" smtClean="0"/>
              <a:t>Dolazi do pobune Germana i niza bitaka u jednoj od kojih pogiba najstariji Atilin sin, Ellac</a:t>
            </a:r>
          </a:p>
          <a:p>
            <a:r>
              <a:rPr lang="hr-HR" sz="1800" dirty="0" smtClean="0"/>
              <a:t>Potpuni kraj Hunskih provala i širenja straha</a:t>
            </a:r>
            <a:endParaRPr lang="hr-HR" sz="1800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Kraj</a:t>
            </a:r>
            <a:br>
              <a:rPr lang="hr-HR" dirty="0" smtClean="0"/>
            </a:br>
            <a:endParaRPr lang="hr-HR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hr-HR" dirty="0" smtClean="0">
                <a:latin typeface="Helvetica" pitchFamily="34" charset="0"/>
                <a:cs typeface="Helvetica" pitchFamily="34" charset="0"/>
              </a:rPr>
              <a:t>Literatura</a:t>
            </a:r>
            <a:endParaRPr lang="hr-HR" dirty="0">
              <a:latin typeface="Helvetica" pitchFamily="34" charset="0"/>
              <a:cs typeface="Helvetica" pitchFamily="34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r-HR" sz="2000" dirty="0">
                <a:latin typeface="Helvetica" pitchFamily="34" charset="0"/>
                <a:cs typeface="Helvetica" pitchFamily="34" charset="0"/>
              </a:rPr>
              <a:t>Maenchen – Helfen, J. O., 1973. – J. Otto Maenchen – Helfen, </a:t>
            </a:r>
            <a:r>
              <a:rPr lang="hr-HR" sz="2000" i="1" dirty="0">
                <a:latin typeface="Helvetica" pitchFamily="34" charset="0"/>
                <a:cs typeface="Helvetica" pitchFamily="34" charset="0"/>
              </a:rPr>
              <a:t>The World of the Huns: Studies in their history and </a:t>
            </a:r>
            <a:r>
              <a:rPr lang="hr-HR" sz="2000" i="1" dirty="0" smtClean="0">
                <a:latin typeface="Helvetica" pitchFamily="34" charset="0"/>
                <a:cs typeface="Helvetica" pitchFamily="34" charset="0"/>
              </a:rPr>
              <a:t>culture</a:t>
            </a:r>
            <a:r>
              <a:rPr lang="hr-HR" sz="2000" dirty="0" smtClean="0">
                <a:latin typeface="Helvetica" pitchFamily="34" charset="0"/>
                <a:cs typeface="Helvetica" pitchFamily="34" charset="0"/>
              </a:rPr>
              <a:t>, Los Angeles/London, 1973.</a:t>
            </a:r>
          </a:p>
          <a:p>
            <a:endParaRPr lang="hr-HR" sz="2000" i="1" dirty="0">
              <a:latin typeface="Helvetica" pitchFamily="34" charset="0"/>
              <a:cs typeface="Helvetica" pitchFamily="34" charset="0"/>
            </a:endParaRPr>
          </a:p>
          <a:p>
            <a:r>
              <a:rPr lang="hr-HR" sz="2000" dirty="0" smtClean="0">
                <a:latin typeface="Helvetica" pitchFamily="34" charset="0"/>
                <a:cs typeface="Helvetica" pitchFamily="34" charset="0"/>
              </a:rPr>
              <a:t>McLynn, F., 2009. – Frank McLynn, Junaci i zločinci, Zagreb (poglavlje o Atili)</a:t>
            </a:r>
          </a:p>
          <a:p>
            <a:endParaRPr lang="hr-HR" sz="2000" i="1" dirty="0">
              <a:latin typeface="Helvetica" pitchFamily="34" charset="0"/>
              <a:cs typeface="Helvetica" pitchFamily="34" charset="0"/>
            </a:endParaRPr>
          </a:p>
          <a:p>
            <a:pPr lvl="0"/>
            <a:r>
              <a:rPr lang="en-US" sz="2000" dirty="0" err="1">
                <a:latin typeface="Helvetica" pitchFamily="34" charset="0"/>
                <a:cs typeface="Helvetica" pitchFamily="34" charset="0"/>
              </a:rPr>
              <a:t>Hunnic</a:t>
            </a:r>
            <a:r>
              <a:rPr lang="en-US" sz="2000" dirty="0">
                <a:latin typeface="Helvetica" pitchFamily="34" charset="0"/>
                <a:cs typeface="Helvetica" pitchFamily="34" charset="0"/>
              </a:rPr>
              <a:t> empire, 2013, </a:t>
            </a:r>
            <a:r>
              <a:rPr lang="en-US" sz="2000" u="sng" dirty="0">
                <a:latin typeface="Helvetica" pitchFamily="34" charset="0"/>
                <a:cs typeface="Helvetica" pitchFamily="34" charset="0"/>
                <a:hlinkClick r:id="rId2"/>
              </a:rPr>
              <a:t>http</a:t>
            </a:r>
            <a:r>
              <a:rPr lang="hr-HR" sz="2000" u="sng" dirty="0">
                <a:latin typeface="Helvetica" pitchFamily="34" charset="0"/>
                <a:cs typeface="Helvetica" pitchFamily="34" charset="0"/>
                <a:hlinkClick r:id="rId2"/>
              </a:rPr>
              <a:t>://</a:t>
            </a:r>
            <a:r>
              <a:rPr lang="en-US" sz="2000" u="sng" dirty="0">
                <a:latin typeface="Helvetica" pitchFamily="34" charset="0"/>
                <a:cs typeface="Helvetica" pitchFamily="34" charset="0"/>
                <a:hlinkClick r:id="rId2"/>
              </a:rPr>
              <a:t>en</a:t>
            </a:r>
            <a:r>
              <a:rPr lang="hr-HR" sz="2000" u="sng" dirty="0">
                <a:latin typeface="Helvetica" pitchFamily="34" charset="0"/>
                <a:cs typeface="Helvetica" pitchFamily="34" charset="0"/>
                <a:hlinkClick r:id="rId2"/>
              </a:rPr>
              <a:t>.</a:t>
            </a:r>
            <a:r>
              <a:rPr lang="en-US" sz="2000" u="sng" dirty="0" err="1">
                <a:latin typeface="Helvetica" pitchFamily="34" charset="0"/>
                <a:cs typeface="Helvetica" pitchFamily="34" charset="0"/>
                <a:hlinkClick r:id="rId2"/>
              </a:rPr>
              <a:t>wikipedia</a:t>
            </a:r>
            <a:r>
              <a:rPr lang="hr-HR" sz="2000" u="sng" dirty="0">
                <a:latin typeface="Helvetica" pitchFamily="34" charset="0"/>
                <a:cs typeface="Helvetica" pitchFamily="34" charset="0"/>
                <a:hlinkClick r:id="rId2"/>
              </a:rPr>
              <a:t>.</a:t>
            </a:r>
            <a:r>
              <a:rPr lang="en-US" sz="2000" u="sng" dirty="0">
                <a:latin typeface="Helvetica" pitchFamily="34" charset="0"/>
                <a:cs typeface="Helvetica" pitchFamily="34" charset="0"/>
                <a:hlinkClick r:id="rId2"/>
              </a:rPr>
              <a:t>org</a:t>
            </a:r>
            <a:r>
              <a:rPr lang="hr-HR" sz="2000" u="sng" dirty="0">
                <a:latin typeface="Helvetica" pitchFamily="34" charset="0"/>
                <a:cs typeface="Helvetica" pitchFamily="34" charset="0"/>
                <a:hlinkClick r:id="rId2"/>
              </a:rPr>
              <a:t>/</a:t>
            </a:r>
            <a:r>
              <a:rPr lang="en-US" sz="2000" u="sng" dirty="0">
                <a:latin typeface="Helvetica" pitchFamily="34" charset="0"/>
                <a:cs typeface="Helvetica" pitchFamily="34" charset="0"/>
                <a:hlinkClick r:id="rId2"/>
              </a:rPr>
              <a:t>wiki</a:t>
            </a:r>
            <a:r>
              <a:rPr lang="hr-HR" sz="2000" u="sng" dirty="0">
                <a:latin typeface="Helvetica" pitchFamily="34" charset="0"/>
                <a:cs typeface="Helvetica" pitchFamily="34" charset="0"/>
                <a:hlinkClick r:id="rId2"/>
              </a:rPr>
              <a:t>/</a:t>
            </a:r>
            <a:r>
              <a:rPr lang="en-US" sz="2000" u="sng" dirty="0" err="1">
                <a:latin typeface="Helvetica" pitchFamily="34" charset="0"/>
                <a:cs typeface="Helvetica" pitchFamily="34" charset="0"/>
                <a:hlinkClick r:id="rId2"/>
              </a:rPr>
              <a:t>Hunnic</a:t>
            </a:r>
            <a:r>
              <a:rPr lang="hr-HR" sz="2000" u="sng" dirty="0">
                <a:latin typeface="Helvetica" pitchFamily="34" charset="0"/>
                <a:cs typeface="Helvetica" pitchFamily="34" charset="0"/>
                <a:hlinkClick r:id="rId2"/>
              </a:rPr>
              <a:t>_</a:t>
            </a:r>
            <a:r>
              <a:rPr lang="en-US" sz="2000" u="sng" dirty="0">
                <a:latin typeface="Helvetica" pitchFamily="34" charset="0"/>
                <a:cs typeface="Helvetica" pitchFamily="34" charset="0"/>
                <a:hlinkClick r:id="rId2"/>
              </a:rPr>
              <a:t>Empire</a:t>
            </a:r>
            <a:endParaRPr lang="hr-HR" sz="2000" dirty="0">
              <a:latin typeface="Helvetica" pitchFamily="34" charset="0"/>
              <a:cs typeface="Helvetica" pitchFamily="34" charset="0"/>
            </a:endParaRPr>
          </a:p>
          <a:p>
            <a:pPr>
              <a:buNone/>
            </a:pPr>
            <a:endParaRPr lang="hr-HR" sz="2000" i="1" dirty="0">
              <a:latin typeface="Helvetica" pitchFamily="34" charset="0"/>
              <a:cs typeface="Helvetica" pitchFamily="34" charset="0"/>
            </a:endParaRPr>
          </a:p>
          <a:p>
            <a:endParaRPr lang="hr-HR" sz="2000" dirty="0">
              <a:latin typeface="Helvetica" pitchFamily="34" charset="0"/>
              <a:cs typeface="Helvetica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hr-HR" dirty="0" smtClean="0">
                <a:latin typeface="Helvetica" pitchFamily="34" charset="0"/>
                <a:cs typeface="Helvetica" pitchFamily="34" charset="0"/>
              </a:rPr>
              <a:t>Sadržaj</a:t>
            </a:r>
            <a:endParaRPr lang="hr-HR" dirty="0">
              <a:latin typeface="Helvetica" pitchFamily="34" charset="0"/>
              <a:cs typeface="Helvetica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r-HR" sz="2800" dirty="0" smtClean="0">
                <a:latin typeface="Helvetica" pitchFamily="34" charset="0"/>
                <a:cs typeface="Helvetica" pitchFamily="34" charset="0"/>
              </a:rPr>
              <a:t>Uvod</a:t>
            </a:r>
          </a:p>
          <a:p>
            <a:r>
              <a:rPr lang="hr-HR" sz="2800" dirty="0" smtClean="0">
                <a:latin typeface="Helvetica" pitchFamily="34" charset="0"/>
                <a:cs typeface="Helvetica" pitchFamily="34" charset="0"/>
              </a:rPr>
              <a:t>Huni općenito</a:t>
            </a:r>
          </a:p>
          <a:p>
            <a:pPr lvl="1"/>
            <a:r>
              <a:rPr lang="hr-HR" sz="2000" dirty="0" smtClean="0">
                <a:latin typeface="Helvetica" pitchFamily="34" charset="0"/>
                <a:cs typeface="Helvetica" pitchFamily="34" charset="0"/>
              </a:rPr>
              <a:t>Izgled</a:t>
            </a:r>
          </a:p>
          <a:p>
            <a:pPr lvl="1"/>
            <a:r>
              <a:rPr lang="hr-HR" sz="2000" dirty="0" smtClean="0">
                <a:latin typeface="Helvetica" pitchFamily="34" charset="0"/>
                <a:cs typeface="Helvetica" pitchFamily="34" charset="0"/>
              </a:rPr>
              <a:t>Način života</a:t>
            </a:r>
          </a:p>
          <a:p>
            <a:pPr lvl="1"/>
            <a:r>
              <a:rPr lang="hr-HR" sz="2000" dirty="0" smtClean="0">
                <a:latin typeface="Helvetica" pitchFamily="34" charset="0"/>
                <a:cs typeface="Helvetica" pitchFamily="34" charset="0"/>
              </a:rPr>
              <a:t>Ratovanje</a:t>
            </a:r>
          </a:p>
          <a:p>
            <a:r>
              <a:rPr lang="hr-HR" sz="2800" dirty="0" smtClean="0">
                <a:latin typeface="Helvetica" pitchFamily="34" charset="0"/>
                <a:cs typeface="Helvetica" pitchFamily="34" charset="0"/>
              </a:rPr>
              <a:t>Huni u Europi</a:t>
            </a:r>
          </a:p>
          <a:p>
            <a:pPr lvl="1"/>
            <a:r>
              <a:rPr lang="hr-HR" sz="2000" dirty="0" smtClean="0">
                <a:latin typeface="Helvetica" pitchFamily="34" charset="0"/>
                <a:cs typeface="Helvetica" pitchFamily="34" charset="0"/>
              </a:rPr>
              <a:t>Huni prije Atile</a:t>
            </a:r>
          </a:p>
          <a:p>
            <a:pPr lvl="1"/>
            <a:r>
              <a:rPr lang="hr-HR" sz="2000" dirty="0" smtClean="0">
                <a:latin typeface="Helvetica" pitchFamily="34" charset="0"/>
                <a:cs typeface="Helvetica" pitchFamily="34" charset="0"/>
              </a:rPr>
              <a:t>Atila</a:t>
            </a:r>
          </a:p>
          <a:p>
            <a:pPr lvl="1"/>
            <a:r>
              <a:rPr lang="hr-HR" sz="2000" dirty="0" smtClean="0">
                <a:latin typeface="Helvetica" pitchFamily="34" charset="0"/>
                <a:cs typeface="Helvetica" pitchFamily="34" charset="0"/>
              </a:rPr>
              <a:t>Pad Huna</a:t>
            </a:r>
          </a:p>
          <a:p>
            <a:r>
              <a:rPr lang="hr-HR" sz="2800" dirty="0" smtClean="0">
                <a:latin typeface="Helvetica" pitchFamily="34" charset="0"/>
                <a:cs typeface="Helvetica" pitchFamily="34" charset="0"/>
              </a:rPr>
              <a:t>Zaključak</a:t>
            </a:r>
            <a:endParaRPr lang="hr-HR" sz="2800" dirty="0">
              <a:latin typeface="Helvetica" pitchFamily="34" charset="0"/>
              <a:cs typeface="Helvetica" pitchFamily="34" charset="0"/>
            </a:endParaRPr>
          </a:p>
          <a:p>
            <a:pPr lvl="1">
              <a:buNone/>
            </a:pPr>
            <a:endParaRPr lang="hr-HR" dirty="0">
              <a:latin typeface="Helvetica" pitchFamily="34" charset="0"/>
              <a:cs typeface="Helvetica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hr-HR" dirty="0" smtClean="0">
                <a:latin typeface="Helvetica" pitchFamily="34" charset="0"/>
                <a:cs typeface="Helvetica" pitchFamily="34" charset="0"/>
              </a:rPr>
              <a:t>Uvod</a:t>
            </a:r>
            <a:endParaRPr lang="hr-HR" dirty="0">
              <a:latin typeface="Helvetica" pitchFamily="34" charset="0"/>
              <a:cs typeface="Helvetica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r-HR" sz="2000" dirty="0" smtClean="0">
                <a:latin typeface="Helvetica" pitchFamily="34" charset="0"/>
                <a:cs typeface="Helvetica" pitchFamily="34" charset="0"/>
              </a:rPr>
              <a:t>U kasnoj antici kreću veća kretanja naroda iz smjera istoka</a:t>
            </a:r>
          </a:p>
          <a:p>
            <a:endParaRPr lang="hr-HR" sz="2000" dirty="0" smtClean="0">
              <a:latin typeface="Helvetica" pitchFamily="34" charset="0"/>
              <a:cs typeface="Helvetica" pitchFamily="34" charset="0"/>
            </a:endParaRPr>
          </a:p>
          <a:p>
            <a:r>
              <a:rPr lang="hr-HR" sz="2000" dirty="0" smtClean="0">
                <a:latin typeface="Helvetica" pitchFamily="34" charset="0"/>
                <a:cs typeface="Helvetica" pitchFamily="34" charset="0"/>
              </a:rPr>
              <a:t>Huni se smatraju pokretačima</a:t>
            </a:r>
          </a:p>
          <a:p>
            <a:endParaRPr lang="hr-HR" sz="2000" dirty="0" smtClean="0">
              <a:latin typeface="Helvetica" pitchFamily="34" charset="0"/>
              <a:cs typeface="Helvetica" pitchFamily="34" charset="0"/>
            </a:endParaRPr>
          </a:p>
          <a:p>
            <a:r>
              <a:rPr lang="hr-HR" sz="2000" dirty="0" smtClean="0">
                <a:latin typeface="Helvetica" pitchFamily="34" charset="0"/>
                <a:cs typeface="Helvetica" pitchFamily="34" charset="0"/>
              </a:rPr>
              <a:t>Natjerali druge nomadske narode preko Dunava i zaprijetili Rimskom carstvu, indirektno i direktno</a:t>
            </a:r>
          </a:p>
          <a:p>
            <a:endParaRPr lang="hr-HR" sz="2000" dirty="0" smtClean="0">
              <a:latin typeface="Helvetica" pitchFamily="34" charset="0"/>
              <a:cs typeface="Helvetica" pitchFamily="34" charset="0"/>
            </a:endParaRPr>
          </a:p>
          <a:p>
            <a:r>
              <a:rPr lang="hr-HR" sz="2000" dirty="0" smtClean="0">
                <a:latin typeface="Helvetica" pitchFamily="34" charset="0"/>
                <a:cs typeface="Helvetica" pitchFamily="34" charset="0"/>
              </a:rPr>
              <a:t>Izvori o Hunima: Jordanes, Ammianus</a:t>
            </a:r>
          </a:p>
          <a:p>
            <a:endParaRPr lang="hr-HR" sz="2000" dirty="0">
              <a:latin typeface="Helvetica" pitchFamily="34" charset="0"/>
              <a:cs typeface="Helvetica" pitchFamily="34" charset="0"/>
            </a:endParaRPr>
          </a:p>
          <a:p>
            <a:r>
              <a:rPr lang="hr-HR" sz="2000" dirty="0" smtClean="0">
                <a:latin typeface="Helvetica" pitchFamily="34" charset="0"/>
                <a:cs typeface="Helvetica" pitchFamily="34" charset="0"/>
              </a:rPr>
              <a:t>Narod bez pisma, novca i poznatog jezika</a:t>
            </a:r>
            <a:endParaRPr lang="hr-HR" sz="2000" dirty="0">
              <a:latin typeface="Helvetica" pitchFamily="34" charset="0"/>
              <a:cs typeface="Helvetica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>
                <a:latin typeface="Helvetica" pitchFamily="34" charset="0"/>
                <a:cs typeface="Helvetica" pitchFamily="34" charset="0"/>
              </a:rPr>
              <a:t>Huni općenito</a:t>
            </a:r>
            <a:endParaRPr lang="hr-HR" dirty="0">
              <a:latin typeface="Helvetica" pitchFamily="34" charset="0"/>
              <a:cs typeface="Helvetica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hr-HR" dirty="0" smtClean="0">
                <a:latin typeface="Helvetica" pitchFamily="34" charset="0"/>
                <a:cs typeface="Helvetica" pitchFamily="34" charset="0"/>
              </a:rPr>
              <a:t>Izgled</a:t>
            </a:r>
            <a:endParaRPr lang="hr-HR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hr-HR" sz="1800" dirty="0" smtClean="0">
                <a:latin typeface="Helvetica" pitchFamily="34" charset="0"/>
                <a:cs typeface="Helvetica" pitchFamily="34" charset="0"/>
              </a:rPr>
              <a:t>Huni su narod s azijskih stepa</a:t>
            </a:r>
          </a:p>
          <a:p>
            <a:r>
              <a:rPr lang="hr-HR" sz="1800" dirty="0" smtClean="0">
                <a:latin typeface="Helvetica" pitchFamily="34" charset="0"/>
                <a:cs typeface="Helvetica" pitchFamily="34" charset="0"/>
              </a:rPr>
              <a:t>Antički izvori ih opisuju kao neugledan i strašan narod</a:t>
            </a:r>
          </a:p>
          <a:p>
            <a:r>
              <a:rPr lang="hr-HR" sz="1800" dirty="0" smtClean="0">
                <a:latin typeface="Helvetica" pitchFamily="34" charset="0"/>
                <a:cs typeface="Helvetica" pitchFamily="34" charset="0"/>
              </a:rPr>
              <a:t>Uvijek prikazivani na konjima i opisivani kao vrsni jahači</a:t>
            </a:r>
          </a:p>
          <a:p>
            <a:r>
              <a:rPr lang="hr-HR" sz="1800" dirty="0" smtClean="0">
                <a:latin typeface="Helvetica" pitchFamily="34" charset="0"/>
                <a:cs typeface="Helvetica" pitchFamily="34" charset="0"/>
              </a:rPr>
              <a:t>Neki izvori spominju namjernu deformaciju glave povezivanjem dječjih glava</a:t>
            </a:r>
          </a:p>
          <a:p>
            <a:r>
              <a:rPr lang="hr-HR" sz="1800" dirty="0" smtClean="0">
                <a:latin typeface="Helvetica" pitchFamily="34" charset="0"/>
                <a:cs typeface="Helvetica" pitchFamily="34" charset="0"/>
              </a:rPr>
              <a:t>Drugi izvori spominju samoranjavanje s ciljem ostanka ožiljka u svrhu oplakivanja poginulih sunarodnjaka i rodbine</a:t>
            </a:r>
          </a:p>
          <a:p>
            <a:endParaRPr lang="hr-HR" sz="2000" dirty="0" smtClean="0">
              <a:latin typeface="Helvetica" pitchFamily="34" charset="0"/>
              <a:cs typeface="Helvetica" pitchFamily="34" charset="0"/>
            </a:endParaRPr>
          </a:p>
          <a:p>
            <a:endParaRPr lang="hr-HR" sz="2000" dirty="0"/>
          </a:p>
        </p:txBody>
      </p:sp>
      <p:pic>
        <p:nvPicPr>
          <p:cNvPr id="5" name="Content Placeholder 4" descr="huns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5004048" y="1556792"/>
            <a:ext cx="3579194" cy="3927054"/>
          </a:xfrm>
        </p:spPr>
      </p:pic>
      <p:sp>
        <p:nvSpPr>
          <p:cNvPr id="6" name="TextBox 5"/>
          <p:cNvSpPr txBox="1"/>
          <p:nvPr/>
        </p:nvSpPr>
        <p:spPr>
          <a:xfrm>
            <a:off x="5004048" y="5517232"/>
            <a:ext cx="345638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1000" dirty="0" smtClean="0">
                <a:latin typeface="Helvetica" pitchFamily="34" charset="0"/>
                <a:cs typeface="Helvetica" pitchFamily="34" charset="0"/>
              </a:rPr>
              <a:t>Slika 1. Hunski jahač</a:t>
            </a:r>
            <a:endParaRPr lang="hr-HR" sz="1000" dirty="0">
              <a:latin typeface="Helvetica" pitchFamily="34" charset="0"/>
              <a:cs typeface="Helvetica" pitchFamily="34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hr-HR" dirty="0" smtClean="0">
                <a:latin typeface="Helvetica" pitchFamily="34" charset="0"/>
                <a:cs typeface="Helvetica" pitchFamily="34" charset="0"/>
              </a:rPr>
              <a:t>Način života</a:t>
            </a:r>
            <a:endParaRPr lang="hr-HR" dirty="0">
              <a:latin typeface="Helvetica" pitchFamily="34" charset="0"/>
              <a:cs typeface="Helvetica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r-HR" sz="1800" dirty="0" smtClean="0">
                <a:latin typeface="Helvetica" pitchFamily="34" charset="0"/>
                <a:cs typeface="Helvetica" pitchFamily="34" charset="0"/>
              </a:rPr>
              <a:t>Oduvijek živjeli u pokretu</a:t>
            </a:r>
          </a:p>
          <a:p>
            <a:endParaRPr lang="hr-HR" sz="1800" dirty="0" smtClean="0">
              <a:latin typeface="Helvetica" pitchFamily="34" charset="0"/>
              <a:cs typeface="Helvetica" pitchFamily="34" charset="0"/>
            </a:endParaRPr>
          </a:p>
          <a:p>
            <a:r>
              <a:rPr lang="hr-HR" sz="1800" dirty="0" smtClean="0">
                <a:latin typeface="Helvetica" pitchFamily="34" charset="0"/>
                <a:cs typeface="Helvetica" pitchFamily="34" charset="0"/>
              </a:rPr>
              <a:t>Nisu imali gradove, postavljali lako sklopive nastambe i naselja – šatori</a:t>
            </a:r>
          </a:p>
          <a:p>
            <a:endParaRPr lang="hr-HR" sz="1800" dirty="0" smtClean="0">
              <a:latin typeface="Helvetica" pitchFamily="34" charset="0"/>
              <a:cs typeface="Helvetica" pitchFamily="34" charset="0"/>
            </a:endParaRPr>
          </a:p>
          <a:p>
            <a:r>
              <a:rPr lang="hr-HR" sz="1800" dirty="0" smtClean="0">
                <a:latin typeface="Helvetica" pitchFamily="34" charset="0"/>
                <a:cs typeface="Helvetica" pitchFamily="34" charset="0"/>
              </a:rPr>
              <a:t>Šatori građeni od kože, drveta i tkanine</a:t>
            </a:r>
          </a:p>
          <a:p>
            <a:endParaRPr lang="hr-HR" sz="1800" dirty="0" smtClean="0">
              <a:latin typeface="Helvetica" pitchFamily="34" charset="0"/>
              <a:cs typeface="Helvetica" pitchFamily="34" charset="0"/>
            </a:endParaRPr>
          </a:p>
          <a:p>
            <a:r>
              <a:rPr lang="hr-HR" sz="1800" dirty="0" smtClean="0">
                <a:latin typeface="Helvetica" pitchFamily="34" charset="0"/>
                <a:cs typeface="Helvetica" pitchFamily="34" charset="0"/>
              </a:rPr>
              <a:t>Živjeli su od stočarstva, lova, sakupljanja plodova i korijenja, pljačke </a:t>
            </a:r>
          </a:p>
          <a:p>
            <a:endParaRPr lang="hr-HR" sz="1800" dirty="0" smtClean="0">
              <a:latin typeface="Helvetica" pitchFamily="34" charset="0"/>
              <a:cs typeface="Helvetica" pitchFamily="34" charset="0"/>
            </a:endParaRPr>
          </a:p>
          <a:p>
            <a:r>
              <a:rPr lang="hr-HR" sz="1800" dirty="0" smtClean="0">
                <a:latin typeface="Helvetica" pitchFamily="34" charset="0"/>
                <a:cs typeface="Helvetica" pitchFamily="34" charset="0"/>
              </a:rPr>
              <a:t>Iz izvora: “</a:t>
            </a:r>
            <a:r>
              <a:rPr lang="pl-PL" sz="1800" dirty="0" smtClean="0">
                <a:latin typeface="Helvetica" pitchFamily="34" charset="0"/>
                <a:cs typeface="Helvetica" pitchFamily="34" charset="0"/>
              </a:rPr>
              <a:t>živjeli teškim životom, od pašnjaka do pašnjaka, cijeli dan zauzeti cjelodnevnim teškim zadacima oko stoke, a mačeve i drugo oružje su zasigurno dobili pljačkom jer nomadi ne obrađuju metal</a:t>
            </a:r>
            <a:endParaRPr lang="hr-HR" sz="1800" dirty="0" smtClean="0">
              <a:latin typeface="Helvetica" pitchFamily="34" charset="0"/>
              <a:cs typeface="Helvetica" pitchFamily="34" charset="0"/>
            </a:endParaRPr>
          </a:p>
          <a:p>
            <a:endParaRPr lang="hr-HR" dirty="0" smtClean="0">
              <a:latin typeface="Helvetica" pitchFamily="34" charset="0"/>
              <a:cs typeface="Helvetica" pitchFamily="34" charset="0"/>
            </a:endParaRPr>
          </a:p>
          <a:p>
            <a:endParaRPr lang="hr-HR" dirty="0">
              <a:latin typeface="Helvetica" pitchFamily="34" charset="0"/>
              <a:cs typeface="Helvetica" pitchFamily="34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hr-HR" dirty="0" smtClean="0"/>
              <a:t>Ratovanje</a:t>
            </a:r>
            <a:endParaRPr lang="hr-HR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62500" lnSpcReduction="20000"/>
          </a:bodyPr>
          <a:lstStyle/>
          <a:p>
            <a:endParaRPr lang="hr-HR" dirty="0" smtClean="0"/>
          </a:p>
          <a:p>
            <a:endParaRPr lang="hr-HR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62500" lnSpcReduction="20000"/>
          </a:bodyPr>
          <a:lstStyle/>
          <a:p>
            <a:r>
              <a:rPr lang="hr-HR" dirty="0" smtClean="0">
                <a:latin typeface="Helvetica" pitchFamily="34" charset="0"/>
                <a:cs typeface="Helvetica" pitchFamily="34" charset="0"/>
              </a:rPr>
              <a:t>Poznati kao nemilosrdni ratnici</a:t>
            </a:r>
          </a:p>
          <a:p>
            <a:r>
              <a:rPr lang="hr-HR" dirty="0" smtClean="0">
                <a:latin typeface="Helvetica" pitchFamily="34" charset="0"/>
                <a:cs typeface="Helvetica" pitchFamily="34" charset="0"/>
              </a:rPr>
              <a:t>Jordanes pisao kako su čak i Alani, poznati kao okrutni lovci na glave, bili manji divljaci od Huna</a:t>
            </a:r>
          </a:p>
          <a:p>
            <a:r>
              <a:rPr lang="hr-HR" dirty="0" smtClean="0">
                <a:latin typeface="Helvetica" pitchFamily="34" charset="0"/>
                <a:cs typeface="Helvetica" pitchFamily="34" charset="0"/>
              </a:rPr>
              <a:t>Nisu bili naročiti taktičari</a:t>
            </a:r>
          </a:p>
          <a:p>
            <a:r>
              <a:rPr lang="hr-HR" dirty="0" smtClean="0">
                <a:latin typeface="Helvetica" pitchFamily="34" charset="0"/>
                <a:cs typeface="Helvetica" pitchFamily="34" charset="0"/>
              </a:rPr>
              <a:t>Njihova snaga ležala u brzini i pokretljivosti</a:t>
            </a:r>
          </a:p>
          <a:p>
            <a:r>
              <a:rPr lang="hr-HR" dirty="0" smtClean="0">
                <a:latin typeface="Helvetica" pitchFamily="34" charset="0"/>
                <a:cs typeface="Helvetica" pitchFamily="34" charset="0"/>
              </a:rPr>
              <a:t>Narožani uglavnom lukovima i strijelama, kraćim mačevima, bodežima i kopljima za bacanje</a:t>
            </a:r>
          </a:p>
          <a:p>
            <a:r>
              <a:rPr lang="hr-HR" dirty="0" smtClean="0">
                <a:latin typeface="Helvetica" pitchFamily="34" charset="0"/>
                <a:cs typeface="Helvetica" pitchFamily="34" charset="0"/>
              </a:rPr>
              <a:t>Slabo oklopljeni zbog težine, mali okrugli štitovi</a:t>
            </a:r>
          </a:p>
          <a:p>
            <a:r>
              <a:rPr lang="hr-HR" dirty="0" smtClean="0">
                <a:latin typeface="Helvetica" pitchFamily="34" charset="0"/>
                <a:cs typeface="Helvetica" pitchFamily="34" charset="0"/>
              </a:rPr>
              <a:t>Služili kao plaćenici i novačili borce iz svih naroda koje su pokorili – raznovrsnost</a:t>
            </a:r>
          </a:p>
          <a:p>
            <a:endParaRPr lang="hr-HR" dirty="0"/>
          </a:p>
        </p:txBody>
      </p:sp>
      <p:pic>
        <p:nvPicPr>
          <p:cNvPr id="5" name="Picture 4" descr="avrhuntk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9552" y="1700808"/>
            <a:ext cx="3744416" cy="273758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44873" y="4456221"/>
            <a:ext cx="280831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1000" dirty="0" smtClean="0">
                <a:latin typeface="Helvetica" pitchFamily="34" charset="0"/>
                <a:cs typeface="Helvetica" pitchFamily="34" charset="0"/>
              </a:rPr>
              <a:t>Slika 2. Hunski zapovjednik i ratnik</a:t>
            </a:r>
            <a:endParaRPr lang="hr-HR" sz="1000" dirty="0">
              <a:latin typeface="Helvetica" pitchFamily="34" charset="0"/>
              <a:cs typeface="Helvetica" pitchFamily="34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>
                <a:latin typeface="Helvetica" pitchFamily="34" charset="0"/>
                <a:cs typeface="Helvetica" pitchFamily="34" charset="0"/>
              </a:rPr>
              <a:t>Huni u Europi</a:t>
            </a:r>
            <a:endParaRPr lang="hr-HR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403648" y="4797152"/>
            <a:ext cx="5486400" cy="566738"/>
          </a:xfrm>
        </p:spPr>
        <p:txBody>
          <a:bodyPr>
            <a:normAutofit/>
          </a:bodyPr>
          <a:lstStyle/>
          <a:p>
            <a:r>
              <a:rPr lang="hr-HR" sz="1000" b="0" dirty="0" smtClean="0">
                <a:latin typeface="Helvetica" pitchFamily="34" charset="0"/>
                <a:cs typeface="Helvetica" pitchFamily="34" charset="0"/>
              </a:rPr>
              <a:t>Slika 3. Huni u Europi</a:t>
            </a:r>
            <a:endParaRPr lang="hr-HR" sz="1000" b="0" dirty="0">
              <a:latin typeface="Helvetica" pitchFamily="34" charset="0"/>
              <a:cs typeface="Helvetica" pitchFamily="34" charset="0"/>
            </a:endParaRPr>
          </a:p>
        </p:txBody>
      </p:sp>
      <p:pic>
        <p:nvPicPr>
          <p:cNvPr id="7" name="Picture Placeholder 6" descr="800px-Hunnenwanderung.pn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250" r="250"/>
          <a:stretch>
            <a:fillRect/>
          </a:stretch>
        </p:blipFill>
        <p:spPr>
          <a:xfrm>
            <a:off x="1475656" y="548680"/>
            <a:ext cx="6091064" cy="4568298"/>
          </a:xfr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Grayscal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126</TotalTime>
  <Words>943</Words>
  <Application>Microsoft Office PowerPoint</Application>
  <PresentationFormat>On-screen Show (4:3)</PresentationFormat>
  <Paragraphs>114</Paragraphs>
  <Slides>16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Office Theme</vt:lpstr>
      <vt:lpstr>Huni i Rimsko carstvo</vt:lpstr>
      <vt:lpstr>Sadržaj</vt:lpstr>
      <vt:lpstr>Uvod</vt:lpstr>
      <vt:lpstr>Huni općenito</vt:lpstr>
      <vt:lpstr>Izgled</vt:lpstr>
      <vt:lpstr>Način života</vt:lpstr>
      <vt:lpstr>Ratovanje</vt:lpstr>
      <vt:lpstr>Huni u Europi</vt:lpstr>
      <vt:lpstr>Slika 3. Huni u Europi</vt:lpstr>
      <vt:lpstr>Huni prije Atile</vt:lpstr>
      <vt:lpstr>Huni prije Atile</vt:lpstr>
      <vt:lpstr>Atila</vt:lpstr>
      <vt:lpstr>Atila</vt:lpstr>
      <vt:lpstr>Pad Huna</vt:lpstr>
      <vt:lpstr>Kraj </vt:lpstr>
      <vt:lpstr>Literatura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Huni i Rimsko carstvo</dc:title>
  <dc:creator>PAOLO</dc:creator>
  <cp:lastModifiedBy>PAOLO</cp:lastModifiedBy>
  <cp:revision>14</cp:revision>
  <dcterms:created xsi:type="dcterms:W3CDTF">2013-11-06T21:28:11Z</dcterms:created>
  <dcterms:modified xsi:type="dcterms:W3CDTF">2013-11-06T23:38:20Z</dcterms:modified>
</cp:coreProperties>
</file>