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</p:sldIdLst>
  <p:sldSz cx="9144000" cy="6858000" type="screen4x3"/>
  <p:notesSz cx="6858000" cy="9144000"/>
  <p:defaultTextStyle>
    <a:defPPr>
      <a:defRPr lang="hr-H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C2244EB0-269C-48D5-8756-123ECC9A21F0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3576A-ACE1-4F75-A985-11AE7400BCF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72374-5797-4E35-A2F6-65D9269E80B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65-BA6E-45D7-815C-D1D9AC9E3A05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hr-HR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F6B473D-7071-44FB-952B-4025AA14645C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3645E-501F-46D6-B2E4-683201082D27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4E2ED-2B0F-4DFF-B147-E7EEE8335C57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C2CB0-D042-4075-92D5-5B4D0DC7A30C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0CB6-1E9A-4C9F-9C0D-01EC28592E91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6325A-B9A3-4105-911E-F1F1D282198B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CF1053E-C4B6-41E5-8BCD-CD36F0356D6B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hr-H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E24A6819-0B16-4EE9-BF28-323E613C76D1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hr-HR" sz="6000"/>
              <a:t>Faktorska analiza</a:t>
            </a:r>
            <a:endParaRPr lang="en-US" sz="6000"/>
          </a:p>
        </p:txBody>
      </p:sp>
      <p:sp>
        <p:nvSpPr>
          <p:cNvPr id="3" name="TekstniOkvir 2"/>
          <p:cNvSpPr txBox="1"/>
          <p:nvPr/>
        </p:nvSpPr>
        <p:spPr>
          <a:xfrm>
            <a:off x="3321835" y="3244334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hr-HR" dirty="0" smtClean="0"/>
              <a:t>Toni Babarović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4638"/>
            <a:ext cx="7772400" cy="850106"/>
          </a:xfrm>
        </p:spPr>
        <p:txBody>
          <a:bodyPr/>
          <a:lstStyle/>
          <a:p>
            <a:r>
              <a:rPr lang="hr-HR" dirty="0"/>
              <a:t>Pogreška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914400" y="1628800"/>
            <a:ext cx="7772400" cy="43910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hr-HR" dirty="0"/>
              <a:t>Dio </a:t>
            </a:r>
            <a:r>
              <a:rPr lang="hr-HR" dirty="0" err="1"/>
              <a:t>varijabiliteta</a:t>
            </a:r>
            <a:r>
              <a:rPr lang="hr-HR" dirty="0"/>
              <a:t> koji se ne može reproducirati ponovljenim mjerenjem.</a:t>
            </a:r>
          </a:p>
          <a:p>
            <a:pPr>
              <a:spcAft>
                <a:spcPts val="600"/>
              </a:spcAft>
            </a:pPr>
            <a:r>
              <a:rPr lang="hr-HR" dirty="0"/>
              <a:t>Pogreška varijable </a:t>
            </a:r>
            <a:r>
              <a:rPr lang="hr-HR" dirty="0" err="1"/>
              <a:t>X</a:t>
            </a:r>
            <a:r>
              <a:rPr lang="hr-HR" baseline="-25000" dirty="0" err="1"/>
              <a:t>j</a:t>
            </a:r>
            <a:r>
              <a:rPr lang="hr-HR" dirty="0"/>
              <a:t> je onaj dio njezinog </a:t>
            </a:r>
            <a:r>
              <a:rPr lang="hr-HR" dirty="0" err="1"/>
              <a:t>unikviteta</a:t>
            </a:r>
            <a:r>
              <a:rPr lang="hr-HR" dirty="0"/>
              <a:t> koji se odnosi na nepouzdanost.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r>
              <a:rPr lang="hr-HR" dirty="0"/>
              <a:t>Važno!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5613" y="1412777"/>
            <a:ext cx="8437562" cy="525631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sz="2400" u="sng" dirty="0" err="1"/>
              <a:t>Komunalitet</a:t>
            </a:r>
            <a:r>
              <a:rPr lang="hr-HR" sz="2400" dirty="0"/>
              <a:t> i </a:t>
            </a:r>
            <a:r>
              <a:rPr lang="hr-HR" sz="2400" u="sng" dirty="0" err="1"/>
              <a:t>specificitet</a:t>
            </a:r>
            <a:r>
              <a:rPr lang="hr-HR" sz="2400" dirty="0"/>
              <a:t> su relativne mjere i odnose se na varijablu </a:t>
            </a:r>
            <a:r>
              <a:rPr lang="hr-HR" sz="2400" dirty="0" err="1"/>
              <a:t>X</a:t>
            </a:r>
            <a:r>
              <a:rPr lang="hr-HR" sz="2400" baseline="-18000" dirty="0" err="1"/>
              <a:t>j</a:t>
            </a:r>
            <a:r>
              <a:rPr lang="hr-HR" sz="2400" dirty="0"/>
              <a:t> promatranu unutar nekog seta od m varijabli.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sz="2400" dirty="0"/>
              <a:t>Ako se tom setu varijabli doda ili oduzme neka varijabla </a:t>
            </a:r>
            <a:r>
              <a:rPr lang="hr-HR" sz="2400" dirty="0" err="1"/>
              <a:t>X</a:t>
            </a:r>
            <a:r>
              <a:rPr lang="hr-HR" sz="2400" baseline="-18000" dirty="0" err="1"/>
              <a:t>z</a:t>
            </a:r>
            <a:r>
              <a:rPr lang="hr-HR" sz="2400" dirty="0"/>
              <a:t> ti dijelovi varijance varijable </a:t>
            </a:r>
            <a:r>
              <a:rPr lang="hr-HR" sz="2400" dirty="0" err="1"/>
              <a:t>X</a:t>
            </a:r>
            <a:r>
              <a:rPr lang="hr-HR" sz="2400" baseline="-18000" dirty="0" err="1"/>
              <a:t>j</a:t>
            </a:r>
            <a:r>
              <a:rPr lang="hr-HR" sz="2400" dirty="0"/>
              <a:t> </a:t>
            </a:r>
            <a:r>
              <a:rPr lang="hr-HR" sz="2400" i="1" dirty="0"/>
              <a:t>će se promijeniti</a:t>
            </a:r>
            <a:r>
              <a:rPr lang="hr-HR" sz="2400" dirty="0"/>
              <a:t>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sz="2400" dirty="0"/>
              <a:t>Ako se </a:t>
            </a:r>
            <a:r>
              <a:rPr lang="hr-HR" sz="2400" dirty="0" err="1"/>
              <a:t>npr</a:t>
            </a:r>
            <a:r>
              <a:rPr lang="hr-HR" sz="2400" dirty="0"/>
              <a:t>. doda jedna varijabla </a:t>
            </a:r>
            <a:r>
              <a:rPr lang="hr-HR" sz="2400" dirty="0" err="1"/>
              <a:t>X</a:t>
            </a:r>
            <a:r>
              <a:rPr lang="hr-HR" sz="2400" baseline="-18000" dirty="0" err="1"/>
              <a:t>z</a:t>
            </a:r>
            <a:r>
              <a:rPr lang="hr-HR" sz="2400" dirty="0"/>
              <a:t> koja je u visokoj korelaciji s varijablom </a:t>
            </a:r>
            <a:r>
              <a:rPr lang="hr-HR" sz="2400" dirty="0" err="1"/>
              <a:t>X</a:t>
            </a:r>
            <a:r>
              <a:rPr lang="hr-HR" sz="2400" baseline="-18000" dirty="0" err="1"/>
              <a:t>j</a:t>
            </a:r>
            <a:r>
              <a:rPr lang="hr-HR" sz="2400" dirty="0"/>
              <a:t>, </a:t>
            </a:r>
            <a:r>
              <a:rPr lang="hr-HR" sz="2400" dirty="0" err="1"/>
              <a:t>komunalitet</a:t>
            </a:r>
            <a:r>
              <a:rPr lang="hr-HR" sz="2400" dirty="0"/>
              <a:t> varijable </a:t>
            </a:r>
            <a:r>
              <a:rPr lang="hr-HR" sz="2400" dirty="0" err="1"/>
              <a:t>X</a:t>
            </a:r>
            <a:r>
              <a:rPr lang="hr-HR" sz="2400" baseline="-18000" dirty="0" err="1"/>
              <a:t>j</a:t>
            </a:r>
            <a:r>
              <a:rPr lang="hr-HR" sz="2400" dirty="0"/>
              <a:t> će se povećati, a </a:t>
            </a:r>
            <a:r>
              <a:rPr lang="hr-HR" sz="2400" dirty="0" err="1"/>
              <a:t>specificitet</a:t>
            </a:r>
            <a:r>
              <a:rPr lang="hr-HR" sz="2400" dirty="0"/>
              <a:t> smanjiti.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sz="2400" dirty="0"/>
              <a:t>Ipak, ukupni </a:t>
            </a:r>
            <a:r>
              <a:rPr lang="hr-HR" sz="2400" u="sng" dirty="0"/>
              <a:t>pouzdani</a:t>
            </a:r>
            <a:r>
              <a:rPr lang="hr-HR" sz="2400" dirty="0"/>
              <a:t> dio varijance varijable </a:t>
            </a:r>
            <a:r>
              <a:rPr lang="hr-HR" sz="2400" i="1" dirty="0"/>
              <a:t>neće se promijeniti</a:t>
            </a:r>
            <a:r>
              <a:rPr lang="hr-HR" sz="2400" dirty="0"/>
              <a:t>, kao niti njena </a:t>
            </a:r>
            <a:r>
              <a:rPr lang="hr-HR" sz="2400" u="sng" dirty="0"/>
              <a:t>pogreška</a:t>
            </a:r>
            <a:r>
              <a:rPr lang="hr-HR" sz="2400" dirty="0"/>
              <a:t>!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sz="2400" dirty="0"/>
              <a:t>Udio pouzdanog i nepouzdanog dijela (pogreške) u varijanci varijable ovisi isključivo o načinu mjerenja i sadržaju varijable.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4638"/>
            <a:ext cx="7772400" cy="850106"/>
          </a:xfrm>
        </p:spPr>
        <p:txBody>
          <a:bodyPr/>
          <a:lstStyle/>
          <a:p>
            <a:r>
              <a:rPr lang="hr-HR" sz="3400" dirty="0"/>
              <a:t>Fundamentalna faktorska jednadžba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27584" y="1844823"/>
            <a:ext cx="7854454" cy="3600401"/>
          </a:xfrm>
        </p:spPr>
        <p:txBody>
          <a:bodyPr/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dirty="0"/>
              <a:t>Odnos </a:t>
            </a:r>
            <a:r>
              <a:rPr lang="hr-HR" dirty="0" err="1"/>
              <a:t>manifestnih</a:t>
            </a:r>
            <a:r>
              <a:rPr lang="hr-HR" dirty="0"/>
              <a:t> varijabli i faktora možemo izraziti matematički.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dirty="0" smtClean="0"/>
              <a:t>Ukupan </a:t>
            </a:r>
            <a:r>
              <a:rPr lang="hr-HR" dirty="0" err="1" smtClean="0"/>
              <a:t>varijabilitet</a:t>
            </a:r>
            <a:r>
              <a:rPr lang="hr-HR" dirty="0" smtClean="0"/>
              <a:t> </a:t>
            </a:r>
            <a:r>
              <a:rPr lang="hr-HR" dirty="0" err="1"/>
              <a:t>manifestnih</a:t>
            </a:r>
            <a:r>
              <a:rPr lang="hr-HR" dirty="0"/>
              <a:t> </a:t>
            </a:r>
            <a:r>
              <a:rPr lang="hr-HR" dirty="0" err="1"/>
              <a:t>variabli</a:t>
            </a:r>
            <a:r>
              <a:rPr lang="hr-HR" dirty="0"/>
              <a:t> možemo opisati pomoću faktora.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dirty="0"/>
              <a:t>Svaka </a:t>
            </a:r>
            <a:r>
              <a:rPr lang="hr-HR" dirty="0" err="1"/>
              <a:t>manifestna</a:t>
            </a:r>
            <a:r>
              <a:rPr lang="hr-HR" dirty="0"/>
              <a:t> varijabla predstavlja kombinaciju faktora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dirty="0"/>
              <a:t>Neka je </a:t>
            </a:r>
            <a:r>
              <a:rPr lang="hr-HR" dirty="0" err="1"/>
              <a:t>Z</a:t>
            </a:r>
            <a:r>
              <a:rPr lang="hr-HR" baseline="-18000" dirty="0" err="1"/>
              <a:t>j</a:t>
            </a:r>
            <a:r>
              <a:rPr lang="hr-HR" dirty="0"/>
              <a:t> bilo koja standardizirana varijabla.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dirty="0"/>
              <a:t>Ta se varijabla može izraziti stupčastim vektorom.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sz="quarter" idx="1"/>
          </p:nvPr>
        </p:nvSpPr>
        <p:spPr>
          <a:xfrm>
            <a:off x="395288" y="836713"/>
            <a:ext cx="8286750" cy="5259288"/>
          </a:xfrm>
        </p:spPr>
        <p:txBody>
          <a:bodyPr/>
          <a:lstStyle/>
          <a:p>
            <a:r>
              <a:rPr lang="hr-HR" sz="2400" dirty="0"/>
              <a:t>standardizirana prosječna suma svih njezinih (</a:t>
            </a:r>
            <a:r>
              <a:rPr lang="hr-HR" sz="2400" dirty="0" err="1"/>
              <a:t>Z</a:t>
            </a:r>
            <a:r>
              <a:rPr lang="hr-HR" sz="2400" baseline="-18000" dirty="0" err="1"/>
              <a:t>j</a:t>
            </a:r>
            <a:r>
              <a:rPr lang="hr-HR" sz="2400" dirty="0"/>
              <a:t>) elemenata = 0 (aritmetička sredina)</a:t>
            </a:r>
          </a:p>
          <a:p>
            <a:r>
              <a:rPr lang="hr-HR" sz="2400" dirty="0" smtClean="0"/>
              <a:t>Istovremeno, </a:t>
            </a:r>
            <a:r>
              <a:rPr lang="hr-HR" sz="2400" dirty="0"/>
              <a:t>prosječna suma svih kvadriranih elemenata varijable (</a:t>
            </a:r>
            <a:r>
              <a:rPr lang="hr-HR" sz="2400" dirty="0" err="1"/>
              <a:t>Z</a:t>
            </a:r>
            <a:r>
              <a:rPr lang="hr-HR" sz="2400" baseline="-18000" dirty="0" err="1"/>
              <a:t>j</a:t>
            </a:r>
            <a:r>
              <a:rPr lang="hr-HR" sz="2400" dirty="0"/>
              <a:t>) je jednaka 1 (varijanca)</a:t>
            </a:r>
          </a:p>
          <a:p>
            <a:r>
              <a:rPr lang="hr-HR" sz="2400" dirty="0"/>
              <a:t>Ako faktore koji opisuju varijancu varijable označimo s </a:t>
            </a:r>
            <a:r>
              <a:rPr lang="hr-HR" sz="2400" dirty="0" err="1"/>
              <a:t>S</a:t>
            </a:r>
            <a:r>
              <a:rPr lang="hr-HR" sz="2400" baseline="-18000" dirty="0" err="1"/>
              <a:t>j</a:t>
            </a:r>
            <a:r>
              <a:rPr lang="hr-HR" sz="2400" dirty="0"/>
              <a:t> </a:t>
            </a:r>
          </a:p>
          <a:p>
            <a:r>
              <a:rPr lang="hr-HR" sz="2400" dirty="0"/>
              <a:t>I pretpostavimo da je unutarnji produkt bilo kojih dvaju faktora nula, odnosno da faktori nisu u korelaciji</a:t>
            </a:r>
          </a:p>
          <a:p>
            <a:r>
              <a:rPr lang="hr-HR" sz="2400" dirty="0"/>
              <a:t>Tada je: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1217613" y="2276475"/>
          <a:ext cx="6483350" cy="2254250"/>
        </p:xfrm>
        <a:graphic>
          <a:graphicData uri="http://schemas.openxmlformats.org/presentationml/2006/ole">
            <p:oleObj spid="_x0000_s47107" name="Equation" r:id="rId3" imgW="2705100" imgH="939800" progId="">
              <p:embed/>
            </p:oleObj>
          </a:graphicData>
        </a:graphic>
      </p:graphicFrame>
      <p:sp>
        <p:nvSpPr>
          <p:cNvPr id="47107" name="Line 3"/>
          <p:cNvSpPr>
            <a:spLocks noChangeShapeType="1"/>
          </p:cNvSpPr>
          <p:nvPr/>
        </p:nvSpPr>
        <p:spPr bwMode="auto">
          <a:xfrm flipV="1">
            <a:off x="900113" y="3573463"/>
            <a:ext cx="1727200" cy="2016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395288" y="5516563"/>
            <a:ext cx="158432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dirty="0"/>
              <a:t>Faktorska opterećenja, ponderi</a:t>
            </a:r>
          </a:p>
        </p:txBody>
      </p:sp>
      <p:sp>
        <p:nvSpPr>
          <p:cNvPr id="47109" name="Line 5"/>
          <p:cNvSpPr>
            <a:spLocks noChangeShapeType="1"/>
          </p:cNvSpPr>
          <p:nvPr/>
        </p:nvSpPr>
        <p:spPr bwMode="auto">
          <a:xfrm flipH="1" flipV="1">
            <a:off x="5076825" y="4508500"/>
            <a:ext cx="431800" cy="13700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47110" name="Line 6"/>
          <p:cNvSpPr>
            <a:spLocks noChangeShapeType="1"/>
          </p:cNvSpPr>
          <p:nvPr/>
        </p:nvSpPr>
        <p:spPr bwMode="auto">
          <a:xfrm flipH="1" flipV="1">
            <a:off x="3419475" y="4437063"/>
            <a:ext cx="2016125" cy="1512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4572000" y="5876925"/>
            <a:ext cx="2520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Faktorski bodovi – elementi vektora S</a:t>
            </a:r>
          </a:p>
        </p:txBody>
      </p:sp>
      <p:sp>
        <p:nvSpPr>
          <p:cNvPr id="47112" name="Line 8"/>
          <p:cNvSpPr>
            <a:spLocks noChangeShapeType="1"/>
          </p:cNvSpPr>
          <p:nvPr/>
        </p:nvSpPr>
        <p:spPr bwMode="auto">
          <a:xfrm flipV="1">
            <a:off x="5580063" y="4508500"/>
            <a:ext cx="1512887" cy="1441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47113" name="Line 9"/>
          <p:cNvSpPr>
            <a:spLocks noChangeShapeType="1"/>
          </p:cNvSpPr>
          <p:nvPr/>
        </p:nvSpPr>
        <p:spPr bwMode="auto">
          <a:xfrm flipV="1">
            <a:off x="1476375" y="3573463"/>
            <a:ext cx="2663825" cy="19446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47114" name="Line 10"/>
          <p:cNvSpPr>
            <a:spLocks noChangeShapeType="1"/>
          </p:cNvSpPr>
          <p:nvPr/>
        </p:nvSpPr>
        <p:spPr bwMode="auto">
          <a:xfrm flipV="1">
            <a:off x="1835150" y="3573463"/>
            <a:ext cx="4537075" cy="2305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13" name="Rectangle 12"/>
          <p:cNvSpPr/>
          <p:nvPr/>
        </p:nvSpPr>
        <p:spPr>
          <a:xfrm>
            <a:off x="1187624" y="980728"/>
            <a:ext cx="14448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800" dirty="0" smtClean="0"/>
              <a:t>Tada je:</a:t>
            </a:r>
            <a:endParaRPr lang="hr-H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4638"/>
            <a:ext cx="7772400" cy="922114"/>
          </a:xfrm>
        </p:spPr>
        <p:txBody>
          <a:bodyPr/>
          <a:lstStyle/>
          <a:p>
            <a:r>
              <a:rPr lang="hr-HR" dirty="0"/>
              <a:t>Matrično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99592" y="1700808"/>
            <a:ext cx="7787208" cy="431899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r-HR" dirty="0" err="1"/>
              <a:t>F</a:t>
            </a:r>
            <a:r>
              <a:rPr lang="hr-HR" baseline="-18000" dirty="0" err="1"/>
              <a:t>mxp</a:t>
            </a:r>
            <a:r>
              <a:rPr lang="hr-HR" dirty="0"/>
              <a:t> – matrica </a:t>
            </a:r>
            <a:r>
              <a:rPr lang="hr-HR" dirty="0" smtClean="0"/>
              <a:t>faktorskih </a:t>
            </a:r>
            <a:r>
              <a:rPr lang="hr-HR" dirty="0"/>
              <a:t>opterećenja svake od varijabli (redci) na svakom faktoru (stupac</a:t>
            </a:r>
            <a:r>
              <a:rPr lang="hr-HR" dirty="0" smtClean="0"/>
              <a:t>)</a:t>
            </a:r>
          </a:p>
          <a:p>
            <a:pPr>
              <a:lnSpc>
                <a:spcPct val="90000"/>
              </a:lnSpc>
              <a:buNone/>
            </a:pPr>
            <a:endParaRPr lang="hr-HR" dirty="0"/>
          </a:p>
          <a:p>
            <a:pPr>
              <a:lnSpc>
                <a:spcPct val="90000"/>
              </a:lnSpc>
            </a:pPr>
            <a:r>
              <a:rPr lang="hr-HR" dirty="0" err="1"/>
              <a:t>S</a:t>
            </a:r>
            <a:r>
              <a:rPr lang="hr-HR" baseline="-18000" dirty="0" err="1"/>
              <a:t>nxp</a:t>
            </a:r>
            <a:r>
              <a:rPr lang="hr-HR" dirty="0"/>
              <a:t> – matrica faktorskih bodova za svakog ispitanika (redci) na svakom faktoru (stupac</a:t>
            </a:r>
            <a:r>
              <a:rPr lang="hr-HR" dirty="0" smtClean="0"/>
              <a:t>)</a:t>
            </a:r>
          </a:p>
          <a:p>
            <a:pPr>
              <a:lnSpc>
                <a:spcPct val="90000"/>
              </a:lnSpc>
              <a:buNone/>
            </a:pPr>
            <a:endParaRPr lang="hr-HR" dirty="0"/>
          </a:p>
          <a:p>
            <a:pPr>
              <a:lnSpc>
                <a:spcPct val="90000"/>
              </a:lnSpc>
            </a:pPr>
            <a:r>
              <a:rPr lang="hr-HR" dirty="0"/>
              <a:t>Početnu matricu podataka možemo reproducirati</a:t>
            </a:r>
            <a:r>
              <a:rPr lang="hr-HR" dirty="0" smtClean="0"/>
              <a:t>:</a:t>
            </a:r>
          </a:p>
          <a:p>
            <a:pPr>
              <a:lnSpc>
                <a:spcPct val="90000"/>
              </a:lnSpc>
              <a:buNone/>
            </a:pPr>
            <a:endParaRPr lang="hr-HR" dirty="0"/>
          </a:p>
          <a:p>
            <a:pPr>
              <a:lnSpc>
                <a:spcPct val="90000"/>
              </a:lnSpc>
            </a:pPr>
            <a:r>
              <a:rPr lang="hr-HR" dirty="0" err="1"/>
              <a:t>Z</a:t>
            </a:r>
            <a:r>
              <a:rPr lang="hr-HR" baseline="-18000" dirty="0" err="1"/>
              <a:t>nxm</a:t>
            </a:r>
            <a:r>
              <a:rPr lang="hr-HR" dirty="0" smtClean="0"/>
              <a:t>= </a:t>
            </a:r>
            <a:r>
              <a:rPr lang="hr-HR" dirty="0" err="1" smtClean="0"/>
              <a:t>S</a:t>
            </a:r>
            <a:r>
              <a:rPr lang="hr-HR" baseline="-18000" dirty="0" err="1" smtClean="0"/>
              <a:t>nxp</a:t>
            </a:r>
            <a:r>
              <a:rPr lang="hr-HR" dirty="0" err="1" smtClean="0"/>
              <a:t>F</a:t>
            </a:r>
            <a:r>
              <a:rPr lang="hr-HR" dirty="0" smtClean="0"/>
              <a:t>’</a:t>
            </a:r>
            <a:r>
              <a:rPr lang="hr-HR" baseline="-18000" dirty="0" err="1" smtClean="0"/>
              <a:t>pxm</a:t>
            </a:r>
            <a:endParaRPr lang="hr-HR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hr-HR" dirty="0"/>
          </a:p>
        </p:txBody>
      </p:sp>
      <p:sp>
        <p:nvSpPr>
          <p:cNvPr id="48132" name="AutoShape 4"/>
          <p:cNvSpPr>
            <a:spLocks noChangeArrowheads="1"/>
          </p:cNvSpPr>
          <p:nvPr/>
        </p:nvSpPr>
        <p:spPr bwMode="auto">
          <a:xfrm>
            <a:off x="2051719" y="4869161"/>
            <a:ext cx="2160241" cy="720080"/>
          </a:xfrm>
          <a:prstGeom prst="rightArrowCallout">
            <a:avLst>
              <a:gd name="adj1" fmla="val 25000"/>
              <a:gd name="adj2" fmla="val 25000"/>
              <a:gd name="adj3" fmla="val 47401"/>
              <a:gd name="adj4" fmla="val 66667"/>
            </a:avLst>
          </a:prstGeom>
          <a:solidFill>
            <a:schemeClr val="accent1">
              <a:alpha val="0"/>
            </a:schemeClr>
          </a:solidFill>
          <a:ln w="222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4572000" y="4941168"/>
            <a:ext cx="34575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 dirty="0">
                <a:solidFill>
                  <a:schemeClr val="accent2"/>
                </a:solidFill>
              </a:rPr>
              <a:t>Zadaća FA je definirati elemente ovih dvaju matrica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260648"/>
            <a:ext cx="7772400" cy="778098"/>
          </a:xfrm>
        </p:spPr>
        <p:txBody>
          <a:bodyPr>
            <a:normAutofit fontScale="90000"/>
          </a:bodyPr>
          <a:lstStyle/>
          <a:p>
            <a:r>
              <a:rPr lang="hr-HR" sz="3400" dirty="0"/>
              <a:t>Korelacijska matrica </a:t>
            </a:r>
            <a:r>
              <a:rPr lang="hr-HR" sz="3400" dirty="0" err="1"/>
              <a:t>manifestnih</a:t>
            </a:r>
            <a:r>
              <a:rPr lang="hr-HR" sz="3400" dirty="0"/>
              <a:t> varijabli 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sz="quarter" idx="1"/>
          </p:nvPr>
        </p:nvSpPr>
        <p:spPr>
          <a:xfrm>
            <a:off x="611560" y="1268760"/>
            <a:ext cx="7772400" cy="1045096"/>
          </a:xfrm>
        </p:spPr>
        <p:txBody>
          <a:bodyPr/>
          <a:lstStyle/>
          <a:p>
            <a:r>
              <a:rPr lang="hr-HR" dirty="0"/>
              <a:t>Znamo da se korelacijska matrica manifesnih varijabli može izračunati:</a:t>
            </a:r>
          </a:p>
        </p:txBody>
      </p:sp>
      <p:graphicFrame>
        <p:nvGraphicFramePr>
          <p:cNvPr id="49155" name="Object 3"/>
          <p:cNvGraphicFramePr>
            <a:graphicFrameLocks noChangeAspect="1"/>
          </p:cNvGraphicFramePr>
          <p:nvPr/>
        </p:nvGraphicFramePr>
        <p:xfrm>
          <a:off x="4860032" y="1844824"/>
          <a:ext cx="2519363" cy="839788"/>
        </p:xfrm>
        <a:graphic>
          <a:graphicData uri="http://schemas.openxmlformats.org/presentationml/2006/ole">
            <p:oleObj spid="_x0000_s49158" name="Equation" r:id="rId3" imgW="1180588" imgH="393529" progId="">
              <p:embed/>
            </p:oleObj>
          </a:graphicData>
        </a:graphic>
      </p:graphicFrame>
      <p:graphicFrame>
        <p:nvGraphicFramePr>
          <p:cNvPr id="49157" name="Object 5"/>
          <p:cNvGraphicFramePr>
            <a:graphicFrameLocks noChangeAspect="1"/>
          </p:cNvGraphicFramePr>
          <p:nvPr/>
        </p:nvGraphicFramePr>
        <p:xfrm>
          <a:off x="899592" y="2780928"/>
          <a:ext cx="5041900" cy="3797300"/>
        </p:xfrm>
        <a:graphic>
          <a:graphicData uri="http://schemas.openxmlformats.org/presentationml/2006/ole">
            <p:oleObj spid="_x0000_s49159" name="Equation" r:id="rId4" imgW="1955800" imgH="1473200" progId="">
              <p:embed/>
            </p:oleObj>
          </a:graphicData>
        </a:graphic>
      </p:graphicFrame>
      <p:sp>
        <p:nvSpPr>
          <p:cNvPr id="49158" name="Line 6"/>
          <p:cNvSpPr>
            <a:spLocks noChangeShapeType="1"/>
          </p:cNvSpPr>
          <p:nvPr/>
        </p:nvSpPr>
        <p:spPr bwMode="auto">
          <a:xfrm flipH="1">
            <a:off x="3635374" y="5877272"/>
            <a:ext cx="2736826" cy="431452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6516216" y="3933056"/>
            <a:ext cx="2627784" cy="2462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hr-HR" sz="2200"/>
              <a:t>Početnu korelacijsku matricu moguće je u potpunosti reproducirati na osnovi matrice faktorske strukture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1196752"/>
            <a:ext cx="8280400" cy="2232248"/>
          </a:xfrm>
        </p:spPr>
        <p:txBody>
          <a:bodyPr>
            <a:normAutofit/>
          </a:bodyPr>
          <a:lstStyle/>
          <a:p>
            <a:r>
              <a:rPr lang="hr-HR" sz="2800" dirty="0"/>
              <a:t>Što se dešava ako pravimo razliku između </a:t>
            </a:r>
            <a:r>
              <a:rPr lang="hr-HR" sz="2800" dirty="0" err="1"/>
              <a:t>komunalitetnog</a:t>
            </a:r>
            <a:r>
              <a:rPr lang="hr-HR" sz="2800" dirty="0"/>
              <a:t> (zajedničkog) i specifičnog dijela varijance </a:t>
            </a:r>
            <a:r>
              <a:rPr lang="hr-HR" sz="2800" dirty="0" err="1"/>
              <a:t>manifestnih</a:t>
            </a:r>
            <a:r>
              <a:rPr lang="hr-HR" sz="2800" dirty="0"/>
              <a:t> varijabli?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468313" y="549275"/>
          <a:ext cx="8188325" cy="2254250"/>
        </p:xfrm>
        <a:graphic>
          <a:graphicData uri="http://schemas.openxmlformats.org/presentationml/2006/ole">
            <p:oleObj spid="_x0000_s51203" name="Equation" r:id="rId3" imgW="3416300" imgH="939800" progId="">
              <p:embed/>
            </p:oleObj>
          </a:graphicData>
        </a:graphic>
      </p:graphicFrame>
      <p:sp>
        <p:nvSpPr>
          <p:cNvPr id="51203" name="AutoShape 3"/>
          <p:cNvSpPr>
            <a:spLocks/>
          </p:cNvSpPr>
          <p:nvPr/>
        </p:nvSpPr>
        <p:spPr bwMode="auto">
          <a:xfrm rot="5400000">
            <a:off x="4248150" y="512763"/>
            <a:ext cx="431800" cy="5111750"/>
          </a:xfrm>
          <a:prstGeom prst="rightBrace">
            <a:avLst>
              <a:gd name="adj1" fmla="val 98652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  <p:sp>
        <p:nvSpPr>
          <p:cNvPr id="51204" name="AutoShape 4"/>
          <p:cNvSpPr>
            <a:spLocks/>
          </p:cNvSpPr>
          <p:nvPr/>
        </p:nvSpPr>
        <p:spPr bwMode="auto">
          <a:xfrm rot="5400000">
            <a:off x="7848600" y="2384425"/>
            <a:ext cx="431800" cy="1511300"/>
          </a:xfrm>
          <a:prstGeom prst="rightBrace">
            <a:avLst>
              <a:gd name="adj1" fmla="val 29167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3348038" y="3429000"/>
            <a:ext cx="19446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Zajednički faktori</a:t>
            </a: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7092950" y="3429000"/>
            <a:ext cx="1943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Specifičan faktor</a:t>
            </a:r>
          </a:p>
        </p:txBody>
      </p:sp>
      <p:sp>
        <p:nvSpPr>
          <p:cNvPr id="51207" name="Line 7"/>
          <p:cNvSpPr>
            <a:spLocks noChangeShapeType="1"/>
          </p:cNvSpPr>
          <p:nvPr/>
        </p:nvSpPr>
        <p:spPr bwMode="auto">
          <a:xfrm flipV="1">
            <a:off x="1187450" y="1916113"/>
            <a:ext cx="792163" cy="2449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51208" name="Line 8"/>
          <p:cNvSpPr>
            <a:spLocks noChangeShapeType="1"/>
          </p:cNvSpPr>
          <p:nvPr/>
        </p:nvSpPr>
        <p:spPr bwMode="auto">
          <a:xfrm flipV="1">
            <a:off x="1331913" y="1916113"/>
            <a:ext cx="2159000" cy="2449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539750" y="4365625"/>
            <a:ext cx="158432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Faktorska opterećenja, ponderi</a:t>
            </a:r>
          </a:p>
        </p:txBody>
      </p:sp>
      <p:sp>
        <p:nvSpPr>
          <p:cNvPr id="51210" name="Line 10"/>
          <p:cNvSpPr>
            <a:spLocks noChangeShapeType="1"/>
          </p:cNvSpPr>
          <p:nvPr/>
        </p:nvSpPr>
        <p:spPr bwMode="auto">
          <a:xfrm flipV="1">
            <a:off x="5219700" y="2781300"/>
            <a:ext cx="1295400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51211" name="Line 11"/>
          <p:cNvSpPr>
            <a:spLocks noChangeShapeType="1"/>
          </p:cNvSpPr>
          <p:nvPr/>
        </p:nvSpPr>
        <p:spPr bwMode="auto">
          <a:xfrm flipH="1" flipV="1">
            <a:off x="4356100" y="2781300"/>
            <a:ext cx="792163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51212" name="Text Box 12"/>
          <p:cNvSpPr txBox="1">
            <a:spLocks noChangeArrowheads="1"/>
          </p:cNvSpPr>
          <p:nvPr/>
        </p:nvSpPr>
        <p:spPr bwMode="auto">
          <a:xfrm>
            <a:off x="4427538" y="4437063"/>
            <a:ext cx="2520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Faktorski bodovi – elementi vektora S</a:t>
            </a:r>
          </a:p>
        </p:txBody>
      </p:sp>
      <p:sp>
        <p:nvSpPr>
          <p:cNvPr id="51213" name="Line 13"/>
          <p:cNvSpPr>
            <a:spLocks noChangeShapeType="1"/>
          </p:cNvSpPr>
          <p:nvPr/>
        </p:nvSpPr>
        <p:spPr bwMode="auto">
          <a:xfrm flipH="1" flipV="1">
            <a:off x="2771775" y="2781300"/>
            <a:ext cx="2305050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51214" name="Line 14"/>
          <p:cNvSpPr>
            <a:spLocks noChangeShapeType="1"/>
          </p:cNvSpPr>
          <p:nvPr/>
        </p:nvSpPr>
        <p:spPr bwMode="auto">
          <a:xfrm flipV="1">
            <a:off x="5364163" y="2565400"/>
            <a:ext cx="2808287" cy="1800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51215" name="Line 15"/>
          <p:cNvSpPr>
            <a:spLocks noChangeShapeType="1"/>
          </p:cNvSpPr>
          <p:nvPr/>
        </p:nvSpPr>
        <p:spPr bwMode="auto">
          <a:xfrm flipV="1">
            <a:off x="1403350" y="1916113"/>
            <a:ext cx="4176713" cy="2449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51216" name="Line 16"/>
          <p:cNvSpPr>
            <a:spLocks noChangeShapeType="1"/>
          </p:cNvSpPr>
          <p:nvPr/>
        </p:nvSpPr>
        <p:spPr bwMode="auto">
          <a:xfrm flipV="1">
            <a:off x="1476375" y="1844675"/>
            <a:ext cx="5832475" cy="2592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Matrično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hr-HR" sz="2200" dirty="0" err="1"/>
              <a:t>F</a:t>
            </a:r>
            <a:r>
              <a:rPr lang="hr-HR" sz="2200" baseline="-18000" dirty="0" err="1"/>
              <a:t>mxp</a:t>
            </a:r>
            <a:r>
              <a:rPr lang="hr-HR" sz="2200" dirty="0"/>
              <a:t> – matrica faktorski opterećenja svake od varijabli (redci) na svakom </a:t>
            </a:r>
            <a:r>
              <a:rPr lang="hr-HR" sz="2200" i="1" dirty="0"/>
              <a:t>zajedničkom faktoru </a:t>
            </a:r>
            <a:r>
              <a:rPr lang="hr-HR" sz="2200" dirty="0"/>
              <a:t>(stupac)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hr-HR" sz="2200" dirty="0" err="1"/>
              <a:t>S</a:t>
            </a:r>
            <a:r>
              <a:rPr lang="hr-HR" sz="2200" baseline="-18000" dirty="0" err="1"/>
              <a:t>nxp</a:t>
            </a:r>
            <a:r>
              <a:rPr lang="hr-HR" sz="2200" dirty="0"/>
              <a:t> – matrica faktorskih bodova za svakog ispitanika (redci) na svakom </a:t>
            </a:r>
            <a:r>
              <a:rPr lang="hr-HR" sz="2200" i="1" dirty="0"/>
              <a:t>zajedničkom faktoru </a:t>
            </a:r>
            <a:r>
              <a:rPr lang="hr-HR" sz="2200" dirty="0"/>
              <a:t>(stupac)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hr-HR" sz="2200" dirty="0" err="1"/>
              <a:t>U</a:t>
            </a:r>
            <a:r>
              <a:rPr lang="hr-HR" sz="2200" baseline="-18000" dirty="0" err="1"/>
              <a:t>mxm</a:t>
            </a:r>
            <a:r>
              <a:rPr lang="hr-HR" sz="2200" dirty="0"/>
              <a:t> – dijagonalna matrica faktorskih opterećenja svake varijable (redci) na pripadajućem </a:t>
            </a:r>
            <a:r>
              <a:rPr lang="hr-HR" sz="2200" i="1" dirty="0"/>
              <a:t>specifičnom faktoru </a:t>
            </a:r>
            <a:r>
              <a:rPr lang="hr-HR" sz="2200" dirty="0"/>
              <a:t>(stupac)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hr-HR" sz="2200" dirty="0"/>
              <a:t>S*</a:t>
            </a:r>
            <a:r>
              <a:rPr lang="hr-HR" sz="2200" baseline="-18000" dirty="0" err="1"/>
              <a:t>nxm</a:t>
            </a:r>
            <a:r>
              <a:rPr lang="hr-HR" sz="2200" dirty="0"/>
              <a:t> – matrica faktorskih bodova za svakog ispitanika (redci) na </a:t>
            </a:r>
            <a:r>
              <a:rPr lang="hr-HR" sz="2200" i="1" dirty="0"/>
              <a:t>specifičnim faktorima </a:t>
            </a:r>
            <a:r>
              <a:rPr lang="hr-HR" sz="2200" dirty="0"/>
              <a:t>(stupac)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endParaRPr lang="hr-HR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332656"/>
            <a:ext cx="7772400" cy="810344"/>
          </a:xfrm>
        </p:spPr>
        <p:txBody>
          <a:bodyPr/>
          <a:lstStyle/>
          <a:p>
            <a:r>
              <a:rPr lang="hr-HR"/>
              <a:t>Što je FA</a:t>
            </a:r>
            <a:endParaRPr 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914400" y="1447800"/>
            <a:ext cx="7402016" cy="4572000"/>
          </a:xfrm>
        </p:spPr>
        <p:txBody>
          <a:bodyPr/>
          <a:lstStyle/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hr-HR" sz="2600" dirty="0"/>
              <a:t>Skup statističkih postupaka namijenjenih određivanju temeljnih dimenzija koje su odgovorne za odnose između većeg broja varijabli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hr-HR" sz="2600" dirty="0"/>
              <a:t>Temelj znanosti je upoznavanje i razumijevanje pojava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hr-HR" sz="2600" dirty="0"/>
              <a:t>Pojave su međusobno povezane – to možemo utvrditi korelacijama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hr-HR" sz="2600" dirty="0"/>
              <a:t>FA su postupci kojima prodiremo dublje u razumijevanje i objašnjavanje povezanosti među pojavama preko utvrđivanja temeljnih dimenzija koje leže u osnovi tih povezanosti</a:t>
            </a:r>
          </a:p>
          <a:p>
            <a:pPr>
              <a:lnSpc>
                <a:spcPct val="80000"/>
              </a:lnSpc>
              <a:spcAft>
                <a:spcPts val="600"/>
              </a:spcAft>
              <a:buFont typeface="Wingdings" pitchFamily="2" charset="2"/>
              <a:buNone/>
            </a:pP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sz="3400"/>
              <a:t>Početnu matricu podataka Z</a:t>
            </a:r>
            <a:r>
              <a:rPr lang="hr-HR" sz="3400" baseline="-18000"/>
              <a:t>nxm</a:t>
            </a:r>
            <a:r>
              <a:rPr lang="hr-HR" sz="3400"/>
              <a:t> moguće je reproducirati: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288" y="1916113"/>
            <a:ext cx="8226425" cy="4497387"/>
          </a:xfrm>
        </p:spPr>
        <p:txBody>
          <a:bodyPr/>
          <a:lstStyle/>
          <a:p>
            <a:r>
              <a:rPr lang="hr-HR" dirty="0" err="1" smtClean="0"/>
              <a:t>Z</a:t>
            </a:r>
            <a:r>
              <a:rPr lang="hr-HR" baseline="-18000" dirty="0" err="1" smtClean="0"/>
              <a:t>nxm</a:t>
            </a:r>
            <a:r>
              <a:rPr lang="hr-HR" baseline="-18000" dirty="0" smtClean="0"/>
              <a:t> </a:t>
            </a:r>
            <a:r>
              <a:rPr lang="hr-HR" dirty="0" smtClean="0"/>
              <a:t>= </a:t>
            </a:r>
            <a:r>
              <a:rPr lang="hr-HR" dirty="0" err="1" smtClean="0"/>
              <a:t>S</a:t>
            </a:r>
            <a:r>
              <a:rPr lang="hr-HR" baseline="-18000" dirty="0" err="1" smtClean="0"/>
              <a:t>nxp</a:t>
            </a:r>
            <a:r>
              <a:rPr lang="hr-HR" baseline="-18000" dirty="0" smtClean="0"/>
              <a:t> </a:t>
            </a:r>
            <a:r>
              <a:rPr lang="hr-HR" dirty="0" smtClean="0"/>
              <a:t>F’</a:t>
            </a:r>
            <a:r>
              <a:rPr lang="hr-HR" baseline="-18000" dirty="0" err="1" smtClean="0"/>
              <a:t>pxm</a:t>
            </a:r>
            <a:r>
              <a:rPr lang="hr-HR" baseline="-18000" dirty="0" smtClean="0"/>
              <a:t> </a:t>
            </a:r>
            <a:r>
              <a:rPr lang="hr-HR" dirty="0" smtClean="0"/>
              <a:t>+ S*</a:t>
            </a:r>
            <a:r>
              <a:rPr lang="hr-HR" baseline="-18000" dirty="0" err="1" smtClean="0"/>
              <a:t>nxm</a:t>
            </a:r>
            <a:r>
              <a:rPr lang="hr-HR" baseline="-18000" dirty="0" smtClean="0"/>
              <a:t> </a:t>
            </a:r>
            <a:r>
              <a:rPr lang="hr-HR" dirty="0" err="1" smtClean="0"/>
              <a:t>U</a:t>
            </a:r>
            <a:r>
              <a:rPr lang="hr-HR" baseline="-18000" dirty="0" err="1" smtClean="0"/>
              <a:t>mxm</a:t>
            </a:r>
            <a:endParaRPr lang="hr-HR" baseline="-18000" dirty="0"/>
          </a:p>
          <a:p>
            <a:pPr>
              <a:buFont typeface="Wingdings" pitchFamily="2" charset="2"/>
              <a:buNone/>
            </a:pPr>
            <a:endParaRPr lang="hr-HR" baseline="-18000" dirty="0"/>
          </a:p>
        </p:txBody>
      </p:sp>
      <p:sp>
        <p:nvSpPr>
          <p:cNvPr id="53252" name="AutoShape 4"/>
          <p:cNvSpPr>
            <a:spLocks noChangeArrowheads="1"/>
          </p:cNvSpPr>
          <p:nvPr/>
        </p:nvSpPr>
        <p:spPr bwMode="auto">
          <a:xfrm>
            <a:off x="1691680" y="1916832"/>
            <a:ext cx="1368152" cy="1225550"/>
          </a:xfrm>
          <a:prstGeom prst="downArrowCallout">
            <a:avLst>
              <a:gd name="adj1" fmla="val 33808"/>
              <a:gd name="adj2" fmla="val 33808"/>
              <a:gd name="adj3" fmla="val 16667"/>
              <a:gd name="adj4" fmla="val 66667"/>
            </a:avLst>
          </a:prstGeom>
          <a:solidFill>
            <a:schemeClr val="accent1">
              <a:alpha val="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1619672" y="3140968"/>
            <a:ext cx="1584176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r-HR" b="1" dirty="0">
                <a:solidFill>
                  <a:schemeClr val="accent2"/>
                </a:solidFill>
              </a:rPr>
              <a:t>Interes FA je odrediti zajedničke faktore </a:t>
            </a:r>
          </a:p>
        </p:txBody>
      </p:sp>
      <p:graphicFrame>
        <p:nvGraphicFramePr>
          <p:cNvPr id="53254" name="Object 6"/>
          <p:cNvGraphicFramePr>
            <a:graphicFrameLocks noChangeAspect="1"/>
          </p:cNvGraphicFramePr>
          <p:nvPr/>
        </p:nvGraphicFramePr>
        <p:xfrm>
          <a:off x="560388" y="4437063"/>
          <a:ext cx="4770437" cy="828675"/>
        </p:xfrm>
        <a:graphic>
          <a:graphicData uri="http://schemas.openxmlformats.org/presentationml/2006/ole">
            <p:oleObj spid="_x0000_s53255" name="Equation" r:id="rId3" imgW="1459866" imgH="253890" progId="">
              <p:embed/>
            </p:oleObj>
          </a:graphicData>
        </a:graphic>
      </p:graphicFrame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755650" y="5445125"/>
            <a:ext cx="712946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2000" dirty="0" smtClean="0"/>
              <a:t>Ako zadržimo samo zajedničke faktore moguće </a:t>
            </a:r>
            <a:r>
              <a:rPr lang="hr-HR" sz="2000" dirty="0"/>
              <a:t>je reproducirati nepotpunu matricu korelacija </a:t>
            </a:r>
            <a:r>
              <a:rPr lang="hr-HR" sz="2000" dirty="0" err="1"/>
              <a:t>tj</a:t>
            </a:r>
            <a:r>
              <a:rPr lang="hr-HR" sz="2000" dirty="0"/>
              <a:t>. matricu iz koje je izuzet </a:t>
            </a:r>
            <a:r>
              <a:rPr lang="hr-HR" sz="2000" dirty="0" err="1"/>
              <a:t>unikvitet</a:t>
            </a:r>
            <a:r>
              <a:rPr lang="hr-HR" sz="2000" dirty="0"/>
              <a:t> iz glavne dijagonale.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Osnovna statistička logika</a:t>
            </a:r>
            <a:endParaRPr lang="en-US"/>
          </a:p>
        </p:txBody>
      </p:sp>
      <p:sp>
        <p:nvSpPr>
          <p:cNvPr id="542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914400" y="1772816"/>
            <a:ext cx="7546032" cy="432048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hr-HR" sz="2400" dirty="0"/>
              <a:t>Drugačija nego kod dosadašnjih analiza – nema ZV i NV, kriterija i </a:t>
            </a:r>
            <a:r>
              <a:rPr lang="hr-HR" sz="2400" dirty="0" err="1"/>
              <a:t>sl</a:t>
            </a:r>
            <a:r>
              <a:rPr lang="hr-HR" sz="2400" dirty="0"/>
              <a:t>.</a:t>
            </a:r>
          </a:p>
          <a:p>
            <a:pPr>
              <a:lnSpc>
                <a:spcPct val="90000"/>
              </a:lnSpc>
            </a:pPr>
            <a:r>
              <a:rPr lang="hr-HR" sz="2400" dirty="0"/>
              <a:t>Analizira se struktura korelacija među varijablama – matrica korelacija</a:t>
            </a:r>
          </a:p>
          <a:p>
            <a:pPr>
              <a:lnSpc>
                <a:spcPct val="90000"/>
              </a:lnSpc>
            </a:pPr>
            <a:r>
              <a:rPr lang="hr-HR" sz="2400" dirty="0"/>
              <a:t>Na osnovi korelacija formiraju se faktori kao linearne kombinacije </a:t>
            </a:r>
            <a:r>
              <a:rPr lang="hr-HR" sz="2400" dirty="0" err="1"/>
              <a:t>manifestnih</a:t>
            </a:r>
            <a:r>
              <a:rPr lang="hr-HR" sz="2400" dirty="0"/>
              <a:t> varijabli.</a:t>
            </a:r>
          </a:p>
          <a:p>
            <a:pPr>
              <a:lnSpc>
                <a:spcPct val="90000"/>
              </a:lnSpc>
            </a:pPr>
            <a:r>
              <a:rPr lang="hr-HR" sz="2400" dirty="0"/>
              <a:t>One varijable koje imaju veće </a:t>
            </a:r>
            <a:r>
              <a:rPr lang="hr-HR" sz="2400" dirty="0" err="1"/>
              <a:t>interkorelacije</a:t>
            </a:r>
            <a:r>
              <a:rPr lang="hr-HR" sz="2400" dirty="0"/>
              <a:t> sudjeluju s većim ponderom u formiranju LK – faktora</a:t>
            </a:r>
          </a:p>
          <a:p>
            <a:pPr>
              <a:lnSpc>
                <a:spcPct val="90000"/>
              </a:lnSpc>
            </a:pPr>
            <a:r>
              <a:rPr lang="hr-HR" sz="2400" dirty="0"/>
              <a:t>Zato što je cilj formiranja faktora maksimalno objasniti odnose među varijablama – maksimalno objasniti </a:t>
            </a:r>
            <a:r>
              <a:rPr lang="hr-HR" sz="2400" dirty="0" err="1"/>
              <a:t>varijabilitet</a:t>
            </a:r>
            <a:r>
              <a:rPr lang="hr-HR" sz="2400" dirty="0"/>
              <a:t> cijelog seta varijabli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Osnovna statistička logika</a:t>
            </a:r>
            <a:endParaRPr lang="en-US"/>
          </a:p>
        </p:txBody>
      </p:sp>
      <p:sp>
        <p:nvSpPr>
          <p:cNvPr id="552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66738" y="1700807"/>
            <a:ext cx="8001000" cy="4318993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hr-HR" sz="2400" dirty="0"/>
              <a:t>Nakon formiranja prvog faktora formira se drugi, treći </a:t>
            </a:r>
            <a:r>
              <a:rPr lang="hr-HR" sz="2400" dirty="0" err="1"/>
              <a:t>itd</a:t>
            </a:r>
            <a:r>
              <a:rPr lang="hr-HR" sz="2400" dirty="0"/>
              <a:t>. dok se ne objasni sav </a:t>
            </a:r>
            <a:r>
              <a:rPr lang="hr-HR" sz="2400" dirty="0" err="1"/>
              <a:t>varijabilitet</a:t>
            </a:r>
            <a:r>
              <a:rPr lang="hr-HR" sz="2400" dirty="0"/>
              <a:t> varijabli, odnosno sva povezanost među pojavama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hr-HR" sz="2400" dirty="0"/>
              <a:t>Svaki novi faktor formira se iz rezidualne matrice korelacija – </a:t>
            </a:r>
            <a:r>
              <a:rPr lang="hr-HR" sz="2400" dirty="0" err="1"/>
              <a:t>tj</a:t>
            </a:r>
            <a:r>
              <a:rPr lang="hr-HR" sz="2400" dirty="0"/>
              <a:t>. onoga što ostane nakon ekstrakcije prethodnih faktora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hr-HR" sz="2400" dirty="0"/>
              <a:t>Zato su faktori uvijek nezavisni – objašnjavaju uvijek novi </a:t>
            </a:r>
            <a:r>
              <a:rPr lang="hr-HR" sz="2400" dirty="0" err="1"/>
              <a:t>varijabilitet</a:t>
            </a:r>
            <a:endParaRPr lang="hr-HR" sz="2400" dirty="0"/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hr-HR" sz="2400" dirty="0"/>
              <a:t>Svaki naredni faktor objašnjava sve manje varijance </a:t>
            </a:r>
            <a:r>
              <a:rPr lang="hr-HR" sz="2400" dirty="0" err="1"/>
              <a:t>manifestnih</a:t>
            </a:r>
            <a:r>
              <a:rPr lang="hr-HR" sz="2400" dirty="0"/>
              <a:t> varijabli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4638"/>
            <a:ext cx="7772400" cy="850106"/>
          </a:xfrm>
        </p:spPr>
        <p:txBody>
          <a:bodyPr/>
          <a:lstStyle/>
          <a:p>
            <a:r>
              <a:rPr lang="hr-HR" dirty="0" smtClean="0"/>
              <a:t>Vrste ekstrahiranih faktora </a:t>
            </a:r>
            <a:endParaRPr lang="en-US" dirty="0"/>
          </a:p>
        </p:txBody>
      </p:sp>
      <p:sp>
        <p:nvSpPr>
          <p:cNvPr id="563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66738" y="1772816"/>
            <a:ext cx="8001000" cy="424698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sz="2800" dirty="0"/>
              <a:t>Tako postoje: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hr-HR" dirty="0"/>
              <a:t>Generalni faktori – zajednički svim varijablama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hr-HR" dirty="0"/>
              <a:t>Grupni faktori – zajednički </a:t>
            </a:r>
            <a:r>
              <a:rPr lang="hr-HR" dirty="0" err="1"/>
              <a:t>dvijema</a:t>
            </a:r>
            <a:r>
              <a:rPr lang="hr-HR" dirty="0"/>
              <a:t> ili nekoliko varijabli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hr-HR" dirty="0"/>
              <a:t>Specifični faktori – </a:t>
            </a:r>
            <a:r>
              <a:rPr lang="hr-HR" dirty="0" err="1"/>
              <a:t>karakteristički</a:t>
            </a:r>
            <a:r>
              <a:rPr lang="hr-HR" dirty="0"/>
              <a:t> samo za jednu </a:t>
            </a:r>
            <a:r>
              <a:rPr lang="hr-HR" dirty="0" err="1"/>
              <a:t>manifestnu</a:t>
            </a:r>
            <a:r>
              <a:rPr lang="hr-HR" dirty="0"/>
              <a:t> varijablu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hr-HR" dirty="0"/>
              <a:t>Neki autori generalne i grupne faktore zovu zajednički, a specifične – </a:t>
            </a:r>
            <a:r>
              <a:rPr lang="hr-HR" dirty="0" err="1"/>
              <a:t>unikvitetni</a:t>
            </a:r>
            <a:r>
              <a:rPr lang="hr-HR" dirty="0"/>
              <a:t> ili pojedinačni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r>
              <a:rPr lang="hr-HR" dirty="0"/>
              <a:t>Što je FA</a:t>
            </a:r>
            <a:endParaRPr lang="en-US" dirty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914400" y="1447800"/>
            <a:ext cx="7330008" cy="4572000"/>
          </a:xfrm>
        </p:spPr>
        <p:txBody>
          <a:bodyPr/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dirty="0"/>
              <a:t>Temeljne dimenzije ili temeljne varijable zovu se faktori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dirty="0"/>
              <a:t>Faktore još zovemo i latentnim varijablama koje leže u pozadini </a:t>
            </a:r>
            <a:r>
              <a:rPr lang="hr-HR" dirty="0" err="1"/>
              <a:t>manifestnih</a:t>
            </a:r>
            <a:r>
              <a:rPr lang="hr-HR" dirty="0"/>
              <a:t> varijabli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dirty="0"/>
              <a:t>Konačni je cilj umjesto velikog broja međusobno zavisnih </a:t>
            </a:r>
            <a:r>
              <a:rPr lang="hr-HR" dirty="0" err="1"/>
              <a:t>manifestnih</a:t>
            </a:r>
            <a:r>
              <a:rPr lang="hr-HR" dirty="0"/>
              <a:t> varijabli utvrditi manji broj latentnih varijabli (faktora) koji mogu objasniti odnose među </a:t>
            </a:r>
            <a:r>
              <a:rPr lang="hr-HR" dirty="0" err="1"/>
              <a:t>manifestnima</a:t>
            </a:r>
            <a:r>
              <a:rPr lang="hr-HR" dirty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Dijelovi varijance varijabli</a:t>
            </a:r>
            <a:endParaRPr 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11560" y="1700808"/>
            <a:ext cx="7992888" cy="446449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hr-HR" sz="2400" dirty="0" err="1"/>
              <a:t>Komunalitet</a:t>
            </a:r>
            <a:r>
              <a:rPr lang="hr-HR" sz="2400" dirty="0"/>
              <a:t> – h</a:t>
            </a:r>
            <a:r>
              <a:rPr lang="hr-HR" sz="2400" baseline="30000" dirty="0"/>
              <a:t>2</a:t>
            </a:r>
          </a:p>
          <a:p>
            <a:pPr lvl="1">
              <a:lnSpc>
                <a:spcPct val="90000"/>
              </a:lnSpc>
              <a:spcBef>
                <a:spcPts val="600"/>
              </a:spcBef>
            </a:pPr>
            <a:r>
              <a:rPr lang="hr-HR" dirty="0"/>
              <a:t>Dio varijance pojedine varijable koji ona dijeli s ostalima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hr-HR" sz="2400" dirty="0" err="1"/>
              <a:t>Specificitet</a:t>
            </a:r>
            <a:r>
              <a:rPr lang="hr-HR" sz="2400" dirty="0"/>
              <a:t> – s</a:t>
            </a:r>
            <a:r>
              <a:rPr lang="hr-HR" sz="2400" baseline="30000" dirty="0"/>
              <a:t>2</a:t>
            </a:r>
          </a:p>
          <a:p>
            <a:pPr lvl="1">
              <a:lnSpc>
                <a:spcPct val="90000"/>
              </a:lnSpc>
              <a:spcBef>
                <a:spcPts val="600"/>
              </a:spcBef>
            </a:pPr>
            <a:r>
              <a:rPr lang="hr-HR" dirty="0"/>
              <a:t>Specifična varijanca povezana samo s tom varijablom</a:t>
            </a:r>
            <a:r>
              <a:rPr lang="hr-HR" baseline="30000" dirty="0"/>
              <a:t> 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hr-HR" sz="2400" dirty="0"/>
              <a:t>Pogreška – e</a:t>
            </a:r>
          </a:p>
          <a:p>
            <a:pPr lvl="1">
              <a:lnSpc>
                <a:spcPct val="90000"/>
              </a:lnSpc>
              <a:spcBef>
                <a:spcPts val="600"/>
              </a:spcBef>
            </a:pPr>
            <a:r>
              <a:rPr lang="hr-HR" dirty="0"/>
              <a:t>Varijanca povezana s nepouzdanosti mjerenja, naziva se još pogreška mjerenja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hr-HR" sz="2400" dirty="0" err="1"/>
              <a:t>Unikvitet</a:t>
            </a:r>
            <a:r>
              <a:rPr lang="hr-HR" sz="2400" dirty="0"/>
              <a:t> (u</a:t>
            </a:r>
            <a:r>
              <a:rPr lang="hr-HR" sz="2400" baseline="30000" dirty="0"/>
              <a:t>2</a:t>
            </a:r>
            <a:r>
              <a:rPr lang="hr-HR" sz="2400" dirty="0"/>
              <a:t>) = </a:t>
            </a:r>
            <a:r>
              <a:rPr lang="hr-HR" sz="2400" dirty="0" err="1"/>
              <a:t>specificitet</a:t>
            </a:r>
            <a:r>
              <a:rPr lang="hr-HR" sz="2400" dirty="0"/>
              <a:t>  (s</a:t>
            </a:r>
            <a:r>
              <a:rPr lang="hr-HR" sz="2400" baseline="30000" dirty="0"/>
              <a:t>2</a:t>
            </a:r>
            <a:r>
              <a:rPr lang="hr-HR" sz="2400" dirty="0"/>
              <a:t>) + pogreška (e) </a:t>
            </a:r>
          </a:p>
          <a:p>
            <a:pPr lvl="1">
              <a:lnSpc>
                <a:spcPct val="90000"/>
              </a:lnSpc>
              <a:spcBef>
                <a:spcPts val="600"/>
              </a:spcBef>
            </a:pPr>
            <a:r>
              <a:rPr lang="hr-HR" dirty="0"/>
              <a:t>Jedinstveni dio </a:t>
            </a:r>
            <a:r>
              <a:rPr lang="hr-HR" dirty="0" err="1"/>
              <a:t>varijabiliteta</a:t>
            </a:r>
            <a:r>
              <a:rPr lang="hr-HR" dirty="0"/>
              <a:t> varijable; nepovezan s drugim varijablama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z="3400"/>
              <a:t>Osnovna jednadžba varijance varijable</a:t>
            </a:r>
            <a:endParaRPr lang="en-US" sz="3400"/>
          </a:p>
        </p:txBody>
      </p:sp>
      <p:sp>
        <p:nvSpPr>
          <p:cNvPr id="368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66738" y="1752600"/>
            <a:ext cx="8001000" cy="233521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r-HR" dirty="0"/>
              <a:t>v = h</a:t>
            </a:r>
            <a:r>
              <a:rPr lang="hr-HR" baseline="30000" dirty="0"/>
              <a:t>2 </a:t>
            </a:r>
            <a:r>
              <a:rPr lang="hr-HR" dirty="0"/>
              <a:t>+ s</a:t>
            </a:r>
            <a:r>
              <a:rPr lang="hr-HR" baseline="30000" dirty="0"/>
              <a:t>2 </a:t>
            </a:r>
            <a:r>
              <a:rPr lang="hr-HR" dirty="0"/>
              <a:t>+ e</a:t>
            </a:r>
            <a:endParaRPr lang="hr-HR" baseline="30000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hr-HR" sz="900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hr-HR" dirty="0"/>
              <a:t>		</a:t>
            </a:r>
            <a:r>
              <a:rPr lang="hr-HR" dirty="0" smtClean="0"/>
              <a:t>         u</a:t>
            </a:r>
            <a:r>
              <a:rPr lang="hr-HR" baseline="30000" dirty="0" smtClean="0"/>
              <a:t>2</a:t>
            </a:r>
            <a:endParaRPr lang="hr-HR" baseline="30000" dirty="0"/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hr-HR" dirty="0"/>
              <a:t>1 = h</a:t>
            </a:r>
            <a:r>
              <a:rPr lang="hr-HR" baseline="30000" dirty="0"/>
              <a:t>2 </a:t>
            </a:r>
            <a:r>
              <a:rPr lang="hr-HR" dirty="0"/>
              <a:t>+ s</a:t>
            </a:r>
            <a:r>
              <a:rPr lang="hr-HR" baseline="30000" dirty="0"/>
              <a:t>2 </a:t>
            </a:r>
            <a:r>
              <a:rPr lang="hr-HR" dirty="0"/>
              <a:t>+ e = h</a:t>
            </a:r>
            <a:r>
              <a:rPr lang="hr-HR" baseline="30000" dirty="0"/>
              <a:t>2 </a:t>
            </a:r>
            <a:r>
              <a:rPr lang="hr-HR" dirty="0"/>
              <a:t>+ u</a:t>
            </a:r>
            <a:r>
              <a:rPr lang="hr-HR" baseline="30000" dirty="0"/>
              <a:t>2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hr-HR" dirty="0"/>
              <a:t>h</a:t>
            </a:r>
            <a:r>
              <a:rPr lang="hr-HR" baseline="30000" dirty="0"/>
              <a:t>2 </a:t>
            </a:r>
            <a:r>
              <a:rPr lang="hr-HR" dirty="0"/>
              <a:t>= 1 - u</a:t>
            </a:r>
            <a:r>
              <a:rPr lang="hr-HR" baseline="30000" dirty="0"/>
              <a:t>2</a:t>
            </a:r>
            <a:endParaRPr lang="en-US" baseline="30000" dirty="0"/>
          </a:p>
        </p:txBody>
      </p:sp>
      <p:sp>
        <p:nvSpPr>
          <p:cNvPr id="36868" name="AutoShape 4"/>
          <p:cNvSpPr>
            <a:spLocks/>
          </p:cNvSpPr>
          <p:nvPr/>
        </p:nvSpPr>
        <p:spPr bwMode="auto">
          <a:xfrm rot="5400000">
            <a:off x="2340384" y="1772186"/>
            <a:ext cx="358775" cy="936104"/>
          </a:xfrm>
          <a:prstGeom prst="rightBrace">
            <a:avLst>
              <a:gd name="adj1" fmla="val 30088"/>
              <a:gd name="adj2" fmla="val 51102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pPr algn="ctr"/>
            <a:endParaRPr lang="sr-Latn-CS"/>
          </a:p>
        </p:txBody>
      </p:sp>
      <p:sp>
        <p:nvSpPr>
          <p:cNvPr id="36869" name="Line 5"/>
          <p:cNvSpPr>
            <a:spLocks noChangeShapeType="1"/>
          </p:cNvSpPr>
          <p:nvPr/>
        </p:nvSpPr>
        <p:spPr bwMode="auto">
          <a:xfrm>
            <a:off x="1403350" y="5084763"/>
            <a:ext cx="61214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36870" name="AutoShape 6"/>
          <p:cNvSpPr>
            <a:spLocks/>
          </p:cNvSpPr>
          <p:nvPr/>
        </p:nvSpPr>
        <p:spPr bwMode="auto">
          <a:xfrm rot="5400000">
            <a:off x="4246563" y="2817812"/>
            <a:ext cx="433388" cy="6119813"/>
          </a:xfrm>
          <a:prstGeom prst="rightBrace">
            <a:avLst>
              <a:gd name="adj1" fmla="val 117674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  <p:sp>
        <p:nvSpPr>
          <p:cNvPr id="36871" name="AutoShape 7"/>
          <p:cNvSpPr>
            <a:spLocks/>
          </p:cNvSpPr>
          <p:nvPr/>
        </p:nvSpPr>
        <p:spPr bwMode="auto">
          <a:xfrm rot="16200000">
            <a:off x="3059112" y="3141663"/>
            <a:ext cx="144463" cy="3455988"/>
          </a:xfrm>
          <a:prstGeom prst="rightBrace">
            <a:avLst>
              <a:gd name="adj1" fmla="val 199358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  <p:sp>
        <p:nvSpPr>
          <p:cNvPr id="36872" name="AutoShape 8"/>
          <p:cNvSpPr>
            <a:spLocks/>
          </p:cNvSpPr>
          <p:nvPr/>
        </p:nvSpPr>
        <p:spPr bwMode="auto">
          <a:xfrm rot="16200000">
            <a:off x="6156325" y="3573463"/>
            <a:ext cx="144463" cy="2592387"/>
          </a:xfrm>
          <a:prstGeom prst="rightBrace">
            <a:avLst>
              <a:gd name="adj1" fmla="val 149542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2484438" y="4365625"/>
            <a:ext cx="15128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Komunalitet</a:t>
            </a:r>
            <a:endParaRPr lang="en-US"/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 flipH="1">
            <a:off x="5724525" y="4365625"/>
            <a:ext cx="1079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Unikvitet</a:t>
            </a:r>
            <a:endParaRPr lang="en-US"/>
          </a:p>
        </p:txBody>
      </p:sp>
      <p:sp>
        <p:nvSpPr>
          <p:cNvPr id="36875" name="AutoShape 11"/>
          <p:cNvSpPr>
            <a:spLocks/>
          </p:cNvSpPr>
          <p:nvPr/>
        </p:nvSpPr>
        <p:spPr bwMode="auto">
          <a:xfrm rot="5400000" flipV="1">
            <a:off x="6875462" y="4725988"/>
            <a:ext cx="144463" cy="1150938"/>
          </a:xfrm>
          <a:prstGeom prst="rightBrace">
            <a:avLst>
              <a:gd name="adj1" fmla="val 66392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 flipH="1">
            <a:off x="6448425" y="5373688"/>
            <a:ext cx="11509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Pogreška</a:t>
            </a:r>
            <a:endParaRPr lang="en-US"/>
          </a:p>
        </p:txBody>
      </p:sp>
      <p:sp>
        <p:nvSpPr>
          <p:cNvPr id="36877" name="AutoShape 13"/>
          <p:cNvSpPr>
            <a:spLocks/>
          </p:cNvSpPr>
          <p:nvPr/>
        </p:nvSpPr>
        <p:spPr bwMode="auto">
          <a:xfrm rot="5400000" flipV="1">
            <a:off x="5543550" y="4618038"/>
            <a:ext cx="144463" cy="1366837"/>
          </a:xfrm>
          <a:prstGeom prst="rightBrace">
            <a:avLst>
              <a:gd name="adj1" fmla="val 78846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 flipH="1">
            <a:off x="5078413" y="5373688"/>
            <a:ext cx="12969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Specificitet</a:t>
            </a:r>
            <a:endParaRPr lang="en-US"/>
          </a:p>
        </p:txBody>
      </p:sp>
      <p:sp>
        <p:nvSpPr>
          <p:cNvPr id="36879" name="Text Box 15"/>
          <p:cNvSpPr txBox="1">
            <a:spLocks noChangeArrowheads="1"/>
          </p:cNvSpPr>
          <p:nvPr/>
        </p:nvSpPr>
        <p:spPr bwMode="auto">
          <a:xfrm flipH="1">
            <a:off x="3635375" y="6092825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1600"/>
              <a:t>Ukupna </a:t>
            </a:r>
            <a:r>
              <a:rPr lang="hr-HR"/>
              <a:t>varijanca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4638"/>
            <a:ext cx="7772400" cy="850106"/>
          </a:xfrm>
        </p:spPr>
        <p:txBody>
          <a:bodyPr/>
          <a:lstStyle/>
          <a:p>
            <a:r>
              <a:rPr lang="hr-HR" dirty="0" err="1"/>
              <a:t>Komunalitet</a:t>
            </a:r>
            <a:endParaRPr lang="hr-HR" dirty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dirty="0" err="1"/>
              <a:t>Komunalitet</a:t>
            </a:r>
            <a:r>
              <a:rPr lang="hr-HR" dirty="0"/>
              <a:t> varijable </a:t>
            </a:r>
            <a:r>
              <a:rPr lang="hr-HR" dirty="0" err="1"/>
              <a:t>X</a:t>
            </a:r>
            <a:r>
              <a:rPr lang="hr-HR" baseline="-18000" dirty="0" err="1"/>
              <a:t>j</a:t>
            </a:r>
            <a:r>
              <a:rPr lang="hr-HR" dirty="0"/>
              <a:t> u matrici koju čini m varijabli je onaj dio varijance varijable </a:t>
            </a:r>
            <a:r>
              <a:rPr lang="hr-HR" dirty="0" err="1"/>
              <a:t>X</a:t>
            </a:r>
            <a:r>
              <a:rPr lang="hr-HR" baseline="-18000" dirty="0" err="1"/>
              <a:t>j</a:t>
            </a:r>
            <a:r>
              <a:rPr lang="hr-HR" dirty="0"/>
              <a:t> koji je zajednički (koji ona </a:t>
            </a:r>
            <a:r>
              <a:rPr lang="hr-HR" dirty="0" smtClean="0"/>
              <a:t>dijeli) sa </a:t>
            </a:r>
            <a:r>
              <a:rPr lang="hr-HR" dirty="0"/>
              <a:t>m-1 preostalih varijabli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dirty="0"/>
              <a:t>h</a:t>
            </a:r>
            <a:r>
              <a:rPr lang="hr-HR" baseline="-18000" dirty="0"/>
              <a:t>j</a:t>
            </a:r>
            <a:r>
              <a:rPr lang="hr-HR" baseline="30000" dirty="0"/>
              <a:t>2</a:t>
            </a:r>
            <a:r>
              <a:rPr lang="hr-HR" dirty="0"/>
              <a:t> – </a:t>
            </a:r>
            <a:r>
              <a:rPr lang="hr-HR" dirty="0" err="1"/>
              <a:t>komunalitet</a:t>
            </a:r>
            <a:r>
              <a:rPr lang="hr-HR" dirty="0"/>
              <a:t> standardizirane varijable </a:t>
            </a:r>
            <a:r>
              <a:rPr lang="hr-HR" dirty="0" err="1"/>
              <a:t>Z</a:t>
            </a:r>
            <a:r>
              <a:rPr lang="hr-HR" baseline="-18000" dirty="0" err="1"/>
              <a:t>j</a:t>
            </a:r>
            <a:endParaRPr lang="hr-HR" baseline="-180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dirty="0"/>
              <a:t>H</a:t>
            </a:r>
            <a:r>
              <a:rPr lang="hr-HR" baseline="30000" dirty="0"/>
              <a:t>2</a:t>
            </a:r>
            <a:r>
              <a:rPr lang="hr-HR" baseline="-18000" dirty="0"/>
              <a:t>mxm</a:t>
            </a:r>
            <a:r>
              <a:rPr lang="hr-HR" dirty="0"/>
              <a:t> – dijagonalna matrica </a:t>
            </a:r>
            <a:r>
              <a:rPr lang="hr-HR" dirty="0" err="1"/>
              <a:t>komunaliteta</a:t>
            </a:r>
            <a:r>
              <a:rPr lang="hr-HR" dirty="0"/>
              <a:t> m varijabli – u dijagonali sadrži </a:t>
            </a:r>
            <a:r>
              <a:rPr lang="hr-HR" dirty="0" smtClean="0"/>
              <a:t>elemente </a:t>
            </a:r>
            <a:r>
              <a:rPr lang="hr-HR" dirty="0"/>
              <a:t>h</a:t>
            </a:r>
            <a:r>
              <a:rPr lang="hr-HR" baseline="-18000" dirty="0"/>
              <a:t>j</a:t>
            </a:r>
            <a:r>
              <a:rPr lang="hr-HR" baseline="30000" dirty="0"/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4638"/>
            <a:ext cx="7772400" cy="850106"/>
          </a:xfrm>
        </p:spPr>
        <p:txBody>
          <a:bodyPr/>
          <a:lstStyle/>
          <a:p>
            <a:r>
              <a:rPr lang="hr-HR"/>
              <a:t>Unikvitet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hr-HR" sz="2600" dirty="0" err="1"/>
              <a:t>Unikvitet</a:t>
            </a:r>
            <a:r>
              <a:rPr lang="hr-HR" sz="2600" dirty="0"/>
              <a:t> varijable </a:t>
            </a:r>
            <a:r>
              <a:rPr lang="hr-HR" sz="2600" dirty="0" err="1"/>
              <a:t>X</a:t>
            </a:r>
            <a:r>
              <a:rPr lang="hr-HR" sz="2600" baseline="-18000" dirty="0" err="1"/>
              <a:t>j</a:t>
            </a:r>
            <a:r>
              <a:rPr lang="hr-HR" sz="2600" dirty="0"/>
              <a:t> u matrici sačinjenoj od m varijabli je </a:t>
            </a:r>
            <a:r>
              <a:rPr lang="hr-HR" sz="2600" dirty="0" err="1"/>
              <a:t>varijabilitet</a:t>
            </a:r>
            <a:r>
              <a:rPr lang="hr-HR" sz="2600" dirty="0"/>
              <a:t> varijable </a:t>
            </a:r>
            <a:r>
              <a:rPr lang="hr-HR" sz="2600" dirty="0" err="1"/>
              <a:t>Xj</a:t>
            </a:r>
            <a:r>
              <a:rPr lang="hr-HR" sz="2600" dirty="0"/>
              <a:t> koji ona ne dijeli (nije zajednički) </a:t>
            </a:r>
            <a:r>
              <a:rPr lang="hr-HR" sz="2600" dirty="0" smtClean="0"/>
              <a:t>s </a:t>
            </a:r>
            <a:r>
              <a:rPr lang="hr-HR" sz="2600" dirty="0"/>
              <a:t>m-1 </a:t>
            </a:r>
            <a:r>
              <a:rPr lang="hr-HR" sz="2600" dirty="0" smtClean="0"/>
              <a:t>preostalih varijabli</a:t>
            </a:r>
            <a:endParaRPr lang="hr-HR" sz="2600" dirty="0"/>
          </a:p>
          <a:p>
            <a:pPr>
              <a:spcAft>
                <a:spcPts val="600"/>
              </a:spcAft>
            </a:pPr>
            <a:r>
              <a:rPr lang="hr-HR" sz="2600" dirty="0"/>
              <a:t>u</a:t>
            </a:r>
            <a:r>
              <a:rPr lang="hr-HR" sz="2600" baseline="30000" dirty="0"/>
              <a:t>2</a:t>
            </a:r>
            <a:r>
              <a:rPr lang="hr-HR" sz="2600" baseline="-18000" dirty="0"/>
              <a:t>j</a:t>
            </a:r>
            <a:r>
              <a:rPr lang="hr-HR" sz="2600" dirty="0"/>
              <a:t> – </a:t>
            </a:r>
            <a:r>
              <a:rPr lang="hr-HR" sz="2600" dirty="0" err="1"/>
              <a:t>unikvitet</a:t>
            </a:r>
            <a:r>
              <a:rPr lang="hr-HR" sz="2600" dirty="0"/>
              <a:t> standardizirane varijable </a:t>
            </a:r>
            <a:r>
              <a:rPr lang="hr-HR" sz="2600" dirty="0" err="1"/>
              <a:t>Z</a:t>
            </a:r>
            <a:r>
              <a:rPr lang="hr-HR" sz="2600" baseline="-18000" dirty="0" err="1"/>
              <a:t>j</a:t>
            </a:r>
            <a:endParaRPr lang="hr-HR" sz="2600" baseline="-18000" dirty="0"/>
          </a:p>
          <a:p>
            <a:pPr>
              <a:spcAft>
                <a:spcPts val="600"/>
              </a:spcAft>
            </a:pPr>
            <a:r>
              <a:rPr lang="hr-HR" sz="2600" dirty="0"/>
              <a:t>U</a:t>
            </a:r>
            <a:r>
              <a:rPr lang="hr-HR" sz="2600" baseline="30000" dirty="0"/>
              <a:t>2</a:t>
            </a:r>
            <a:r>
              <a:rPr lang="hr-HR" sz="2600" baseline="-18000" dirty="0"/>
              <a:t>mxm</a:t>
            </a:r>
            <a:r>
              <a:rPr lang="hr-HR" sz="2600" dirty="0"/>
              <a:t> – dijagonalna matrica </a:t>
            </a:r>
            <a:r>
              <a:rPr lang="hr-HR" sz="2600" dirty="0" err="1"/>
              <a:t>unikviteta</a:t>
            </a:r>
            <a:r>
              <a:rPr lang="hr-HR" sz="2600" dirty="0"/>
              <a:t> – u dijagonali sadrži elemente u</a:t>
            </a:r>
            <a:r>
              <a:rPr lang="hr-HR" sz="2600" baseline="30000" dirty="0"/>
              <a:t>2</a:t>
            </a:r>
            <a:r>
              <a:rPr lang="hr-HR" sz="2600" baseline="-18000" dirty="0"/>
              <a:t>j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4638"/>
            <a:ext cx="7772400" cy="850106"/>
          </a:xfrm>
        </p:spPr>
        <p:txBody>
          <a:bodyPr>
            <a:normAutofit/>
          </a:bodyPr>
          <a:lstStyle/>
          <a:p>
            <a:r>
              <a:rPr lang="hr-HR" dirty="0"/>
              <a:t>Ukupna varijanca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83568" y="1447800"/>
            <a:ext cx="8003232" cy="45720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dirty="0"/>
              <a:t>Ukupna varijance standardizirane varijable iznosi 1.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dirty="0"/>
              <a:t>Osnovna jednadžba:</a:t>
            </a:r>
          </a:p>
          <a:p>
            <a:pPr>
              <a:lnSpc>
                <a:spcPct val="90000"/>
              </a:lnSpc>
              <a:spcAft>
                <a:spcPts val="600"/>
              </a:spcAft>
              <a:buFont typeface="Wingdings" pitchFamily="2" charset="2"/>
              <a:buNone/>
            </a:pPr>
            <a:r>
              <a:rPr lang="hr-HR" dirty="0"/>
              <a:t>		</a:t>
            </a:r>
            <a:r>
              <a:rPr lang="hr-HR" dirty="0" smtClean="0"/>
              <a:t>h</a:t>
            </a:r>
            <a:r>
              <a:rPr lang="hr-HR" baseline="-18000" dirty="0" smtClean="0"/>
              <a:t>j</a:t>
            </a:r>
            <a:r>
              <a:rPr lang="hr-HR" baseline="30000" dirty="0" smtClean="0"/>
              <a:t>2</a:t>
            </a:r>
            <a:r>
              <a:rPr lang="hr-HR" dirty="0" smtClean="0"/>
              <a:t> + u</a:t>
            </a:r>
            <a:r>
              <a:rPr lang="hr-HR" baseline="-18000" dirty="0" smtClean="0"/>
              <a:t>j</a:t>
            </a:r>
            <a:r>
              <a:rPr lang="hr-HR" baseline="30000" dirty="0" smtClean="0"/>
              <a:t>2 </a:t>
            </a:r>
            <a:r>
              <a:rPr lang="hr-HR" dirty="0" smtClean="0"/>
              <a:t>= 1</a:t>
            </a:r>
          </a:p>
          <a:p>
            <a:pPr>
              <a:lnSpc>
                <a:spcPct val="90000"/>
              </a:lnSpc>
              <a:spcAft>
                <a:spcPts val="600"/>
              </a:spcAft>
              <a:buFont typeface="Wingdings" pitchFamily="2" charset="2"/>
              <a:buNone/>
            </a:pPr>
            <a:r>
              <a:rPr lang="hr-HR" dirty="0" smtClean="0"/>
              <a:t>		h</a:t>
            </a:r>
            <a:r>
              <a:rPr lang="hr-HR" baseline="-18000" dirty="0" smtClean="0"/>
              <a:t>j</a:t>
            </a:r>
            <a:r>
              <a:rPr lang="hr-HR" baseline="30000" dirty="0" smtClean="0"/>
              <a:t>2 </a:t>
            </a:r>
            <a:r>
              <a:rPr lang="hr-HR" dirty="0"/>
              <a:t>= 1- u</a:t>
            </a:r>
            <a:r>
              <a:rPr lang="hr-HR" baseline="-18000" dirty="0"/>
              <a:t>j</a:t>
            </a:r>
            <a:r>
              <a:rPr lang="hr-HR" baseline="30000" dirty="0"/>
              <a:t>2</a:t>
            </a:r>
          </a:p>
          <a:p>
            <a:pPr>
              <a:lnSpc>
                <a:spcPct val="90000"/>
              </a:lnSpc>
              <a:spcAft>
                <a:spcPts val="600"/>
              </a:spcAft>
              <a:buFont typeface="Wingdings" pitchFamily="2" charset="2"/>
              <a:buNone/>
            </a:pPr>
            <a:endParaRPr lang="hr-HR" baseline="300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dirty="0"/>
              <a:t>Za m varijabli</a:t>
            </a:r>
          </a:p>
          <a:p>
            <a:pPr>
              <a:lnSpc>
                <a:spcPct val="90000"/>
              </a:lnSpc>
              <a:spcAft>
                <a:spcPts val="600"/>
              </a:spcAft>
              <a:buFont typeface="Wingdings" pitchFamily="2" charset="2"/>
              <a:buNone/>
            </a:pPr>
            <a:r>
              <a:rPr lang="hr-HR" dirty="0"/>
              <a:t>	</a:t>
            </a:r>
            <a:r>
              <a:rPr lang="hr-HR" dirty="0" smtClean="0"/>
              <a:t>	I</a:t>
            </a:r>
            <a:r>
              <a:rPr lang="hr-HR" baseline="30000" dirty="0" smtClean="0"/>
              <a:t>2</a:t>
            </a:r>
            <a:r>
              <a:rPr lang="hr-HR" baseline="-18000" dirty="0" smtClean="0"/>
              <a:t>mxm</a:t>
            </a:r>
            <a:r>
              <a:rPr lang="hr-HR" dirty="0" smtClean="0"/>
              <a:t> = H</a:t>
            </a:r>
            <a:r>
              <a:rPr lang="hr-HR" baseline="30000" dirty="0" smtClean="0"/>
              <a:t>2</a:t>
            </a:r>
            <a:r>
              <a:rPr lang="hr-HR" baseline="-18000" dirty="0" smtClean="0"/>
              <a:t>mxm</a:t>
            </a:r>
            <a:r>
              <a:rPr lang="hr-HR" dirty="0" smtClean="0"/>
              <a:t> - U</a:t>
            </a:r>
            <a:r>
              <a:rPr lang="hr-HR" baseline="30000" dirty="0" smtClean="0"/>
              <a:t>2</a:t>
            </a:r>
            <a:r>
              <a:rPr lang="hr-HR" baseline="-18000" dirty="0" smtClean="0"/>
              <a:t>mxm</a:t>
            </a:r>
            <a:endParaRPr lang="hr-HR" dirty="0" smtClean="0"/>
          </a:p>
          <a:p>
            <a:pPr>
              <a:lnSpc>
                <a:spcPct val="90000"/>
              </a:lnSpc>
              <a:spcAft>
                <a:spcPts val="600"/>
              </a:spcAft>
              <a:buFont typeface="Wingdings" pitchFamily="2" charset="2"/>
              <a:buNone/>
            </a:pPr>
            <a:r>
              <a:rPr lang="hr-HR" dirty="0" smtClean="0"/>
              <a:t>		H</a:t>
            </a:r>
            <a:r>
              <a:rPr lang="hr-HR" baseline="30000" dirty="0" smtClean="0"/>
              <a:t>2</a:t>
            </a:r>
            <a:r>
              <a:rPr lang="hr-HR" baseline="-18000" dirty="0" smtClean="0"/>
              <a:t>mxm</a:t>
            </a:r>
            <a:r>
              <a:rPr lang="hr-HR" dirty="0" smtClean="0"/>
              <a:t> </a:t>
            </a:r>
            <a:r>
              <a:rPr lang="hr-HR" dirty="0"/>
              <a:t>= I</a:t>
            </a:r>
            <a:r>
              <a:rPr lang="hr-HR" baseline="30000" dirty="0"/>
              <a:t>2</a:t>
            </a:r>
            <a:r>
              <a:rPr lang="hr-HR" baseline="-18000" dirty="0"/>
              <a:t>mxm </a:t>
            </a:r>
            <a:r>
              <a:rPr lang="hr-HR" dirty="0"/>
              <a:t>- U</a:t>
            </a:r>
            <a:r>
              <a:rPr lang="hr-HR" baseline="30000" dirty="0"/>
              <a:t>2</a:t>
            </a:r>
            <a:r>
              <a:rPr lang="hr-HR" baseline="-18000" dirty="0"/>
              <a:t>mxm</a:t>
            </a:r>
          </a:p>
          <a:p>
            <a:pPr>
              <a:lnSpc>
                <a:spcPct val="90000"/>
              </a:lnSpc>
              <a:spcAft>
                <a:spcPts val="600"/>
              </a:spcAft>
              <a:buFont typeface="Wingdings" pitchFamily="2" charset="2"/>
              <a:buNone/>
            </a:pPr>
            <a:endParaRPr lang="hr-HR" dirty="0"/>
          </a:p>
          <a:p>
            <a:pPr lvl="1">
              <a:lnSpc>
                <a:spcPct val="90000"/>
              </a:lnSpc>
              <a:spcAft>
                <a:spcPts val="600"/>
              </a:spcAft>
              <a:buFont typeface="Wingdings" pitchFamily="2" charset="2"/>
              <a:buNone/>
            </a:pPr>
            <a:r>
              <a:rPr lang="hr-HR" dirty="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4638"/>
            <a:ext cx="7772400" cy="922114"/>
          </a:xfrm>
        </p:spPr>
        <p:txBody>
          <a:bodyPr/>
          <a:lstStyle/>
          <a:p>
            <a:r>
              <a:rPr lang="hr-HR"/>
              <a:t>Specificitet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dirty="0"/>
              <a:t>Onaj dio jedinstvenog dijela varijance varijable </a:t>
            </a:r>
            <a:r>
              <a:rPr lang="hr-HR" dirty="0" err="1"/>
              <a:t>Xj</a:t>
            </a:r>
            <a:r>
              <a:rPr lang="hr-HR" dirty="0"/>
              <a:t> koji je pouzdan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dirty="0"/>
              <a:t>Zato </a:t>
            </a:r>
            <a:r>
              <a:rPr lang="hr-HR" i="1" dirty="0"/>
              <a:t>pouzdanost </a:t>
            </a:r>
            <a:r>
              <a:rPr lang="hr-HR" dirty="0"/>
              <a:t>varijable </a:t>
            </a:r>
            <a:r>
              <a:rPr lang="hr-HR" dirty="0" err="1"/>
              <a:t>Xj</a:t>
            </a:r>
            <a:r>
              <a:rPr lang="hr-HR" dirty="0"/>
              <a:t> možemo definirati kao </a:t>
            </a:r>
            <a:r>
              <a:rPr lang="hr-HR" dirty="0" err="1"/>
              <a:t>komunalitet</a:t>
            </a:r>
            <a:r>
              <a:rPr lang="hr-HR" dirty="0"/>
              <a:t> + </a:t>
            </a:r>
            <a:r>
              <a:rPr lang="hr-HR" dirty="0" err="1"/>
              <a:t>specificitet</a:t>
            </a:r>
            <a:endParaRPr lang="hr-HR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dirty="0"/>
              <a:t>Pod pouzdanosti podrazumijevamo mogućnost reproduciranja, odnosno dio </a:t>
            </a:r>
            <a:r>
              <a:rPr lang="hr-HR" dirty="0" err="1"/>
              <a:t>varijabiliteta</a:t>
            </a:r>
            <a:r>
              <a:rPr lang="hr-HR" dirty="0"/>
              <a:t> varijable koji ostaje konstantnim tijekom ponavljanja (test-</a:t>
            </a:r>
            <a:r>
              <a:rPr lang="hr-HR" dirty="0" err="1"/>
              <a:t>retest</a:t>
            </a:r>
            <a:r>
              <a:rPr lang="hr-HR" dirty="0"/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62</TotalTime>
  <Words>986</Words>
  <Application>Microsoft Office PowerPoint</Application>
  <PresentationFormat>Prikaz na zaslonu (4:3)</PresentationFormat>
  <Paragraphs>120</Paragraphs>
  <Slides>23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Uloženi OLE poslužitelji</vt:lpstr>
      </vt:variant>
      <vt:variant>
        <vt:i4>1</vt:i4>
      </vt:variant>
      <vt:variant>
        <vt:lpstr>Naslovi slajdova</vt:lpstr>
      </vt:variant>
      <vt:variant>
        <vt:i4>23</vt:i4>
      </vt:variant>
    </vt:vector>
  </HeadingPairs>
  <TitlesOfParts>
    <vt:vector size="25" baseType="lpstr">
      <vt:lpstr>Equity</vt:lpstr>
      <vt:lpstr>Equation</vt:lpstr>
      <vt:lpstr>Faktorska analiza</vt:lpstr>
      <vt:lpstr>Što je FA</vt:lpstr>
      <vt:lpstr>Što je FA</vt:lpstr>
      <vt:lpstr>Dijelovi varijance varijabli</vt:lpstr>
      <vt:lpstr>Osnovna jednadžba varijance varijable</vt:lpstr>
      <vt:lpstr>Komunalitet</vt:lpstr>
      <vt:lpstr>Unikvitet</vt:lpstr>
      <vt:lpstr>Ukupna varijanca</vt:lpstr>
      <vt:lpstr>Specificitet</vt:lpstr>
      <vt:lpstr>Pogreška</vt:lpstr>
      <vt:lpstr>Važno!</vt:lpstr>
      <vt:lpstr>Fundamentalna faktorska jednadžba</vt:lpstr>
      <vt:lpstr>Slajd 13</vt:lpstr>
      <vt:lpstr>Slajd 14</vt:lpstr>
      <vt:lpstr>Matrično</vt:lpstr>
      <vt:lpstr>Korelacijska matrica manifestnih varijabli </vt:lpstr>
      <vt:lpstr>Što se dešava ako pravimo razliku između komunalitetnog (zajedničkog) i specifičnog dijela varijance manifestnih varijabli?</vt:lpstr>
      <vt:lpstr>Slajd 18</vt:lpstr>
      <vt:lpstr>Matrično</vt:lpstr>
      <vt:lpstr>Početnu matricu podataka Znxm moguće je reproducirati:</vt:lpstr>
      <vt:lpstr>Osnovna statistička logika</vt:lpstr>
      <vt:lpstr>Osnovna statistička logika</vt:lpstr>
      <vt:lpstr>Vrste ekstrahiranih faktora 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Faktorska analiza</dc:title>
  <dc:creator>Korisnk</dc:creator>
  <cp:lastModifiedBy>nom</cp:lastModifiedBy>
  <cp:revision>9</cp:revision>
  <dcterms:created xsi:type="dcterms:W3CDTF">2010-03-25T07:44:20Z</dcterms:created>
  <dcterms:modified xsi:type="dcterms:W3CDTF">2013-05-29T08:46:13Z</dcterms:modified>
</cp:coreProperties>
</file>