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4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1" r:id="rId14"/>
    <p:sldId id="268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5" r:id="rId38"/>
    <p:sldId id="294" r:id="rId39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image" Target="../media/image14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12.wmf"/><Relationship Id="rId1" Type="http://schemas.openxmlformats.org/officeDocument/2006/relationships/image" Target="../media/image39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Relationship Id="rId4" Type="http://schemas.openxmlformats.org/officeDocument/2006/relationships/image" Target="../media/image46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20.wmf"/><Relationship Id="rId1" Type="http://schemas.openxmlformats.org/officeDocument/2006/relationships/image" Target="../media/image49.emf"/><Relationship Id="rId5" Type="http://schemas.openxmlformats.org/officeDocument/2006/relationships/image" Target="../media/image51.wmf"/><Relationship Id="rId4" Type="http://schemas.openxmlformats.org/officeDocument/2006/relationships/image" Target="../media/image50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w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4.wmf"/><Relationship Id="rId7" Type="http://schemas.openxmlformats.org/officeDocument/2006/relationships/image" Target="../media/image57.wmf"/><Relationship Id="rId2" Type="http://schemas.openxmlformats.org/officeDocument/2006/relationships/image" Target="../media/image20.wmf"/><Relationship Id="rId1" Type="http://schemas.openxmlformats.org/officeDocument/2006/relationships/image" Target="../media/image53.wmf"/><Relationship Id="rId6" Type="http://schemas.openxmlformats.org/officeDocument/2006/relationships/image" Target="../media/image52.wmf"/><Relationship Id="rId5" Type="http://schemas.openxmlformats.org/officeDocument/2006/relationships/image" Target="../media/image56.wmf"/><Relationship Id="rId4" Type="http://schemas.openxmlformats.org/officeDocument/2006/relationships/image" Target="../media/image55.w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20.wmf"/><Relationship Id="rId1" Type="http://schemas.openxmlformats.org/officeDocument/2006/relationships/image" Target="../media/image58.emf"/><Relationship Id="rId5" Type="http://schemas.openxmlformats.org/officeDocument/2006/relationships/image" Target="../media/image59.wmf"/><Relationship Id="rId4" Type="http://schemas.openxmlformats.org/officeDocument/2006/relationships/image" Target="../media/image57.w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1.wmf"/><Relationship Id="rId1" Type="http://schemas.openxmlformats.org/officeDocument/2006/relationships/image" Target="../media/image60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wmf"/></Relationships>
</file>

<file path=ppt/drawings/_rels/vmlDrawing27.vml.rels><?xml version="1.0" encoding="UTF-8" standalone="yes"?>
<Relationships xmlns="http://schemas.openxmlformats.org/package/2006/relationships"><Relationship Id="rId3" Type="http://schemas.openxmlformats.org/officeDocument/2006/relationships/image" Target="../media/image66.wmf"/><Relationship Id="rId2" Type="http://schemas.openxmlformats.org/officeDocument/2006/relationships/image" Target="../media/image65.wmf"/><Relationship Id="rId1" Type="http://schemas.openxmlformats.org/officeDocument/2006/relationships/image" Target="../media/image64.w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emf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20.wmf"/><Relationship Id="rId1" Type="http://schemas.openxmlformats.org/officeDocument/2006/relationships/image" Target="../media/image19.emf"/><Relationship Id="rId4" Type="http://schemas.openxmlformats.org/officeDocument/2006/relationships/image" Target="../media/image21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20.wmf"/><Relationship Id="rId1" Type="http://schemas.openxmlformats.org/officeDocument/2006/relationships/image" Target="../media/image25.emf"/><Relationship Id="rId5" Type="http://schemas.openxmlformats.org/officeDocument/2006/relationships/image" Target="../media/image27.wmf"/><Relationship Id="rId4" Type="http://schemas.openxmlformats.org/officeDocument/2006/relationships/image" Target="../media/image26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5ADED0-4C22-4DC7-AC92-5F7AD737D2EF}" type="datetimeFigureOut">
              <a:rPr lang="hr-HR" smtClean="0"/>
              <a:pPr/>
              <a:t>29.5.2013.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55CF26-BA4A-4F6A-A047-D1A4A0602013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293494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55CF26-BA4A-4F6A-A047-D1A4A0602013}" type="slidenum">
              <a:rPr lang="hr-HR" smtClean="0"/>
              <a:pPr/>
              <a:t>1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2102381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5" name="Rounded Rectangle 12"/>
          <p:cNvSpPr/>
          <p:nvPr/>
        </p:nvSpPr>
        <p:spPr>
          <a:xfrm>
            <a:off x="65088" y="69850"/>
            <a:ext cx="9013825" cy="669131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6"/>
          <p:cNvSpPr/>
          <p:nvPr/>
        </p:nvSpPr>
        <p:spPr>
          <a:xfrm>
            <a:off x="63500" y="1449388"/>
            <a:ext cx="9020175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9"/>
          <p:cNvSpPr/>
          <p:nvPr/>
        </p:nvSpPr>
        <p:spPr>
          <a:xfrm>
            <a:off x="63500" y="1397000"/>
            <a:ext cx="9020175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 10"/>
          <p:cNvSpPr/>
          <p:nvPr/>
        </p:nvSpPr>
        <p:spPr>
          <a:xfrm>
            <a:off x="63500" y="2976563"/>
            <a:ext cx="9020175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2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3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43754FDA-27A7-4E88-B07C-EBDAA3EA525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933CE2-362F-43AF-8CA1-D44206E7437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6F57F1-C275-42AB-A58A-0A1DACEB9B0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2ECF0-BA67-4846-B0CC-3E2DE146DA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5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6"/>
          <p:cNvSpPr/>
          <p:nvPr/>
        </p:nvSpPr>
        <p:spPr>
          <a:xfrm flipV="1">
            <a:off x="69850" y="2376488"/>
            <a:ext cx="901382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7"/>
          <p:cNvSpPr/>
          <p:nvPr/>
        </p:nvSpPr>
        <p:spPr>
          <a:xfrm>
            <a:off x="69850" y="2341563"/>
            <a:ext cx="901382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8"/>
          <p:cNvSpPr/>
          <p:nvPr/>
        </p:nvSpPr>
        <p:spPr>
          <a:xfrm>
            <a:off x="68263" y="2468563"/>
            <a:ext cx="9015412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2C4E55-B3C8-4243-B8A5-86B4382FF0A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6F195-6D66-402E-B913-0B7815D47DE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03C3A2-AA9F-45B1-925F-5042A127423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52C66B-B909-4783-85A7-165C0D96731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B44B1C-D332-44FC-B1D6-D2D3CB54C10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6" name="Rounded Rectangle 8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F77A8B-2A59-4275-85D5-74A4757BC07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/>
          <p:nvPr/>
        </p:nvSpPr>
        <p:spPr>
          <a:xfrm flipV="1">
            <a:off x="68263" y="4683125"/>
            <a:ext cx="900747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11"/>
          <p:cNvSpPr/>
          <p:nvPr/>
        </p:nvSpPr>
        <p:spPr>
          <a:xfrm>
            <a:off x="68263" y="4649788"/>
            <a:ext cx="900747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12"/>
          <p:cNvSpPr/>
          <p:nvPr/>
        </p:nvSpPr>
        <p:spPr>
          <a:xfrm>
            <a:off x="68263" y="4773613"/>
            <a:ext cx="9007475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EEF13A-6E66-4994-908C-675860D00ED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28" name="Title Placeholder 21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 smtClean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2679E4EC-2A3E-40C1-9C30-2E1FE5B377B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2" r:id="rId2"/>
    <p:sldLayoutId id="2147483674" r:id="rId3"/>
    <p:sldLayoutId id="2147483671" r:id="rId4"/>
    <p:sldLayoutId id="2147483670" r:id="rId5"/>
    <p:sldLayoutId id="2147483669" r:id="rId6"/>
    <p:sldLayoutId id="2147483668" r:id="rId7"/>
    <p:sldLayoutId id="2147483675" r:id="rId8"/>
    <p:sldLayoutId id="2147483676" r:id="rId9"/>
    <p:sldLayoutId id="2147483667" r:id="rId10"/>
    <p:sldLayoutId id="2147483666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/>
        </a:defRPr>
      </a:lvl9pPr>
    </p:titleStyle>
    <p:bodyStyle>
      <a:lvl1pPr marL="273050" indent="-273050" algn="l" rtl="0" fontAlgn="base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fontAlgn="base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fontAlgn="base">
        <a:spcBef>
          <a:spcPts val="375"/>
        </a:spcBef>
        <a:spcAft>
          <a:spcPct val="0"/>
        </a:spcAft>
        <a:buClr>
          <a:srgbClr val="E6B1AB"/>
        </a:buClr>
        <a:buSzPct val="8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fontAlgn="base">
        <a:spcBef>
          <a:spcPts val="375"/>
        </a:spcBef>
        <a:spcAft>
          <a:spcPct val="0"/>
        </a:spcAft>
        <a:buClr>
          <a:srgbClr val="A28E6A"/>
        </a:buClr>
        <a:buSzPct val="8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75"/>
        </a:spcBef>
        <a:spcAft>
          <a:spcPct val="0"/>
        </a:spcAft>
        <a:buClr>
          <a:srgbClr val="A28E6A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6.bin"/><Relationship Id="rId5" Type="http://schemas.openxmlformats.org/officeDocument/2006/relationships/oleObject" Target="../embeddings/oleObject15.bin"/><Relationship Id="rId4" Type="http://schemas.openxmlformats.org/officeDocument/2006/relationships/oleObject" Target="../embeddings/oleObject14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1.bin"/><Relationship Id="rId5" Type="http://schemas.openxmlformats.org/officeDocument/2006/relationships/oleObject" Target="../embeddings/oleObject20.bin"/><Relationship Id="rId4" Type="http://schemas.openxmlformats.org/officeDocument/2006/relationships/oleObject" Target="../embeddings/oleObject19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7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5.bin"/><Relationship Id="rId5" Type="http://schemas.openxmlformats.org/officeDocument/2006/relationships/oleObject" Target="../embeddings/oleObject24.bin"/><Relationship Id="rId4" Type="http://schemas.openxmlformats.org/officeDocument/2006/relationships/oleObject" Target="../embeddings/oleObject23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7" Type="http://schemas.openxmlformats.org/officeDocument/2006/relationships/oleObject" Target="../embeddings/oleObject3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0.bin"/><Relationship Id="rId5" Type="http://schemas.openxmlformats.org/officeDocument/2006/relationships/oleObject" Target="../embeddings/oleObject29.bin"/><Relationship Id="rId4" Type="http://schemas.openxmlformats.org/officeDocument/2006/relationships/oleObject" Target="../embeddings/oleObject28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5" Type="http://schemas.openxmlformats.org/officeDocument/2006/relationships/oleObject" Target="../embeddings/oleObject34.bin"/><Relationship Id="rId4" Type="http://schemas.openxmlformats.org/officeDocument/2006/relationships/oleObject" Target="../embeddings/oleObject33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oleObject" Target="../embeddings/oleObject37.bin"/><Relationship Id="rId4" Type="http://schemas.openxmlformats.org/officeDocument/2006/relationships/oleObject" Target="../embeddings/oleObject36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oleObject" Target="../embeddings/oleObject39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oleObject" Target="../embeddings/oleObject41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oleObject" Target="../embeddings/oleObject43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4" Type="http://schemas.openxmlformats.org/officeDocument/2006/relationships/oleObject" Target="../embeddings/oleObject45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5" Type="http://schemas.openxmlformats.org/officeDocument/2006/relationships/oleObject" Target="../embeddings/oleObject48.bin"/><Relationship Id="rId4" Type="http://schemas.openxmlformats.org/officeDocument/2006/relationships/oleObject" Target="../embeddings/oleObject47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4" Type="http://schemas.openxmlformats.org/officeDocument/2006/relationships/oleObject" Target="../embeddings/oleObject50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54.bin"/><Relationship Id="rId5" Type="http://schemas.openxmlformats.org/officeDocument/2006/relationships/oleObject" Target="../embeddings/oleObject53.bin"/><Relationship Id="rId4" Type="http://schemas.openxmlformats.org/officeDocument/2006/relationships/oleObject" Target="../embeddings/oleObject52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.bin"/><Relationship Id="rId7" Type="http://schemas.openxmlformats.org/officeDocument/2006/relationships/oleObject" Target="../embeddings/oleObject6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60.bin"/><Relationship Id="rId5" Type="http://schemas.openxmlformats.org/officeDocument/2006/relationships/oleObject" Target="../embeddings/oleObject59.bin"/><Relationship Id="rId4" Type="http://schemas.openxmlformats.org/officeDocument/2006/relationships/oleObject" Target="../embeddings/oleObject58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8.bin"/><Relationship Id="rId3" Type="http://schemas.openxmlformats.org/officeDocument/2006/relationships/oleObject" Target="../embeddings/oleObject63.bin"/><Relationship Id="rId7" Type="http://schemas.openxmlformats.org/officeDocument/2006/relationships/oleObject" Target="../embeddings/oleObject6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66.bin"/><Relationship Id="rId5" Type="http://schemas.openxmlformats.org/officeDocument/2006/relationships/oleObject" Target="../embeddings/oleObject65.bin"/><Relationship Id="rId4" Type="http://schemas.openxmlformats.org/officeDocument/2006/relationships/oleObject" Target="../embeddings/oleObject64.bin"/><Relationship Id="rId9" Type="http://schemas.openxmlformats.org/officeDocument/2006/relationships/oleObject" Target="../embeddings/oleObject69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0.bin"/><Relationship Id="rId7" Type="http://schemas.openxmlformats.org/officeDocument/2006/relationships/oleObject" Target="../embeddings/oleObject7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73.bin"/><Relationship Id="rId5" Type="http://schemas.openxmlformats.org/officeDocument/2006/relationships/oleObject" Target="../embeddings/oleObject72.bin"/><Relationship Id="rId4" Type="http://schemas.openxmlformats.org/officeDocument/2006/relationships/oleObject" Target="../embeddings/oleObject71.bin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4" Type="http://schemas.openxmlformats.org/officeDocument/2006/relationships/oleObject" Target="../embeddings/oleObject76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5" Type="http://schemas.openxmlformats.org/officeDocument/2006/relationships/oleObject" Target="../embeddings/oleObject81.bin"/><Relationship Id="rId4" Type="http://schemas.openxmlformats.org/officeDocument/2006/relationships/oleObject" Target="../embeddings/oleObject80.bin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6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0.bin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1506538"/>
            <a:ext cx="8229600" cy="147002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hr-HR" sz="4800" dirty="0"/>
              <a:t>Osnove vektorskog prostora i matričnog računa </a:t>
            </a:r>
            <a:endParaRPr lang="en-GB" sz="4800" dirty="0"/>
          </a:p>
        </p:txBody>
      </p:sp>
      <p:sp>
        <p:nvSpPr>
          <p:cNvPr id="3" name="TekstniOkvir 2"/>
          <p:cNvSpPr txBox="1"/>
          <p:nvPr/>
        </p:nvSpPr>
        <p:spPr>
          <a:xfrm>
            <a:off x="3714744" y="4429132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Toni Babarović</a:t>
            </a:r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Vektorski prostor</a:t>
            </a:r>
            <a:endParaRPr lang="en-GB" smtClean="0"/>
          </a:p>
        </p:txBody>
      </p:sp>
      <p:sp>
        <p:nvSpPr>
          <p:cNvPr id="41986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hr-HR" dirty="0" smtClean="0"/>
              <a:t>Vektorski prostor definiran je svim brojevima u matrici i uključuje sve (stupčane ili retčane) vektore</a:t>
            </a:r>
          </a:p>
          <a:p>
            <a:pPr>
              <a:lnSpc>
                <a:spcPct val="90000"/>
              </a:lnSpc>
            </a:pPr>
            <a:r>
              <a:rPr lang="hr-HR" dirty="0" smtClean="0"/>
              <a:t>Ako vektorski prostor prikazuje stupčane vektore, redci matrice su koordinatne osi.</a:t>
            </a:r>
          </a:p>
          <a:p>
            <a:pPr>
              <a:lnSpc>
                <a:spcPct val="90000"/>
              </a:lnSpc>
            </a:pPr>
            <a:r>
              <a:rPr lang="hr-HR" dirty="0" smtClean="0"/>
              <a:t>U našem slučaju 44 osi! Nemoguće prikazati, niti zamisliti.</a:t>
            </a:r>
          </a:p>
          <a:p>
            <a:pPr>
              <a:lnSpc>
                <a:spcPct val="90000"/>
              </a:lnSpc>
            </a:pPr>
            <a:r>
              <a:rPr lang="hr-HR" dirty="0" smtClean="0"/>
              <a:t>Moguće samo dvo ili trodimenzionalno (naš grafički primjer)</a:t>
            </a:r>
            <a:endParaRPr lang="en-GB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Skalar</a:t>
            </a:r>
            <a:endParaRPr lang="en-GB" smtClean="0"/>
          </a:p>
        </p:txBody>
      </p:sp>
      <p:sp>
        <p:nvSpPr>
          <p:cNvPr id="64514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hr-HR" smtClean="0"/>
              <a:t>Skalar je bilo koji broj (4; 2.3; 128; 0.54)</a:t>
            </a:r>
          </a:p>
          <a:p>
            <a:r>
              <a:rPr lang="hr-HR" smtClean="0"/>
              <a:t>Treba ga razlikovati od vektora! Vektori su brojevi u određenom redoslijedu i prikazani su zagradama</a:t>
            </a:r>
          </a:p>
          <a:p>
            <a:r>
              <a:rPr lang="hr-HR" smtClean="0"/>
              <a:t>Da bi mogli primijeniti vektorski koncept u FA potrebno je usvojiti osnovne aritmetičke operacije s vektorima i skalarima.  </a:t>
            </a:r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Zbrajanje vektora</a:t>
            </a:r>
            <a:endParaRPr lang="en-GB" smtClean="0"/>
          </a:p>
        </p:txBody>
      </p:sp>
      <p:sp>
        <p:nvSpPr>
          <p:cNvPr id="17420" name="Rectangle 7"/>
          <p:cNvSpPr>
            <a:spLocks noGrp="1" noChangeArrowheads="1"/>
          </p:cNvSpPr>
          <p:nvPr>
            <p:ph sz="quarter" idx="1"/>
          </p:nvPr>
        </p:nvSpPr>
        <p:spPr>
          <a:xfrm>
            <a:off x="5580063" y="1598613"/>
            <a:ext cx="3384550" cy="226218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hr-HR" sz="2800" smtClean="0"/>
              <a:t>Zbrajamo stupčaste vektore j i k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hr-HR" sz="2800" smtClean="0"/>
          </a:p>
          <a:p>
            <a:pPr>
              <a:lnSpc>
                <a:spcPct val="90000"/>
              </a:lnSpc>
            </a:pPr>
            <a:r>
              <a:rPr lang="hr-HR" sz="2800" smtClean="0"/>
              <a:t>Primjeri:</a:t>
            </a:r>
            <a:endParaRPr lang="en-GB" sz="2800" smtClean="0"/>
          </a:p>
        </p:txBody>
      </p:sp>
      <p:graphicFrame>
        <p:nvGraphicFramePr>
          <p:cNvPr id="17412" name="Object 4"/>
          <p:cNvGraphicFramePr>
            <a:graphicFrameLocks noChangeAspect="1"/>
          </p:cNvGraphicFramePr>
          <p:nvPr/>
        </p:nvGraphicFramePr>
        <p:xfrm>
          <a:off x="755650" y="1700213"/>
          <a:ext cx="1666875" cy="2089150"/>
        </p:xfrm>
        <a:graphic>
          <a:graphicData uri="http://schemas.openxmlformats.org/presentationml/2006/ole">
            <p:oleObj spid="_x0000_s17429" name="Equation" r:id="rId3" imgW="749300" imgH="939800" progId="">
              <p:embed/>
            </p:oleObj>
          </a:graphicData>
        </a:graphic>
      </p:graphicFrame>
      <p:graphicFrame>
        <p:nvGraphicFramePr>
          <p:cNvPr id="17413" name="Object 5"/>
          <p:cNvGraphicFramePr>
            <a:graphicFrameLocks noChangeAspect="1"/>
          </p:cNvGraphicFramePr>
          <p:nvPr/>
        </p:nvGraphicFramePr>
        <p:xfrm>
          <a:off x="3132138" y="1700213"/>
          <a:ext cx="1752600" cy="2160587"/>
        </p:xfrm>
        <a:graphic>
          <a:graphicData uri="http://schemas.openxmlformats.org/presentationml/2006/ole">
            <p:oleObj spid="_x0000_s17430" name="Equation" r:id="rId4" imgW="761669" imgH="939392" progId="">
              <p:embed/>
            </p:oleObj>
          </a:graphicData>
        </a:graphic>
      </p:graphicFrame>
      <p:graphicFrame>
        <p:nvGraphicFramePr>
          <p:cNvPr id="17416" name="Object 8"/>
          <p:cNvGraphicFramePr>
            <a:graphicFrameLocks noChangeAspect="1"/>
          </p:cNvGraphicFramePr>
          <p:nvPr/>
        </p:nvGraphicFramePr>
        <p:xfrm>
          <a:off x="755650" y="4221163"/>
          <a:ext cx="3455988" cy="2263775"/>
        </p:xfrm>
        <a:graphic>
          <a:graphicData uri="http://schemas.openxmlformats.org/presentationml/2006/ole">
            <p:oleObj spid="_x0000_s17431" name="Equation" r:id="rId5" imgW="1435100" imgH="939800" progId="">
              <p:embed/>
            </p:oleObj>
          </a:graphicData>
        </a:graphic>
      </p:graphicFrame>
      <p:graphicFrame>
        <p:nvGraphicFramePr>
          <p:cNvPr id="17417" name="Object 9"/>
          <p:cNvGraphicFramePr>
            <a:graphicFrameLocks noChangeAspect="1"/>
          </p:cNvGraphicFramePr>
          <p:nvPr/>
        </p:nvGraphicFramePr>
        <p:xfrm>
          <a:off x="6084888" y="4005263"/>
          <a:ext cx="2159000" cy="1571625"/>
        </p:xfrm>
        <a:graphic>
          <a:graphicData uri="http://schemas.openxmlformats.org/presentationml/2006/ole">
            <p:oleObj spid="_x0000_s17432" name="Equation" r:id="rId6" imgW="977900" imgH="711200" progId="">
              <p:embed/>
            </p:oleObj>
          </a:graphicData>
        </a:graphic>
      </p:graphicFrame>
      <p:graphicFrame>
        <p:nvGraphicFramePr>
          <p:cNvPr id="17418" name="Object 10"/>
          <p:cNvGraphicFramePr>
            <a:graphicFrameLocks noChangeAspect="1"/>
          </p:cNvGraphicFramePr>
          <p:nvPr/>
        </p:nvGraphicFramePr>
        <p:xfrm>
          <a:off x="4932363" y="5949950"/>
          <a:ext cx="4032250" cy="484188"/>
        </p:xfrm>
        <a:graphic>
          <a:graphicData uri="http://schemas.openxmlformats.org/presentationml/2006/ole">
            <p:oleObj spid="_x0000_s17433" name="Equation" r:id="rId7" imgW="2120900" imgH="2540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971550" y="692150"/>
          <a:ext cx="6911975" cy="5815013"/>
        </p:xfrm>
        <a:graphic>
          <a:graphicData uri="http://schemas.openxmlformats.org/presentationml/2006/ole">
            <p:oleObj spid="_x0000_s21527" name="Chart" r:id="rId3" imgW="6096000" imgH="4067175" progId="MSGraph.Chart.8">
              <p:embed followColorScheme="full"/>
            </p:oleObj>
          </a:graphicData>
        </a:graphic>
      </p:graphicFrame>
      <p:sp>
        <p:nvSpPr>
          <p:cNvPr id="21519" name="Line 7"/>
          <p:cNvSpPr>
            <a:spLocks noChangeShapeType="1"/>
          </p:cNvSpPr>
          <p:nvPr/>
        </p:nvSpPr>
        <p:spPr bwMode="auto">
          <a:xfrm flipV="1">
            <a:off x="1565275" y="4652963"/>
            <a:ext cx="2430463" cy="83343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sr-Latn-CS"/>
          </a:p>
        </p:txBody>
      </p:sp>
      <p:graphicFrame>
        <p:nvGraphicFramePr>
          <p:cNvPr id="21512" name="Object 8"/>
          <p:cNvGraphicFramePr>
            <a:graphicFrameLocks noChangeAspect="1"/>
          </p:cNvGraphicFramePr>
          <p:nvPr/>
        </p:nvGraphicFramePr>
        <p:xfrm>
          <a:off x="4140200" y="4581525"/>
          <a:ext cx="1152525" cy="884238"/>
        </p:xfrm>
        <a:graphic>
          <a:graphicData uri="http://schemas.openxmlformats.org/presentationml/2006/ole">
            <p:oleObj spid="_x0000_s21528" name="Equation" r:id="rId4" imgW="596900" imgH="457200" progId="">
              <p:embed/>
            </p:oleObj>
          </a:graphicData>
        </a:graphic>
      </p:graphicFrame>
      <p:sp>
        <p:nvSpPr>
          <p:cNvPr id="21520" name="Line 9"/>
          <p:cNvSpPr>
            <a:spLocks noChangeShapeType="1"/>
          </p:cNvSpPr>
          <p:nvPr/>
        </p:nvSpPr>
        <p:spPr bwMode="auto">
          <a:xfrm flipV="1">
            <a:off x="1524000" y="2060575"/>
            <a:ext cx="6072188" cy="3454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sr-Latn-CS"/>
          </a:p>
        </p:txBody>
      </p:sp>
      <p:sp>
        <p:nvSpPr>
          <p:cNvPr id="21521" name="Line 11"/>
          <p:cNvSpPr>
            <a:spLocks noChangeShapeType="1"/>
          </p:cNvSpPr>
          <p:nvPr/>
        </p:nvSpPr>
        <p:spPr bwMode="auto">
          <a:xfrm flipV="1">
            <a:off x="1524000" y="2924175"/>
            <a:ext cx="3768725" cy="25622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sr-Latn-CS"/>
          </a:p>
        </p:txBody>
      </p:sp>
      <p:graphicFrame>
        <p:nvGraphicFramePr>
          <p:cNvPr id="21516" name="Object 12"/>
          <p:cNvGraphicFramePr>
            <a:graphicFrameLocks noChangeAspect="1"/>
          </p:cNvGraphicFramePr>
          <p:nvPr/>
        </p:nvGraphicFramePr>
        <p:xfrm>
          <a:off x="4500563" y="2024063"/>
          <a:ext cx="1079500" cy="844550"/>
        </p:xfrm>
        <a:graphic>
          <a:graphicData uri="http://schemas.openxmlformats.org/presentationml/2006/ole">
            <p:oleObj spid="_x0000_s21529" name="Equation" r:id="rId5" imgW="583947" imgH="457002" progId="">
              <p:embed/>
            </p:oleObj>
          </a:graphicData>
        </a:graphic>
      </p:graphicFrame>
      <p:graphicFrame>
        <p:nvGraphicFramePr>
          <p:cNvPr id="21518" name="Object 14"/>
          <p:cNvGraphicFramePr>
            <a:graphicFrameLocks noChangeAspect="1"/>
          </p:cNvGraphicFramePr>
          <p:nvPr/>
        </p:nvGraphicFramePr>
        <p:xfrm>
          <a:off x="6877050" y="2276475"/>
          <a:ext cx="1825625" cy="912813"/>
        </p:xfrm>
        <a:graphic>
          <a:graphicData uri="http://schemas.openxmlformats.org/presentationml/2006/ole">
            <p:oleObj spid="_x0000_s21530" name="Equation" r:id="rId6" imgW="914400" imgH="457200" progId="">
              <p:embed/>
            </p:oleObj>
          </a:graphicData>
        </a:graphic>
      </p:graphicFrame>
      <p:sp>
        <p:nvSpPr>
          <p:cNvPr id="2" name="Rectangle 15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188913"/>
            <a:ext cx="8226425" cy="668337"/>
          </a:xfrm>
          <a:noFill/>
          <a:ln/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hr-HR" sz="3600" dirty="0"/>
              <a:t> ___________ ______ _________ _______</a:t>
            </a:r>
            <a:endParaRPr lang="en-GB" sz="3600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6425" cy="668337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hr-HR" sz="3600" dirty="0"/>
              <a:t>Geometrijski prikaz zbrajanja vektora</a:t>
            </a:r>
            <a:endParaRPr lang="en-GB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Oduzimanje vektora</a:t>
            </a:r>
            <a:endParaRPr lang="en-GB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084888" y="1598613"/>
            <a:ext cx="2663825" cy="2406650"/>
          </a:xfrm>
        </p:spPr>
        <p:txBody>
          <a:bodyPr>
            <a:normAutofit lnSpcReduction="10000"/>
          </a:bodyPr>
          <a:lstStyle/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hr-HR" sz="2800" dirty="0" smtClean="0"/>
              <a:t>Oduzimamo</a:t>
            </a: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hr-HR" sz="2800" dirty="0" smtClean="0"/>
              <a:t>	stupčaste </a:t>
            </a:r>
            <a:r>
              <a:rPr lang="hr-HR" sz="2800" dirty="0"/>
              <a:t>vektore j i k</a:t>
            </a: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endParaRPr lang="hr-HR" sz="2800" dirty="0"/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hr-HR" sz="2800" dirty="0"/>
              <a:t>Primjeri:</a:t>
            </a:r>
            <a:endParaRPr lang="en-GB" sz="2800" dirty="0"/>
          </a:p>
        </p:txBody>
      </p:sp>
      <p:graphicFrame>
        <p:nvGraphicFramePr>
          <p:cNvPr id="18436" name="Object 4"/>
          <p:cNvGraphicFramePr>
            <a:graphicFrameLocks noChangeAspect="1"/>
          </p:cNvGraphicFramePr>
          <p:nvPr/>
        </p:nvGraphicFramePr>
        <p:xfrm>
          <a:off x="785813" y="1714500"/>
          <a:ext cx="1666875" cy="2089150"/>
        </p:xfrm>
        <a:graphic>
          <a:graphicData uri="http://schemas.openxmlformats.org/presentationml/2006/ole">
            <p:oleObj spid="_x0000_s18452" name="Equation" r:id="rId3" imgW="749300" imgH="939800" progId="">
              <p:embed/>
            </p:oleObj>
          </a:graphicData>
        </a:graphic>
      </p:graphicFrame>
      <p:graphicFrame>
        <p:nvGraphicFramePr>
          <p:cNvPr id="18437" name="Object 5"/>
          <p:cNvGraphicFramePr>
            <a:graphicFrameLocks noChangeAspect="1"/>
          </p:cNvGraphicFramePr>
          <p:nvPr/>
        </p:nvGraphicFramePr>
        <p:xfrm>
          <a:off x="3132138" y="1700213"/>
          <a:ext cx="1752600" cy="2160587"/>
        </p:xfrm>
        <a:graphic>
          <a:graphicData uri="http://schemas.openxmlformats.org/presentationml/2006/ole">
            <p:oleObj spid="_x0000_s18453" name="Equation" r:id="rId4" imgW="761669" imgH="939392" progId="">
              <p:embed/>
            </p:oleObj>
          </a:graphicData>
        </a:graphic>
      </p:graphicFrame>
      <p:graphicFrame>
        <p:nvGraphicFramePr>
          <p:cNvPr id="18438" name="Object 6"/>
          <p:cNvGraphicFramePr>
            <a:graphicFrameLocks noChangeAspect="1"/>
          </p:cNvGraphicFramePr>
          <p:nvPr/>
        </p:nvGraphicFramePr>
        <p:xfrm>
          <a:off x="900113" y="4149725"/>
          <a:ext cx="3311525" cy="2168525"/>
        </p:xfrm>
        <a:graphic>
          <a:graphicData uri="http://schemas.openxmlformats.org/presentationml/2006/ole">
            <p:oleObj spid="_x0000_s18454" name="Equation" r:id="rId5" imgW="1435100" imgH="939800" progId="">
              <p:embed/>
            </p:oleObj>
          </a:graphicData>
        </a:graphic>
      </p:graphicFrame>
      <p:graphicFrame>
        <p:nvGraphicFramePr>
          <p:cNvPr id="18440" name="Object 8"/>
          <p:cNvGraphicFramePr>
            <a:graphicFrameLocks noChangeAspect="1"/>
          </p:cNvGraphicFramePr>
          <p:nvPr/>
        </p:nvGraphicFramePr>
        <p:xfrm>
          <a:off x="5795963" y="4221163"/>
          <a:ext cx="2305050" cy="1554162"/>
        </p:xfrm>
        <a:graphic>
          <a:graphicData uri="http://schemas.openxmlformats.org/presentationml/2006/ole">
            <p:oleObj spid="_x0000_s18455" name="Equation" r:id="rId6" imgW="1054100" imgH="711200" progId="">
              <p:embed/>
            </p:oleObj>
          </a:graphicData>
        </a:graphic>
      </p:graphicFrame>
      <p:graphicFrame>
        <p:nvGraphicFramePr>
          <p:cNvPr id="18441" name="Object 9"/>
          <p:cNvGraphicFramePr>
            <a:graphicFrameLocks noChangeAspect="1"/>
          </p:cNvGraphicFramePr>
          <p:nvPr/>
        </p:nvGraphicFramePr>
        <p:xfrm>
          <a:off x="4716463" y="5949950"/>
          <a:ext cx="4173537" cy="460375"/>
        </p:xfrm>
        <a:graphic>
          <a:graphicData uri="http://schemas.openxmlformats.org/presentationml/2006/ole">
            <p:oleObj spid="_x0000_s18456" name="Equation" r:id="rId7" imgW="2298700" imgH="2540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971550" y="692150"/>
          <a:ext cx="6911975" cy="5815013"/>
        </p:xfrm>
        <a:graphic>
          <a:graphicData uri="http://schemas.openxmlformats.org/presentationml/2006/ole">
            <p:oleObj spid="_x0000_s22551" name="Chart" r:id="rId3" imgW="6096000" imgH="4067175" progId="MSGraph.Chart.8">
              <p:embed followColorScheme="full"/>
            </p:oleObj>
          </a:graphicData>
        </a:graphic>
      </p:graphicFrame>
      <p:sp>
        <p:nvSpPr>
          <p:cNvPr id="22541" name="Line 3"/>
          <p:cNvSpPr>
            <a:spLocks noChangeShapeType="1"/>
          </p:cNvSpPr>
          <p:nvPr/>
        </p:nvSpPr>
        <p:spPr bwMode="auto">
          <a:xfrm flipV="1">
            <a:off x="1565275" y="4652963"/>
            <a:ext cx="2430463" cy="83343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sr-Latn-CS"/>
          </a:p>
        </p:txBody>
      </p:sp>
      <p:graphicFrame>
        <p:nvGraphicFramePr>
          <p:cNvPr id="22532" name="Object 4"/>
          <p:cNvGraphicFramePr>
            <a:graphicFrameLocks noChangeAspect="1"/>
          </p:cNvGraphicFramePr>
          <p:nvPr/>
        </p:nvGraphicFramePr>
        <p:xfrm>
          <a:off x="4140200" y="4581525"/>
          <a:ext cx="1152525" cy="884238"/>
        </p:xfrm>
        <a:graphic>
          <a:graphicData uri="http://schemas.openxmlformats.org/presentationml/2006/ole">
            <p:oleObj spid="_x0000_s22552" name="Equation" r:id="rId4" imgW="596900" imgH="457200" progId="">
              <p:embed/>
            </p:oleObj>
          </a:graphicData>
        </a:graphic>
      </p:graphicFrame>
      <p:sp>
        <p:nvSpPr>
          <p:cNvPr id="22542" name="Line 6"/>
          <p:cNvSpPr>
            <a:spLocks noChangeShapeType="1"/>
          </p:cNvSpPr>
          <p:nvPr/>
        </p:nvSpPr>
        <p:spPr bwMode="auto">
          <a:xfrm flipV="1">
            <a:off x="1524000" y="2924175"/>
            <a:ext cx="3768725" cy="25622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sr-Latn-CS"/>
          </a:p>
        </p:txBody>
      </p:sp>
      <p:graphicFrame>
        <p:nvGraphicFramePr>
          <p:cNvPr id="22535" name="Object 7"/>
          <p:cNvGraphicFramePr>
            <a:graphicFrameLocks noChangeAspect="1"/>
          </p:cNvGraphicFramePr>
          <p:nvPr/>
        </p:nvGraphicFramePr>
        <p:xfrm>
          <a:off x="4500563" y="2024063"/>
          <a:ext cx="1079500" cy="844550"/>
        </p:xfrm>
        <a:graphic>
          <a:graphicData uri="http://schemas.openxmlformats.org/presentationml/2006/ole">
            <p:oleObj spid="_x0000_s22553" name="Equation" r:id="rId5" imgW="583947" imgH="457002" progId="">
              <p:embed/>
            </p:oleObj>
          </a:graphicData>
        </a:graphic>
      </p:graphicFrame>
      <p:sp>
        <p:nvSpPr>
          <p:cNvPr id="22537" name="Rectangle 9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6425" cy="5969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hr-HR" sz="3600" dirty="0"/>
              <a:t>Geometrijski prikaz oduzimanja vektora</a:t>
            </a:r>
            <a:endParaRPr lang="en-GB" sz="3600" dirty="0"/>
          </a:p>
        </p:txBody>
      </p:sp>
      <p:graphicFrame>
        <p:nvGraphicFramePr>
          <p:cNvPr id="22538" name="Object 10"/>
          <p:cNvGraphicFramePr>
            <a:graphicFrameLocks noChangeAspect="1"/>
          </p:cNvGraphicFramePr>
          <p:nvPr/>
        </p:nvGraphicFramePr>
        <p:xfrm>
          <a:off x="4932363" y="3573463"/>
          <a:ext cx="1223962" cy="523875"/>
        </p:xfrm>
        <a:graphic>
          <a:graphicData uri="http://schemas.openxmlformats.org/presentationml/2006/ole">
            <p:oleObj spid="_x0000_s22554" name="Equation" r:id="rId6" imgW="533169" imgH="228501" progId="">
              <p:embed/>
            </p:oleObj>
          </a:graphicData>
        </a:graphic>
      </p:graphicFrame>
      <p:sp>
        <p:nvSpPr>
          <p:cNvPr id="22544" name="Line 11"/>
          <p:cNvSpPr>
            <a:spLocks noChangeShapeType="1"/>
          </p:cNvSpPr>
          <p:nvPr/>
        </p:nvSpPr>
        <p:spPr bwMode="auto">
          <a:xfrm flipV="1">
            <a:off x="3995738" y="2924175"/>
            <a:ext cx="1296987" cy="17287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sr-Latn-CS"/>
          </a:p>
        </p:txBody>
      </p:sp>
      <p:graphicFrame>
        <p:nvGraphicFramePr>
          <p:cNvPr id="22540" name="Object 12"/>
          <p:cNvGraphicFramePr>
            <a:graphicFrameLocks noChangeAspect="1"/>
          </p:cNvGraphicFramePr>
          <p:nvPr/>
        </p:nvGraphicFramePr>
        <p:xfrm>
          <a:off x="2928938" y="6223000"/>
          <a:ext cx="1203325" cy="544513"/>
        </p:xfrm>
        <a:graphic>
          <a:graphicData uri="http://schemas.openxmlformats.org/presentationml/2006/ole">
            <p:oleObj spid="_x0000_s22555" name="Equation" r:id="rId7" imgW="533169" imgH="241195" progId="">
              <p:embed/>
            </p:oleObj>
          </a:graphicData>
        </a:graphic>
      </p:graphicFrame>
      <p:sp>
        <p:nvSpPr>
          <p:cNvPr id="22545" name="Text Box 13"/>
          <p:cNvSpPr txBox="1">
            <a:spLocks noChangeArrowheads="1"/>
          </p:cNvSpPr>
          <p:nvPr/>
        </p:nvSpPr>
        <p:spPr bwMode="auto">
          <a:xfrm>
            <a:off x="4191000" y="6284913"/>
            <a:ext cx="3384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sz="2400"/>
              <a:t>- Vektor udaljenosti</a:t>
            </a:r>
            <a:endParaRPr lang="en-GB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Množenje vektora</a:t>
            </a:r>
            <a:endParaRPr lang="en-GB" smtClean="0"/>
          </a:p>
        </p:txBody>
      </p:sp>
      <p:sp>
        <p:nvSpPr>
          <p:cNvPr id="23560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hr-HR" smtClean="0"/>
              <a:t>Vrlo važno u FA</a:t>
            </a:r>
          </a:p>
          <a:p>
            <a:r>
              <a:rPr lang="hr-HR" smtClean="0"/>
              <a:t>Rezultat koji se dobiva množenjem vektora zove se </a:t>
            </a:r>
            <a:r>
              <a:rPr lang="hr-HR" i="1" smtClean="0"/>
              <a:t>unutrašnji produkt</a:t>
            </a:r>
            <a:r>
              <a:rPr lang="hr-HR" smtClean="0"/>
              <a:t> (inner product)</a:t>
            </a:r>
          </a:p>
          <a:p>
            <a:r>
              <a:rPr lang="hr-HR" smtClean="0"/>
              <a:t>Unutrašnji produkt dvaju vektora je suma umnožaka korespondentnih elemenata.</a:t>
            </a:r>
            <a:endParaRPr lang="en-GB" smtClean="0"/>
          </a:p>
        </p:txBody>
      </p:sp>
      <p:graphicFrame>
        <p:nvGraphicFramePr>
          <p:cNvPr id="23556" name="Object 4"/>
          <p:cNvGraphicFramePr>
            <a:graphicFrameLocks noChangeAspect="1"/>
          </p:cNvGraphicFramePr>
          <p:nvPr/>
        </p:nvGraphicFramePr>
        <p:xfrm>
          <a:off x="571500" y="4340225"/>
          <a:ext cx="1416050" cy="1773238"/>
        </p:xfrm>
        <a:graphic>
          <a:graphicData uri="http://schemas.openxmlformats.org/presentationml/2006/ole">
            <p:oleObj spid="_x0000_s23565" name="Equation" r:id="rId3" imgW="749300" imgH="939800" progId="">
              <p:embed/>
            </p:oleObj>
          </a:graphicData>
        </a:graphic>
      </p:graphicFrame>
      <p:graphicFrame>
        <p:nvGraphicFramePr>
          <p:cNvPr id="23557" name="Object 5"/>
          <p:cNvGraphicFramePr>
            <a:graphicFrameLocks noChangeAspect="1"/>
          </p:cNvGraphicFramePr>
          <p:nvPr/>
        </p:nvGraphicFramePr>
        <p:xfrm>
          <a:off x="2143125" y="4357688"/>
          <a:ext cx="1401763" cy="1728787"/>
        </p:xfrm>
        <a:graphic>
          <a:graphicData uri="http://schemas.openxmlformats.org/presentationml/2006/ole">
            <p:oleObj spid="_x0000_s23566" name="Equation" r:id="rId4" imgW="761669" imgH="939392" progId="">
              <p:embed/>
            </p:oleObj>
          </a:graphicData>
        </a:graphic>
      </p:graphicFrame>
      <p:graphicFrame>
        <p:nvGraphicFramePr>
          <p:cNvPr id="23558" name="Object 6"/>
          <p:cNvGraphicFramePr>
            <a:graphicFrameLocks noChangeAspect="1"/>
          </p:cNvGraphicFramePr>
          <p:nvPr/>
        </p:nvGraphicFramePr>
        <p:xfrm>
          <a:off x="3857625" y="4929188"/>
          <a:ext cx="4932363" cy="468312"/>
        </p:xfrm>
        <a:graphic>
          <a:graphicData uri="http://schemas.openxmlformats.org/presentationml/2006/ole">
            <p:oleObj spid="_x0000_s23567" name="Equation" r:id="rId5" imgW="2540000" imgH="2413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226425" cy="882650"/>
          </a:xfrm>
        </p:spPr>
        <p:txBody>
          <a:bodyPr/>
          <a:lstStyle/>
          <a:p>
            <a:r>
              <a:rPr lang="hr-HR" smtClean="0"/>
              <a:t>Primjer množenja vektora</a:t>
            </a:r>
            <a:endParaRPr lang="en-GB" smtClean="0"/>
          </a:p>
        </p:txBody>
      </p:sp>
      <p:sp>
        <p:nvSpPr>
          <p:cNvPr id="24585" name="Rectangle 8"/>
          <p:cNvSpPr>
            <a:spLocks noGrp="1" noChangeArrowheads="1"/>
          </p:cNvSpPr>
          <p:nvPr>
            <p:ph sz="quarter" idx="1"/>
          </p:nvPr>
        </p:nvSpPr>
        <p:spPr>
          <a:xfrm>
            <a:off x="395288" y="1412875"/>
            <a:ext cx="8226425" cy="606425"/>
          </a:xfrm>
        </p:spPr>
        <p:txBody>
          <a:bodyPr/>
          <a:lstStyle/>
          <a:p>
            <a:r>
              <a:rPr lang="hr-HR" smtClean="0"/>
              <a:t>Dobiveni produkt je </a:t>
            </a:r>
            <a:r>
              <a:rPr lang="hr-HR" u="sng" smtClean="0"/>
              <a:t>skalar</a:t>
            </a:r>
            <a:endParaRPr lang="en-GB" u="sng" smtClean="0"/>
          </a:p>
        </p:txBody>
      </p:sp>
      <p:graphicFrame>
        <p:nvGraphicFramePr>
          <p:cNvPr id="24581" name="Object 5"/>
          <p:cNvGraphicFramePr>
            <a:graphicFrameLocks noChangeAspect="1"/>
          </p:cNvGraphicFramePr>
          <p:nvPr/>
        </p:nvGraphicFramePr>
        <p:xfrm>
          <a:off x="1143000" y="2143125"/>
          <a:ext cx="6048375" cy="1820863"/>
        </p:xfrm>
        <a:graphic>
          <a:graphicData uri="http://schemas.openxmlformats.org/presentationml/2006/ole">
            <p:oleObj spid="_x0000_s24590" name="Equation" r:id="rId3" imgW="2362200" imgH="711200" progId="">
              <p:embed/>
            </p:oleObj>
          </a:graphicData>
        </a:graphic>
      </p:graphicFrame>
      <p:graphicFrame>
        <p:nvGraphicFramePr>
          <p:cNvPr id="24582" name="Object 6"/>
          <p:cNvGraphicFramePr>
            <a:graphicFrameLocks noChangeAspect="1"/>
          </p:cNvGraphicFramePr>
          <p:nvPr/>
        </p:nvGraphicFramePr>
        <p:xfrm>
          <a:off x="250825" y="4221163"/>
          <a:ext cx="8186738" cy="666750"/>
        </p:xfrm>
        <a:graphic>
          <a:graphicData uri="http://schemas.openxmlformats.org/presentationml/2006/ole">
            <p:oleObj spid="_x0000_s24591" name="Equation" r:id="rId4" imgW="3124200" imgH="254000" progId="">
              <p:embed/>
            </p:oleObj>
          </a:graphicData>
        </a:graphic>
      </p:graphicFrame>
      <p:graphicFrame>
        <p:nvGraphicFramePr>
          <p:cNvPr id="24583" name="Object 7"/>
          <p:cNvGraphicFramePr>
            <a:graphicFrameLocks noChangeAspect="1"/>
          </p:cNvGraphicFramePr>
          <p:nvPr/>
        </p:nvGraphicFramePr>
        <p:xfrm>
          <a:off x="971550" y="5083175"/>
          <a:ext cx="6840538" cy="1774825"/>
        </p:xfrm>
        <a:graphic>
          <a:graphicData uri="http://schemas.openxmlformats.org/presentationml/2006/ole">
            <p:oleObj spid="_x0000_s24592" name="Equation" r:id="rId5" imgW="2743200" imgH="7112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6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274638"/>
            <a:ext cx="7972425" cy="1143000"/>
          </a:xfrm>
        </p:spPr>
        <p:txBody>
          <a:bodyPr/>
          <a:lstStyle/>
          <a:p>
            <a:r>
              <a:rPr lang="hr-HR" smtClean="0"/>
              <a:t>Množenje vektora skalarom</a:t>
            </a:r>
            <a:endParaRPr lang="en-GB" smtClean="0"/>
          </a:p>
        </p:txBody>
      </p:sp>
      <p:sp>
        <p:nvSpPr>
          <p:cNvPr id="2560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hr-HR" smtClean="0"/>
              <a:t>Dobiva se </a:t>
            </a:r>
            <a:r>
              <a:rPr lang="hr-HR" i="1" smtClean="0"/>
              <a:t>skalarni produkt</a:t>
            </a:r>
          </a:p>
          <a:p>
            <a:r>
              <a:rPr lang="hr-HR" smtClean="0"/>
              <a:t>Ako neki vektor</a:t>
            </a:r>
            <a:r>
              <a:rPr lang="hr-HR" i="1" smtClean="0"/>
              <a:t> X</a:t>
            </a:r>
            <a:r>
              <a:rPr lang="hr-HR" i="1" baseline="-18000" smtClean="0"/>
              <a:t>j</a:t>
            </a:r>
            <a:r>
              <a:rPr lang="hr-HR" i="1" smtClean="0"/>
              <a:t> </a:t>
            </a:r>
            <a:r>
              <a:rPr lang="hr-HR" smtClean="0"/>
              <a:t>množimo sa skalarom</a:t>
            </a:r>
            <a:r>
              <a:rPr lang="hr-HR" i="1" smtClean="0"/>
              <a:t> </a:t>
            </a:r>
            <a:r>
              <a:rPr lang="hr-HR" i="1" smtClean="0">
                <a:sym typeface="Symbol" pitchFamily="18" charset="2"/>
              </a:rPr>
              <a:t></a:t>
            </a:r>
            <a:endParaRPr lang="hr-HR" i="1" baseline="-18000" smtClean="0">
              <a:sym typeface="Symbol" pitchFamily="18" charset="2"/>
            </a:endParaRPr>
          </a:p>
        </p:txBody>
      </p:sp>
      <p:graphicFrame>
        <p:nvGraphicFramePr>
          <p:cNvPr id="25604" name="Object 4"/>
          <p:cNvGraphicFramePr>
            <a:graphicFrameLocks noChangeAspect="1"/>
          </p:cNvGraphicFramePr>
          <p:nvPr/>
        </p:nvGraphicFramePr>
        <p:xfrm>
          <a:off x="1143000" y="3071813"/>
          <a:ext cx="1666875" cy="2087562"/>
        </p:xfrm>
        <a:graphic>
          <a:graphicData uri="http://schemas.openxmlformats.org/presentationml/2006/ole">
            <p:oleObj spid="_x0000_s25610" name="Equation" r:id="rId3" imgW="749300" imgH="939800" progId="">
              <p:embed/>
            </p:oleObj>
          </a:graphicData>
        </a:graphic>
      </p:graphicFrame>
      <p:graphicFrame>
        <p:nvGraphicFramePr>
          <p:cNvPr id="25605" name="Object 5"/>
          <p:cNvGraphicFramePr>
            <a:graphicFrameLocks noChangeAspect="1"/>
          </p:cNvGraphicFramePr>
          <p:nvPr/>
        </p:nvGraphicFramePr>
        <p:xfrm>
          <a:off x="3721100" y="2959100"/>
          <a:ext cx="3946525" cy="2181225"/>
        </p:xfrm>
        <a:graphic>
          <a:graphicData uri="http://schemas.openxmlformats.org/presentationml/2006/ole">
            <p:oleObj spid="_x0000_s25611" name="Equation" r:id="rId4" imgW="1701800" imgH="9398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8" name="Object 4"/>
          <p:cNvGraphicFramePr>
            <a:graphicFrameLocks noChangeAspect="1"/>
          </p:cNvGraphicFramePr>
          <p:nvPr/>
        </p:nvGraphicFramePr>
        <p:xfrm>
          <a:off x="971550" y="1052513"/>
          <a:ext cx="2163763" cy="4535487"/>
        </p:xfrm>
        <a:graphic>
          <a:graphicData uri="http://schemas.openxmlformats.org/presentationml/2006/ole">
            <p:oleObj spid="_x0000_s26634" name="Equation" r:id="rId3" imgW="787400" imgH="1651000" progId="">
              <p:embed/>
            </p:oleObj>
          </a:graphicData>
        </a:graphic>
      </p:graphicFrame>
      <p:graphicFrame>
        <p:nvGraphicFramePr>
          <p:cNvPr id="26629" name="Object 5"/>
          <p:cNvGraphicFramePr>
            <a:graphicFrameLocks noChangeAspect="1"/>
          </p:cNvGraphicFramePr>
          <p:nvPr/>
        </p:nvGraphicFramePr>
        <p:xfrm>
          <a:off x="3635375" y="1125538"/>
          <a:ext cx="1905000" cy="1939925"/>
        </p:xfrm>
        <a:graphic>
          <a:graphicData uri="http://schemas.openxmlformats.org/presentationml/2006/ole">
            <p:oleObj spid="_x0000_s26635" name="Equation" r:id="rId4" imgW="698500" imgH="711200" progId="">
              <p:embed/>
            </p:oleObj>
          </a:graphicData>
        </a:graphic>
      </p:graphicFrame>
      <p:sp>
        <p:nvSpPr>
          <p:cNvPr id="26630" name="Rectangle 7"/>
          <p:cNvSpPr>
            <a:spLocks noGrp="1" noChangeArrowheads="1"/>
          </p:cNvSpPr>
          <p:nvPr>
            <p:ph sz="quarter" idx="1"/>
          </p:nvPr>
        </p:nvSpPr>
        <p:spPr>
          <a:xfrm>
            <a:off x="250825" y="404813"/>
            <a:ext cx="2089150" cy="719137"/>
          </a:xfrm>
        </p:spPr>
        <p:txBody>
          <a:bodyPr/>
          <a:lstStyle/>
          <a:p>
            <a:r>
              <a:rPr lang="hr-HR" smtClean="0"/>
              <a:t>Primjer</a:t>
            </a:r>
            <a:endParaRPr lang="en-GB" smtClean="0"/>
          </a:p>
        </p:txBody>
      </p:sp>
      <p:sp>
        <p:nvSpPr>
          <p:cNvPr id="26631" name="Rectangle 8"/>
          <p:cNvSpPr>
            <a:spLocks noChangeArrowheads="1"/>
          </p:cNvSpPr>
          <p:nvPr/>
        </p:nvSpPr>
        <p:spPr bwMode="auto">
          <a:xfrm>
            <a:off x="3779838" y="3617913"/>
            <a:ext cx="5184775" cy="269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</a:pPr>
            <a:r>
              <a:rPr lang="hr-HR" sz="2400"/>
              <a:t>Isto je i s retčanim vekrorima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</a:pPr>
            <a:r>
              <a:rPr lang="hr-HR" sz="2400"/>
              <a:t>Množenje sa skalarom produžuje ili skraćuje duljinu vektora ovisno je li </a:t>
            </a:r>
            <a:r>
              <a:rPr lang="hr-HR" sz="2400">
                <a:sym typeface="Symbol" pitchFamily="18" charset="2"/>
              </a:rPr>
              <a:t> &gt; ili &lt; od 1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</a:pPr>
            <a:r>
              <a:rPr lang="hr-HR" sz="2400">
                <a:sym typeface="Symbol" pitchFamily="18" charset="2"/>
              </a:rPr>
              <a:t>Množenje s negativnim skalarom mijenja smjer vektora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Vektori</a:t>
            </a:r>
            <a:endParaRPr lang="en-GB" smtClean="0"/>
          </a:p>
        </p:txBody>
      </p:sp>
      <p:sp>
        <p:nvSpPr>
          <p:cNvPr id="39938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hr-HR" smtClean="0"/>
              <a:t>Vektori u geometrijskom prostoru i vektorska algebra korisna je za bolje razumijevanje FA.</a:t>
            </a:r>
          </a:p>
          <a:p>
            <a:r>
              <a:rPr lang="hr-HR" smtClean="0"/>
              <a:t>Vektorima se mogu grafički predočiti podaci, varijable i faktori</a:t>
            </a:r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7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274638"/>
            <a:ext cx="8115300" cy="1143000"/>
          </a:xfrm>
        </p:spPr>
        <p:txBody>
          <a:bodyPr/>
          <a:lstStyle/>
          <a:p>
            <a:r>
              <a:rPr lang="hr-HR" smtClean="0"/>
              <a:t>Duljina vektora</a:t>
            </a:r>
            <a:endParaRPr lang="en-GB" smtClean="0"/>
          </a:p>
        </p:txBody>
      </p:sp>
      <p:sp>
        <p:nvSpPr>
          <p:cNvPr id="27658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5613" y="1598613"/>
            <a:ext cx="8226425" cy="1614487"/>
          </a:xfrm>
        </p:spPr>
        <p:txBody>
          <a:bodyPr/>
          <a:lstStyle/>
          <a:p>
            <a:r>
              <a:rPr lang="hr-HR" smtClean="0"/>
              <a:t>Duljina vektora je korijen unutarnjeg produkta tog vektora (vektor pomnožen sa samim sobom).</a:t>
            </a:r>
          </a:p>
          <a:p>
            <a:pPr>
              <a:buFont typeface="Wingdings" pitchFamily="2" charset="2"/>
              <a:buNone/>
            </a:pPr>
            <a:endParaRPr lang="en-GB" smtClean="0"/>
          </a:p>
        </p:txBody>
      </p:sp>
      <p:graphicFrame>
        <p:nvGraphicFramePr>
          <p:cNvPr id="27652" name="Object 4"/>
          <p:cNvGraphicFramePr>
            <a:graphicFrameLocks noChangeAspect="1"/>
          </p:cNvGraphicFramePr>
          <p:nvPr/>
        </p:nvGraphicFramePr>
        <p:xfrm>
          <a:off x="1071563" y="2857500"/>
          <a:ext cx="4170362" cy="908050"/>
        </p:xfrm>
        <a:graphic>
          <a:graphicData uri="http://schemas.openxmlformats.org/presentationml/2006/ole">
            <p:oleObj spid="_x0000_s27661" name="Equation" r:id="rId3" imgW="1282700" imgH="279400" progId="">
              <p:embed/>
            </p:oleObj>
          </a:graphicData>
        </a:graphic>
      </p:graphicFrame>
      <p:sp>
        <p:nvSpPr>
          <p:cNvPr id="27659" name="Rectangle 7"/>
          <p:cNvSpPr>
            <a:spLocks noChangeArrowheads="1"/>
          </p:cNvSpPr>
          <p:nvPr/>
        </p:nvSpPr>
        <p:spPr bwMode="auto">
          <a:xfrm>
            <a:off x="468313" y="4076700"/>
            <a:ext cx="8226425" cy="16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</a:pPr>
            <a:r>
              <a:rPr lang="hr-HR" sz="2800"/>
              <a:t>Označava se sa:</a:t>
            </a:r>
          </a:p>
          <a:p>
            <a:pPr marL="742950" lvl="1" indent="-285750">
              <a:spcBef>
                <a:spcPct val="20000"/>
              </a:spcBef>
              <a:buFont typeface="Wingdings" pitchFamily="2" charset="2"/>
              <a:buNone/>
            </a:pPr>
            <a:r>
              <a:rPr lang="hr-HR" sz="2400"/>
              <a:t> 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</a:pPr>
            <a:endParaRPr lang="en-GB" sz="2800"/>
          </a:p>
        </p:txBody>
      </p:sp>
      <p:graphicFrame>
        <p:nvGraphicFramePr>
          <p:cNvPr id="27656" name="Object 8"/>
          <p:cNvGraphicFramePr>
            <a:graphicFrameLocks noChangeAspect="1"/>
          </p:cNvGraphicFramePr>
          <p:nvPr/>
        </p:nvGraphicFramePr>
        <p:xfrm>
          <a:off x="2555875" y="4941888"/>
          <a:ext cx="863600" cy="863600"/>
        </p:xfrm>
        <a:graphic>
          <a:graphicData uri="http://schemas.openxmlformats.org/presentationml/2006/ole">
            <p:oleObj spid="_x0000_s27662" name="Equation" r:id="rId4" imgW="279400" imgH="2794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23850" y="549275"/>
            <a:ext cx="8226425" cy="677863"/>
          </a:xfrm>
        </p:spPr>
        <p:txBody>
          <a:bodyPr/>
          <a:lstStyle/>
          <a:p>
            <a:r>
              <a:rPr lang="hr-HR" smtClean="0"/>
              <a:t>Primjer</a:t>
            </a:r>
            <a:endParaRPr lang="en-GB" smtClean="0"/>
          </a:p>
        </p:txBody>
      </p:sp>
      <p:graphicFrame>
        <p:nvGraphicFramePr>
          <p:cNvPr id="28677" name="Object 5"/>
          <p:cNvGraphicFramePr>
            <a:graphicFrameLocks noChangeAspect="1"/>
          </p:cNvGraphicFramePr>
          <p:nvPr/>
        </p:nvGraphicFramePr>
        <p:xfrm>
          <a:off x="1069975" y="3644900"/>
          <a:ext cx="6356350" cy="673100"/>
        </p:xfrm>
        <a:graphic>
          <a:graphicData uri="http://schemas.openxmlformats.org/presentationml/2006/ole">
            <p:oleObj spid="_x0000_s28683" name="Equation" r:id="rId3" imgW="2641600" imgH="279400" progId="">
              <p:embed/>
            </p:oleObj>
          </a:graphicData>
        </a:graphic>
      </p:graphicFrame>
      <p:graphicFrame>
        <p:nvGraphicFramePr>
          <p:cNvPr id="28678" name="Object 6"/>
          <p:cNvGraphicFramePr>
            <a:graphicFrameLocks noChangeAspect="1"/>
          </p:cNvGraphicFramePr>
          <p:nvPr/>
        </p:nvGraphicFramePr>
        <p:xfrm>
          <a:off x="1619250" y="1268413"/>
          <a:ext cx="1509713" cy="1798637"/>
        </p:xfrm>
        <a:graphic>
          <a:graphicData uri="http://schemas.openxmlformats.org/presentationml/2006/ole">
            <p:oleObj spid="_x0000_s28684" name="Equation" r:id="rId4" imgW="596900" imgH="7112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971550" y="692150"/>
          <a:ext cx="5472113" cy="5816600"/>
        </p:xfrm>
        <a:graphic>
          <a:graphicData uri="http://schemas.openxmlformats.org/presentationml/2006/ole">
            <p:oleObj spid="_x0000_s29715" name="Chart" r:id="rId3" imgW="6096000" imgH="4067175" progId="MSGraph.Chart.8">
              <p:embed followColorScheme="full"/>
            </p:oleObj>
          </a:graphicData>
        </a:graphic>
      </p:graphicFrame>
      <p:sp>
        <p:nvSpPr>
          <p:cNvPr id="29709" name="Line 5"/>
          <p:cNvSpPr>
            <a:spLocks noChangeShapeType="1"/>
          </p:cNvSpPr>
          <p:nvPr/>
        </p:nvSpPr>
        <p:spPr bwMode="auto">
          <a:xfrm flipV="1">
            <a:off x="1403350" y="2924175"/>
            <a:ext cx="2976563" cy="25622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sr-Latn-CS"/>
          </a:p>
        </p:txBody>
      </p:sp>
      <p:graphicFrame>
        <p:nvGraphicFramePr>
          <p:cNvPr id="29702" name="Object 6"/>
          <p:cNvGraphicFramePr>
            <a:graphicFrameLocks noChangeAspect="1"/>
          </p:cNvGraphicFramePr>
          <p:nvPr/>
        </p:nvGraphicFramePr>
        <p:xfrm>
          <a:off x="4500563" y="2024063"/>
          <a:ext cx="1079500" cy="844550"/>
        </p:xfrm>
        <a:graphic>
          <a:graphicData uri="http://schemas.openxmlformats.org/presentationml/2006/ole">
            <p:oleObj spid="_x0000_s29716" name="Equation" r:id="rId4" imgW="583947" imgH="457002" progId="">
              <p:embed/>
            </p:oleObj>
          </a:graphicData>
        </a:graphic>
      </p:graphicFrame>
      <p:sp>
        <p:nvSpPr>
          <p:cNvPr id="29703" name="Rectangle 7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6425" cy="4191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hr-HR" sz="3600"/>
              <a:t>Geometrijski prikaz duljine vektora</a:t>
            </a:r>
            <a:endParaRPr lang="en-GB" sz="3600"/>
          </a:p>
        </p:txBody>
      </p:sp>
      <p:sp>
        <p:nvSpPr>
          <p:cNvPr id="29711" name="Rectangle 13"/>
          <p:cNvSpPr>
            <a:spLocks noGrp="1" noChangeArrowheads="1"/>
          </p:cNvSpPr>
          <p:nvPr>
            <p:ph sz="quarter" idx="1"/>
          </p:nvPr>
        </p:nvSpPr>
        <p:spPr>
          <a:xfrm>
            <a:off x="6372225" y="1484313"/>
            <a:ext cx="2520950" cy="259238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hr-HR" smtClean="0"/>
              <a:t>Pitagora</a:t>
            </a:r>
          </a:p>
          <a:p>
            <a:pPr>
              <a:lnSpc>
                <a:spcPct val="90000"/>
              </a:lnSpc>
            </a:pPr>
            <a:r>
              <a:rPr lang="hr-HR" smtClean="0"/>
              <a:t>Vektor je hipotenuza svojih koordinata </a:t>
            </a:r>
            <a:endParaRPr lang="en-GB" smtClean="0"/>
          </a:p>
        </p:txBody>
      </p:sp>
      <p:graphicFrame>
        <p:nvGraphicFramePr>
          <p:cNvPr id="29708" name="Object 12"/>
          <p:cNvGraphicFramePr>
            <a:graphicFrameLocks noChangeAspect="1"/>
          </p:cNvGraphicFramePr>
          <p:nvPr/>
        </p:nvGraphicFramePr>
        <p:xfrm>
          <a:off x="2071688" y="6226175"/>
          <a:ext cx="4959350" cy="631825"/>
        </p:xfrm>
        <a:graphic>
          <a:graphicData uri="http://schemas.openxmlformats.org/presentationml/2006/ole">
            <p:oleObj spid="_x0000_s29717" name="Equation" r:id="rId5" imgW="2197100" imgH="2794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7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74638"/>
            <a:ext cx="7772400" cy="868362"/>
          </a:xfrm>
        </p:spPr>
        <p:txBody>
          <a:bodyPr/>
          <a:lstStyle/>
          <a:p>
            <a:r>
              <a:rPr lang="hr-HR" smtClean="0"/>
              <a:t>Jedinični (normalni) vektor</a:t>
            </a:r>
            <a:endParaRPr lang="en-GB" smtClean="0"/>
          </a:p>
        </p:txBody>
      </p:sp>
      <p:sp>
        <p:nvSpPr>
          <p:cNvPr id="30728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hr-HR" sz="2800" smtClean="0"/>
              <a:t>Vektor čija je duljina 1. </a:t>
            </a:r>
          </a:p>
          <a:p>
            <a:r>
              <a:rPr lang="hr-HR" sz="2800" smtClean="0"/>
              <a:t>Ukoliko vektor nije jedinični može se standardizirati.</a:t>
            </a:r>
          </a:p>
          <a:p>
            <a:r>
              <a:rPr lang="hr-HR" sz="2800" smtClean="0"/>
              <a:t>X</a:t>
            </a:r>
            <a:r>
              <a:rPr lang="hr-HR" sz="2800" baseline="-18000" smtClean="0"/>
              <a:t>j</a:t>
            </a:r>
            <a:r>
              <a:rPr lang="hr-HR" sz="2800" smtClean="0"/>
              <a:t>* je normaliziran vektor X</a:t>
            </a:r>
            <a:r>
              <a:rPr lang="hr-HR" sz="2800" baseline="-18000" smtClean="0"/>
              <a:t>j</a:t>
            </a:r>
          </a:p>
          <a:p>
            <a:pPr>
              <a:buFont typeface="Wingdings" pitchFamily="2" charset="2"/>
              <a:buNone/>
            </a:pPr>
            <a:endParaRPr lang="hr-HR" sz="2800" baseline="-18000" smtClean="0"/>
          </a:p>
          <a:p>
            <a:endParaRPr lang="en-GB" sz="2800" smtClean="0"/>
          </a:p>
        </p:txBody>
      </p:sp>
      <p:graphicFrame>
        <p:nvGraphicFramePr>
          <p:cNvPr id="30725" name="Object 5"/>
          <p:cNvGraphicFramePr>
            <a:graphicFrameLocks noChangeAspect="1"/>
          </p:cNvGraphicFramePr>
          <p:nvPr/>
        </p:nvGraphicFramePr>
        <p:xfrm>
          <a:off x="5143500" y="1357313"/>
          <a:ext cx="1223963" cy="708025"/>
        </p:xfrm>
        <a:graphic>
          <a:graphicData uri="http://schemas.openxmlformats.org/presentationml/2006/ole">
            <p:oleObj spid="_x0000_s30731" name="Equation" r:id="rId3" imgW="482391" imgH="279279" progId="">
              <p:embed/>
            </p:oleObj>
          </a:graphicData>
        </a:graphic>
      </p:graphicFrame>
      <p:graphicFrame>
        <p:nvGraphicFramePr>
          <p:cNvPr id="30726" name="Object 6"/>
          <p:cNvGraphicFramePr>
            <a:graphicFrameLocks noChangeAspect="1"/>
          </p:cNvGraphicFramePr>
          <p:nvPr/>
        </p:nvGraphicFramePr>
        <p:xfrm>
          <a:off x="1619250" y="4292600"/>
          <a:ext cx="2374900" cy="1331913"/>
        </p:xfrm>
        <a:graphic>
          <a:graphicData uri="http://schemas.openxmlformats.org/presentationml/2006/ole">
            <p:oleObj spid="_x0000_s30732" name="Equation" r:id="rId4" imgW="838200" imgH="4699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2" name="Rectangle 2"/>
          <p:cNvSpPr>
            <a:spLocks noGrp="1" noChangeArrowheads="1"/>
          </p:cNvSpPr>
          <p:nvPr>
            <p:ph sz="quarter" idx="1"/>
          </p:nvPr>
        </p:nvSpPr>
        <p:spPr>
          <a:xfrm>
            <a:off x="323850" y="549275"/>
            <a:ext cx="8226425" cy="677863"/>
          </a:xfrm>
        </p:spPr>
        <p:txBody>
          <a:bodyPr/>
          <a:lstStyle/>
          <a:p>
            <a:r>
              <a:rPr lang="hr-HR" smtClean="0"/>
              <a:t>Primjer</a:t>
            </a:r>
            <a:endParaRPr lang="en-GB" smtClean="0"/>
          </a:p>
        </p:txBody>
      </p:sp>
      <p:graphicFrame>
        <p:nvGraphicFramePr>
          <p:cNvPr id="31747" name="Object 3"/>
          <p:cNvGraphicFramePr>
            <a:graphicFrameLocks noChangeAspect="1"/>
          </p:cNvGraphicFramePr>
          <p:nvPr/>
        </p:nvGraphicFramePr>
        <p:xfrm>
          <a:off x="2555875" y="1268413"/>
          <a:ext cx="6081713" cy="673100"/>
        </p:xfrm>
        <a:graphic>
          <a:graphicData uri="http://schemas.openxmlformats.org/presentationml/2006/ole">
            <p:oleObj spid="_x0000_s31760" name="Equation" r:id="rId3" imgW="2527300" imgH="279400" progId="">
              <p:embed/>
            </p:oleObj>
          </a:graphicData>
        </a:graphic>
      </p:graphicFrame>
      <p:graphicFrame>
        <p:nvGraphicFramePr>
          <p:cNvPr id="31748" name="Object 4"/>
          <p:cNvGraphicFramePr>
            <a:graphicFrameLocks noChangeAspect="1"/>
          </p:cNvGraphicFramePr>
          <p:nvPr/>
        </p:nvGraphicFramePr>
        <p:xfrm>
          <a:off x="684213" y="1268413"/>
          <a:ext cx="1509712" cy="1798637"/>
        </p:xfrm>
        <a:graphic>
          <a:graphicData uri="http://schemas.openxmlformats.org/presentationml/2006/ole">
            <p:oleObj spid="_x0000_s31761" name="Equation" r:id="rId4" imgW="596900" imgH="711200" progId="">
              <p:embed/>
            </p:oleObj>
          </a:graphicData>
        </a:graphic>
      </p:graphicFrame>
      <p:graphicFrame>
        <p:nvGraphicFramePr>
          <p:cNvPr id="31749" name="Object 5"/>
          <p:cNvGraphicFramePr>
            <a:graphicFrameLocks noChangeAspect="1"/>
          </p:cNvGraphicFramePr>
          <p:nvPr/>
        </p:nvGraphicFramePr>
        <p:xfrm>
          <a:off x="900113" y="2205038"/>
          <a:ext cx="4529137" cy="3338512"/>
        </p:xfrm>
        <a:graphic>
          <a:graphicData uri="http://schemas.openxmlformats.org/presentationml/2006/ole">
            <p:oleObj spid="_x0000_s31762" name="Equation" r:id="rId5" imgW="1689100" imgH="1244600" progId="">
              <p:embed/>
            </p:oleObj>
          </a:graphicData>
        </a:graphic>
      </p:graphicFrame>
      <p:graphicFrame>
        <p:nvGraphicFramePr>
          <p:cNvPr id="31751" name="Object 7"/>
          <p:cNvGraphicFramePr>
            <a:graphicFrameLocks noChangeAspect="1"/>
          </p:cNvGraphicFramePr>
          <p:nvPr/>
        </p:nvGraphicFramePr>
        <p:xfrm>
          <a:off x="755650" y="5734050"/>
          <a:ext cx="6696075" cy="1011238"/>
        </p:xfrm>
        <a:graphic>
          <a:graphicData uri="http://schemas.openxmlformats.org/presentationml/2006/ole">
            <p:oleObj spid="_x0000_s31763" name="Equation" r:id="rId6" imgW="2946400" imgH="4445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Distanca između vektora</a:t>
            </a:r>
            <a:endParaRPr lang="en-GB" smtClean="0"/>
          </a:p>
        </p:txBody>
      </p:sp>
      <p:sp>
        <p:nvSpPr>
          <p:cNvPr id="32774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hr-HR" sz="2800" smtClean="0"/>
              <a:t>Sjetimo se oduzimanja vektora i vektora udaljenosti.</a:t>
            </a:r>
          </a:p>
          <a:p>
            <a:r>
              <a:rPr lang="hr-HR" sz="2800" smtClean="0"/>
              <a:t>Nas zanima duljina vektora udaljenosti, odnosno distanca između vrhova vektora</a:t>
            </a:r>
          </a:p>
          <a:p>
            <a:r>
              <a:rPr lang="hr-HR" sz="2800" smtClean="0"/>
              <a:t>Distanca između vektora zapisuje se kao:</a:t>
            </a:r>
          </a:p>
          <a:p>
            <a:endParaRPr lang="hr-HR" sz="2800" smtClean="0"/>
          </a:p>
          <a:p>
            <a:endParaRPr lang="hr-HR" sz="2800" smtClean="0"/>
          </a:p>
          <a:p>
            <a:r>
              <a:rPr lang="hr-HR" sz="2800" smtClean="0"/>
              <a:t>Odnosno kao duljina razlike – tako se i izračunava</a:t>
            </a:r>
            <a:endParaRPr lang="en-GB" sz="2800" smtClean="0"/>
          </a:p>
        </p:txBody>
      </p:sp>
      <p:graphicFrame>
        <p:nvGraphicFramePr>
          <p:cNvPr id="3277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31075711"/>
              </p:ext>
            </p:extLst>
          </p:nvPr>
        </p:nvGraphicFramePr>
        <p:xfrm>
          <a:off x="2771800" y="3933056"/>
          <a:ext cx="1944688" cy="909638"/>
        </p:xfrm>
        <a:graphic>
          <a:graphicData uri="http://schemas.openxmlformats.org/presentationml/2006/ole">
            <p:oleObj spid="_x0000_s32775" name="Equation" r:id="rId3" imgW="596900" imgH="2794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23850" y="692150"/>
            <a:ext cx="8226425" cy="677863"/>
          </a:xfrm>
        </p:spPr>
        <p:txBody>
          <a:bodyPr/>
          <a:lstStyle/>
          <a:p>
            <a:r>
              <a:rPr lang="hr-HR" smtClean="0"/>
              <a:t>Primjer:</a:t>
            </a:r>
            <a:endParaRPr lang="en-GB" smtClean="0"/>
          </a:p>
        </p:txBody>
      </p:sp>
      <p:graphicFrame>
        <p:nvGraphicFramePr>
          <p:cNvPr id="33798" name="Object 6"/>
          <p:cNvGraphicFramePr>
            <a:graphicFrameLocks noChangeAspect="1"/>
          </p:cNvGraphicFramePr>
          <p:nvPr/>
        </p:nvGraphicFramePr>
        <p:xfrm>
          <a:off x="684213" y="1700213"/>
          <a:ext cx="7632700" cy="4024312"/>
        </p:xfrm>
        <a:graphic>
          <a:graphicData uri="http://schemas.openxmlformats.org/presentationml/2006/ole">
            <p:oleObj spid="_x0000_s33801" name="Equation" r:id="rId3" imgW="3276600" imgH="17272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971550" y="692150"/>
          <a:ext cx="6911975" cy="5815013"/>
        </p:xfrm>
        <a:graphic>
          <a:graphicData uri="http://schemas.openxmlformats.org/presentationml/2006/ole">
            <p:oleObj spid="_x0000_s34839" name="Chart" r:id="rId3" imgW="6096000" imgH="4067175" progId="MSGraph.Chart.8">
              <p:embed followColorScheme="full"/>
            </p:oleObj>
          </a:graphicData>
        </a:graphic>
      </p:graphicFrame>
      <p:sp>
        <p:nvSpPr>
          <p:cNvPr id="34829" name="Line 3"/>
          <p:cNvSpPr>
            <a:spLocks noChangeShapeType="1"/>
          </p:cNvSpPr>
          <p:nvPr/>
        </p:nvSpPr>
        <p:spPr bwMode="auto">
          <a:xfrm flipV="1">
            <a:off x="1565275" y="4652963"/>
            <a:ext cx="2430463" cy="83343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sr-Latn-CS"/>
          </a:p>
        </p:txBody>
      </p:sp>
      <p:graphicFrame>
        <p:nvGraphicFramePr>
          <p:cNvPr id="34820" name="Object 4"/>
          <p:cNvGraphicFramePr>
            <a:graphicFrameLocks noChangeAspect="1"/>
          </p:cNvGraphicFramePr>
          <p:nvPr/>
        </p:nvGraphicFramePr>
        <p:xfrm>
          <a:off x="4140200" y="4581525"/>
          <a:ext cx="1152525" cy="884238"/>
        </p:xfrm>
        <a:graphic>
          <a:graphicData uri="http://schemas.openxmlformats.org/presentationml/2006/ole">
            <p:oleObj spid="_x0000_s34840" name="Equation" r:id="rId4" imgW="596900" imgH="457200" progId="">
              <p:embed/>
            </p:oleObj>
          </a:graphicData>
        </a:graphic>
      </p:graphicFrame>
      <p:sp>
        <p:nvSpPr>
          <p:cNvPr id="34830" name="Line 5"/>
          <p:cNvSpPr>
            <a:spLocks noChangeShapeType="1"/>
          </p:cNvSpPr>
          <p:nvPr/>
        </p:nvSpPr>
        <p:spPr bwMode="auto">
          <a:xfrm flipV="1">
            <a:off x="1524000" y="2924175"/>
            <a:ext cx="3768725" cy="25622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sr-Latn-CS"/>
          </a:p>
        </p:txBody>
      </p:sp>
      <p:graphicFrame>
        <p:nvGraphicFramePr>
          <p:cNvPr id="34822" name="Object 6"/>
          <p:cNvGraphicFramePr>
            <a:graphicFrameLocks noChangeAspect="1"/>
          </p:cNvGraphicFramePr>
          <p:nvPr/>
        </p:nvGraphicFramePr>
        <p:xfrm>
          <a:off x="4500563" y="2024063"/>
          <a:ext cx="1079500" cy="844550"/>
        </p:xfrm>
        <a:graphic>
          <a:graphicData uri="http://schemas.openxmlformats.org/presentationml/2006/ole">
            <p:oleObj spid="_x0000_s34841" name="Equation" r:id="rId5" imgW="583947" imgH="457002" progId="">
              <p:embed/>
            </p:oleObj>
          </a:graphicData>
        </a:graphic>
      </p:graphicFrame>
      <p:sp>
        <p:nvSpPr>
          <p:cNvPr id="34823" name="Rectangle 7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6425" cy="4191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hr-HR" sz="3600"/>
              <a:t>Geometrijski prikaz distance</a:t>
            </a:r>
            <a:endParaRPr lang="en-GB" sz="3600"/>
          </a:p>
        </p:txBody>
      </p:sp>
      <p:graphicFrame>
        <p:nvGraphicFramePr>
          <p:cNvPr id="34824" name="Object 8"/>
          <p:cNvGraphicFramePr>
            <a:graphicFrameLocks noChangeAspect="1"/>
          </p:cNvGraphicFramePr>
          <p:nvPr/>
        </p:nvGraphicFramePr>
        <p:xfrm>
          <a:off x="4859338" y="3544888"/>
          <a:ext cx="1370012" cy="582612"/>
        </p:xfrm>
        <a:graphic>
          <a:graphicData uri="http://schemas.openxmlformats.org/presentationml/2006/ole">
            <p:oleObj spid="_x0000_s34842" name="Equation" r:id="rId6" imgW="596641" imgH="253890" progId="">
              <p:embed/>
            </p:oleObj>
          </a:graphicData>
        </a:graphic>
      </p:graphicFrame>
      <p:sp>
        <p:nvSpPr>
          <p:cNvPr id="34832" name="Line 9"/>
          <p:cNvSpPr>
            <a:spLocks noChangeShapeType="1"/>
          </p:cNvSpPr>
          <p:nvPr/>
        </p:nvSpPr>
        <p:spPr bwMode="auto">
          <a:xfrm flipV="1">
            <a:off x="3995738" y="2924175"/>
            <a:ext cx="1296987" cy="17287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sr-Latn-CS"/>
          </a:p>
        </p:txBody>
      </p:sp>
      <p:graphicFrame>
        <p:nvGraphicFramePr>
          <p:cNvPr id="34828" name="Object 12"/>
          <p:cNvGraphicFramePr>
            <a:graphicFrameLocks noChangeAspect="1"/>
          </p:cNvGraphicFramePr>
          <p:nvPr/>
        </p:nvGraphicFramePr>
        <p:xfrm>
          <a:off x="2195513" y="6246813"/>
          <a:ext cx="5472112" cy="611187"/>
        </p:xfrm>
        <a:graphic>
          <a:graphicData uri="http://schemas.openxmlformats.org/presentationml/2006/ole">
            <p:oleObj spid="_x0000_s34843" name="Equation" r:id="rId7" imgW="2616200" imgH="2921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Kut među vektorima</a:t>
            </a:r>
            <a:endParaRPr lang="en-GB" smtClean="0"/>
          </a:p>
        </p:txBody>
      </p:sp>
      <p:sp>
        <p:nvSpPr>
          <p:cNvPr id="3584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hr-HR" smtClean="0"/>
              <a:t>Kosinus kuta između dva vektora jednak je omjeru njihovog unutrašnjeg produkta i umnoška njihovih duljina </a:t>
            </a:r>
            <a:endParaRPr lang="en-GB" smtClean="0"/>
          </a:p>
        </p:txBody>
      </p:sp>
      <p:graphicFrame>
        <p:nvGraphicFramePr>
          <p:cNvPr id="35845" name="Object 5"/>
          <p:cNvGraphicFramePr>
            <a:graphicFrameLocks noChangeAspect="1"/>
          </p:cNvGraphicFramePr>
          <p:nvPr/>
        </p:nvGraphicFramePr>
        <p:xfrm>
          <a:off x="1763713" y="3500438"/>
          <a:ext cx="4968875" cy="2105025"/>
        </p:xfrm>
        <a:graphic>
          <a:graphicData uri="http://schemas.openxmlformats.org/presentationml/2006/ole">
            <p:oleObj spid="_x0000_s35848" name="Equation" r:id="rId3" imgW="1167893" imgH="495085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6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95288" y="404813"/>
            <a:ext cx="8226425" cy="4497387"/>
          </a:xfrm>
        </p:spPr>
        <p:txBody>
          <a:bodyPr/>
          <a:lstStyle/>
          <a:p>
            <a:r>
              <a:rPr lang="hr-HR" smtClean="0"/>
              <a:t>Primjer</a:t>
            </a:r>
            <a:endParaRPr lang="en-GB" smtClean="0"/>
          </a:p>
        </p:txBody>
      </p:sp>
      <p:graphicFrame>
        <p:nvGraphicFramePr>
          <p:cNvPr id="36868" name="Object 4"/>
          <p:cNvGraphicFramePr>
            <a:graphicFrameLocks noChangeAspect="1"/>
          </p:cNvGraphicFramePr>
          <p:nvPr/>
        </p:nvGraphicFramePr>
        <p:xfrm>
          <a:off x="3767138" y="333375"/>
          <a:ext cx="1177925" cy="901700"/>
        </p:xfrm>
        <a:graphic>
          <a:graphicData uri="http://schemas.openxmlformats.org/presentationml/2006/ole">
            <p:oleObj spid="_x0000_s36890" name="Equation" r:id="rId3" imgW="596900" imgH="457200" progId="">
              <p:embed/>
            </p:oleObj>
          </a:graphicData>
        </a:graphic>
      </p:graphicFrame>
      <p:graphicFrame>
        <p:nvGraphicFramePr>
          <p:cNvPr id="36869" name="Object 5"/>
          <p:cNvGraphicFramePr>
            <a:graphicFrameLocks noChangeAspect="1"/>
          </p:cNvGraphicFramePr>
          <p:nvPr/>
        </p:nvGraphicFramePr>
        <p:xfrm>
          <a:off x="5651500" y="333375"/>
          <a:ext cx="1152525" cy="884238"/>
        </p:xfrm>
        <a:graphic>
          <a:graphicData uri="http://schemas.openxmlformats.org/presentationml/2006/ole">
            <p:oleObj spid="_x0000_s36891" name="Equation" r:id="rId4" imgW="596900" imgH="457200" progId="">
              <p:embed/>
            </p:oleObj>
          </a:graphicData>
        </a:graphic>
      </p:graphicFrame>
      <p:graphicFrame>
        <p:nvGraphicFramePr>
          <p:cNvPr id="36870" name="Object 6"/>
          <p:cNvGraphicFramePr>
            <a:graphicFrameLocks noChangeAspect="1"/>
          </p:cNvGraphicFramePr>
          <p:nvPr/>
        </p:nvGraphicFramePr>
        <p:xfrm>
          <a:off x="611188" y="3284538"/>
          <a:ext cx="4051300" cy="523875"/>
        </p:xfrm>
        <a:graphic>
          <a:graphicData uri="http://schemas.openxmlformats.org/presentationml/2006/ole">
            <p:oleObj spid="_x0000_s36892" name="Equation" r:id="rId5" imgW="1765300" imgH="228600" progId="">
              <p:embed/>
            </p:oleObj>
          </a:graphicData>
        </a:graphic>
      </p:graphicFrame>
      <p:graphicFrame>
        <p:nvGraphicFramePr>
          <p:cNvPr id="36872" name="Object 8"/>
          <p:cNvGraphicFramePr>
            <a:graphicFrameLocks noChangeAspect="1"/>
          </p:cNvGraphicFramePr>
          <p:nvPr/>
        </p:nvGraphicFramePr>
        <p:xfrm>
          <a:off x="468313" y="3933825"/>
          <a:ext cx="4968875" cy="1255713"/>
        </p:xfrm>
        <a:graphic>
          <a:graphicData uri="http://schemas.openxmlformats.org/presentationml/2006/ole">
            <p:oleObj spid="_x0000_s36893" name="Equation" r:id="rId6" imgW="2209800" imgH="558800" progId="">
              <p:embed/>
            </p:oleObj>
          </a:graphicData>
        </a:graphic>
      </p:graphicFrame>
      <p:graphicFrame>
        <p:nvGraphicFramePr>
          <p:cNvPr id="36873" name="Object 9"/>
          <p:cNvGraphicFramePr>
            <a:graphicFrameLocks noChangeAspect="1"/>
          </p:cNvGraphicFramePr>
          <p:nvPr/>
        </p:nvGraphicFramePr>
        <p:xfrm>
          <a:off x="179388" y="5445125"/>
          <a:ext cx="4751387" cy="1108075"/>
        </p:xfrm>
        <a:graphic>
          <a:graphicData uri="http://schemas.openxmlformats.org/presentationml/2006/ole">
            <p:oleObj spid="_x0000_s36894" name="Equation" r:id="rId7" imgW="1688367" imgH="393529" progId="">
              <p:embed/>
            </p:oleObj>
          </a:graphicData>
        </a:graphic>
      </p:graphicFrame>
      <p:graphicFrame>
        <p:nvGraphicFramePr>
          <p:cNvPr id="36874" name="Object 10"/>
          <p:cNvGraphicFramePr>
            <a:graphicFrameLocks noChangeAspect="1"/>
          </p:cNvGraphicFramePr>
          <p:nvPr/>
        </p:nvGraphicFramePr>
        <p:xfrm>
          <a:off x="684213" y="1628775"/>
          <a:ext cx="3167062" cy="1341438"/>
        </p:xfrm>
        <a:graphic>
          <a:graphicData uri="http://schemas.openxmlformats.org/presentationml/2006/ole">
            <p:oleObj spid="_x0000_s36895" name="Equation" r:id="rId8" imgW="1167893" imgH="495085" progId="">
              <p:embed/>
            </p:oleObj>
          </a:graphicData>
        </a:graphic>
      </p:graphicFrame>
      <p:graphicFrame>
        <p:nvGraphicFramePr>
          <p:cNvPr id="36875" name="Object 11"/>
          <p:cNvGraphicFramePr>
            <a:graphicFrameLocks noChangeAspect="1"/>
          </p:cNvGraphicFramePr>
          <p:nvPr/>
        </p:nvGraphicFramePr>
        <p:xfrm>
          <a:off x="5359400" y="5715000"/>
          <a:ext cx="3784600" cy="741363"/>
        </p:xfrm>
        <a:graphic>
          <a:graphicData uri="http://schemas.openxmlformats.org/presentationml/2006/ole">
            <p:oleObj spid="_x0000_s36896" name="Equation" r:id="rId9" imgW="1231366" imgH="241195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Matrice, vektori i vektorski prostor</a:t>
            </a:r>
            <a:endParaRPr lang="en-GB" smtClean="0"/>
          </a:p>
        </p:txBody>
      </p:sp>
      <p:sp>
        <p:nvSpPr>
          <p:cNvPr id="15362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5613" y="1598613"/>
            <a:ext cx="8509000" cy="50704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hr-HR" sz="2800" i="1" smtClean="0"/>
              <a:t>Matrica</a:t>
            </a:r>
            <a:r>
              <a:rPr lang="hr-HR" sz="2800" smtClean="0"/>
              <a:t> je bilo kakva tablica brojeva.</a:t>
            </a:r>
          </a:p>
          <a:p>
            <a:pPr>
              <a:lnSpc>
                <a:spcPct val="90000"/>
              </a:lnSpc>
            </a:pPr>
            <a:r>
              <a:rPr lang="hr-HR" sz="2800" i="1" smtClean="0"/>
              <a:t>Red matrice</a:t>
            </a:r>
            <a:r>
              <a:rPr lang="hr-HR" sz="2800" smtClean="0"/>
              <a:t> određen je brojem njenih redaka i stupaca</a:t>
            </a:r>
          </a:p>
          <a:p>
            <a:pPr>
              <a:lnSpc>
                <a:spcPct val="90000"/>
              </a:lnSpc>
            </a:pPr>
            <a:r>
              <a:rPr lang="hr-HR" sz="2800" smtClean="0"/>
              <a:t>Oznake</a:t>
            </a:r>
          </a:p>
          <a:p>
            <a:pPr lvl="1">
              <a:lnSpc>
                <a:spcPct val="90000"/>
              </a:lnSpc>
            </a:pPr>
            <a:r>
              <a:rPr lang="hr-HR" smtClean="0"/>
              <a:t>A – matrica podataka</a:t>
            </a:r>
          </a:p>
          <a:p>
            <a:pPr lvl="1">
              <a:lnSpc>
                <a:spcPct val="90000"/>
              </a:lnSpc>
            </a:pPr>
            <a:r>
              <a:rPr lang="hr-HR" smtClean="0"/>
              <a:t>i – redak matrice A</a:t>
            </a:r>
          </a:p>
          <a:p>
            <a:pPr lvl="1">
              <a:lnSpc>
                <a:spcPct val="90000"/>
              </a:lnSpc>
            </a:pPr>
            <a:r>
              <a:rPr lang="hr-HR" smtClean="0"/>
              <a:t>j – stupac matrice A</a:t>
            </a:r>
          </a:p>
          <a:p>
            <a:pPr lvl="1">
              <a:lnSpc>
                <a:spcPct val="90000"/>
              </a:lnSpc>
            </a:pPr>
            <a:r>
              <a:rPr lang="hr-HR" smtClean="0"/>
              <a:t>x</a:t>
            </a:r>
            <a:r>
              <a:rPr lang="hr-HR" baseline="-25000" smtClean="0"/>
              <a:t>ij</a:t>
            </a:r>
            <a:r>
              <a:rPr lang="hr-HR" smtClean="0"/>
              <a:t> – element matrice</a:t>
            </a:r>
          </a:p>
          <a:p>
            <a:pPr lvl="1">
              <a:lnSpc>
                <a:spcPct val="90000"/>
              </a:lnSpc>
            </a:pPr>
            <a:r>
              <a:rPr lang="hr-HR" smtClean="0"/>
              <a:t>n – broj redaka</a:t>
            </a:r>
          </a:p>
          <a:p>
            <a:pPr lvl="1">
              <a:lnSpc>
                <a:spcPct val="90000"/>
              </a:lnSpc>
            </a:pPr>
            <a:r>
              <a:rPr lang="hr-HR" smtClean="0"/>
              <a:t>m – broj stupaca</a:t>
            </a:r>
          </a:p>
          <a:p>
            <a:pPr lvl="1">
              <a:lnSpc>
                <a:spcPct val="90000"/>
              </a:lnSpc>
            </a:pPr>
            <a:r>
              <a:rPr lang="hr-HR" smtClean="0"/>
              <a:t>n x m – red matrice A</a:t>
            </a:r>
          </a:p>
          <a:p>
            <a:pPr lvl="1">
              <a:lnSpc>
                <a:spcPct val="90000"/>
              </a:lnSpc>
            </a:pPr>
            <a:r>
              <a:rPr lang="hr-HR" smtClean="0"/>
              <a:t>A </a:t>
            </a:r>
            <a:r>
              <a:rPr lang="hr-HR" baseline="-25000" smtClean="0"/>
              <a:t>n x m</a:t>
            </a:r>
            <a:r>
              <a:rPr lang="hr-HR" smtClean="0"/>
              <a:t> – matrica podataka s određenim redom </a:t>
            </a:r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971550" y="476250"/>
          <a:ext cx="5545138" cy="6030913"/>
        </p:xfrm>
        <a:graphic>
          <a:graphicData uri="http://schemas.openxmlformats.org/presentationml/2006/ole">
            <p:oleObj spid="_x0000_s37913" name="Chart" r:id="rId3" imgW="6096000" imgH="4067175" progId="MSGraph.Chart.8">
              <p:embed followColorScheme="full"/>
            </p:oleObj>
          </a:graphicData>
        </a:graphic>
      </p:graphicFrame>
      <p:sp>
        <p:nvSpPr>
          <p:cNvPr id="37903" name="Line 3"/>
          <p:cNvSpPr>
            <a:spLocks noChangeShapeType="1"/>
          </p:cNvSpPr>
          <p:nvPr/>
        </p:nvSpPr>
        <p:spPr bwMode="auto">
          <a:xfrm flipV="1">
            <a:off x="1403350" y="4581525"/>
            <a:ext cx="2089150" cy="93503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sr-Latn-CS"/>
          </a:p>
        </p:txBody>
      </p:sp>
      <p:graphicFrame>
        <p:nvGraphicFramePr>
          <p:cNvPr id="37892" name="Object 4"/>
          <p:cNvGraphicFramePr>
            <a:graphicFrameLocks noChangeAspect="1"/>
          </p:cNvGraphicFramePr>
          <p:nvPr/>
        </p:nvGraphicFramePr>
        <p:xfrm>
          <a:off x="4140200" y="4581525"/>
          <a:ext cx="1152525" cy="884238"/>
        </p:xfrm>
        <a:graphic>
          <a:graphicData uri="http://schemas.openxmlformats.org/presentationml/2006/ole">
            <p:oleObj spid="_x0000_s37914" name="Equation" r:id="rId4" imgW="596900" imgH="457200" progId="">
              <p:embed/>
            </p:oleObj>
          </a:graphicData>
        </a:graphic>
      </p:graphicFrame>
      <p:sp>
        <p:nvSpPr>
          <p:cNvPr id="37904" name="Line 5"/>
          <p:cNvSpPr>
            <a:spLocks noChangeShapeType="1"/>
          </p:cNvSpPr>
          <p:nvPr/>
        </p:nvSpPr>
        <p:spPr bwMode="auto">
          <a:xfrm flipV="1">
            <a:off x="1403350" y="3644900"/>
            <a:ext cx="2952750" cy="18415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sr-Latn-CS"/>
          </a:p>
        </p:txBody>
      </p:sp>
      <p:graphicFrame>
        <p:nvGraphicFramePr>
          <p:cNvPr id="37894" name="Object 6"/>
          <p:cNvGraphicFramePr>
            <a:graphicFrameLocks noChangeAspect="1"/>
          </p:cNvGraphicFramePr>
          <p:nvPr/>
        </p:nvGraphicFramePr>
        <p:xfrm>
          <a:off x="4500563" y="2024063"/>
          <a:ext cx="1079500" cy="844550"/>
        </p:xfrm>
        <a:graphic>
          <a:graphicData uri="http://schemas.openxmlformats.org/presentationml/2006/ole">
            <p:oleObj spid="_x0000_s37915" name="Equation" r:id="rId5" imgW="583947" imgH="457002" progId="">
              <p:embed/>
            </p:oleObj>
          </a:graphicData>
        </a:graphic>
      </p:graphicFrame>
      <p:sp>
        <p:nvSpPr>
          <p:cNvPr id="37895" name="Rectangle 7"/>
          <p:cNvSpPr>
            <a:spLocks noGrp="1" noChangeArrowheads="1"/>
          </p:cNvSpPr>
          <p:nvPr>
            <p:ph type="title"/>
          </p:nvPr>
        </p:nvSpPr>
        <p:spPr>
          <a:xfrm>
            <a:off x="287338" y="188913"/>
            <a:ext cx="8856662" cy="4191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hr-HR" sz="3600"/>
              <a:t>Geometrijski prikaz kuta između vektora</a:t>
            </a:r>
            <a:endParaRPr lang="en-GB" sz="3600"/>
          </a:p>
        </p:txBody>
      </p:sp>
      <p:graphicFrame>
        <p:nvGraphicFramePr>
          <p:cNvPr id="37899" name="Object 11"/>
          <p:cNvGraphicFramePr>
            <a:graphicFrameLocks noChangeAspect="1"/>
          </p:cNvGraphicFramePr>
          <p:nvPr/>
        </p:nvGraphicFramePr>
        <p:xfrm>
          <a:off x="2771775" y="6116638"/>
          <a:ext cx="3784600" cy="741362"/>
        </p:xfrm>
        <a:graphic>
          <a:graphicData uri="http://schemas.openxmlformats.org/presentationml/2006/ole">
            <p:oleObj spid="_x0000_s37916" name="Equation" r:id="rId6" imgW="1231366" imgH="241195" progId="">
              <p:embed/>
            </p:oleObj>
          </a:graphicData>
        </a:graphic>
      </p:graphicFrame>
      <p:sp>
        <p:nvSpPr>
          <p:cNvPr id="37906" name="Arc 13"/>
          <p:cNvSpPr>
            <a:spLocks/>
          </p:cNvSpPr>
          <p:nvPr/>
        </p:nvSpPr>
        <p:spPr bwMode="auto">
          <a:xfrm>
            <a:off x="2771775" y="4652963"/>
            <a:ext cx="144463" cy="215900"/>
          </a:xfrm>
          <a:custGeom>
            <a:avLst/>
            <a:gdLst>
              <a:gd name="T0" fmla="*/ 0 w 21600"/>
              <a:gd name="T1" fmla="*/ 0 h 21600"/>
              <a:gd name="T2" fmla="*/ 144041 w 21600"/>
              <a:gd name="T3" fmla="*/ 216197 h 21600"/>
              <a:gd name="T4" fmla="*/ 0 w 21600"/>
              <a:gd name="T5" fmla="*/ 21619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r-Latn-CS"/>
          </a:p>
        </p:txBody>
      </p:sp>
      <p:graphicFrame>
        <p:nvGraphicFramePr>
          <p:cNvPr id="37902" name="Object 14"/>
          <p:cNvGraphicFramePr>
            <a:graphicFrameLocks noChangeAspect="1"/>
          </p:cNvGraphicFramePr>
          <p:nvPr/>
        </p:nvGraphicFramePr>
        <p:xfrm>
          <a:off x="2541588" y="4005263"/>
          <a:ext cx="820737" cy="557212"/>
        </p:xfrm>
        <a:graphic>
          <a:graphicData uri="http://schemas.openxmlformats.org/presentationml/2006/ole">
            <p:oleObj spid="_x0000_s37917" name="Equation" r:id="rId7" imgW="355446" imgH="241195" progId="">
              <p:embed/>
            </p:oleObj>
          </a:graphicData>
        </a:graphic>
      </p:graphicFrame>
      <p:sp>
        <p:nvSpPr>
          <p:cNvPr id="37907" name="Text Box 15"/>
          <p:cNvSpPr txBox="1">
            <a:spLocks noChangeArrowheads="1"/>
          </p:cNvSpPr>
          <p:nvPr/>
        </p:nvSpPr>
        <p:spPr bwMode="auto">
          <a:xfrm>
            <a:off x="4624388" y="33051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hr-HR"/>
              <a:t>Kut među vektorima definira njihov odnos</a:t>
            </a:r>
            <a:endParaRPr lang="en-GB"/>
          </a:p>
        </p:txBody>
      </p:sp>
      <p:sp>
        <p:nvSpPr>
          <p:cNvPr id="59394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hr-HR" sz="2800" smtClean="0"/>
              <a:t>Kosinus kuta varira od -1 za 180</a:t>
            </a:r>
            <a:r>
              <a:rPr lang="en-US" sz="2800" smtClean="0"/>
              <a:t>°</a:t>
            </a:r>
            <a:r>
              <a:rPr lang="hr-HR" sz="2800" smtClean="0"/>
              <a:t> preko 0 za 90</a:t>
            </a:r>
            <a:r>
              <a:rPr lang="en-US" sz="2800" smtClean="0"/>
              <a:t>°</a:t>
            </a:r>
            <a:r>
              <a:rPr lang="hr-HR" sz="2800" smtClean="0"/>
              <a:t> do +1 za 0</a:t>
            </a:r>
            <a:r>
              <a:rPr lang="en-US" sz="2800" smtClean="0"/>
              <a:t>°</a:t>
            </a:r>
            <a:r>
              <a:rPr lang="hr-HR" sz="2800" smtClean="0"/>
              <a:t>.</a:t>
            </a:r>
          </a:p>
          <a:p>
            <a:r>
              <a:rPr lang="hr-HR" sz="2800" smtClean="0"/>
              <a:t>Kada vektori leže na istom pravcu kosinus kuta je ili – ili + 1; kada su vektori okomiti kosinus je 0.</a:t>
            </a:r>
          </a:p>
          <a:p>
            <a:r>
              <a:rPr lang="hr-HR" sz="2800" smtClean="0"/>
              <a:t>Kosinus kuta predstavlja korelaciju među vektorima </a:t>
            </a:r>
            <a:endParaRPr lang="en-US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74638"/>
            <a:ext cx="7772400" cy="796925"/>
          </a:xfrm>
        </p:spPr>
        <p:txBody>
          <a:bodyPr/>
          <a:lstStyle/>
          <a:p>
            <a:r>
              <a:rPr lang="hr-HR" smtClean="0"/>
              <a:t>Vektori i deskriptivna statistika</a:t>
            </a:r>
            <a:endParaRPr lang="en-GB" smtClean="0"/>
          </a:p>
        </p:txBody>
      </p:sp>
      <p:sp>
        <p:nvSpPr>
          <p:cNvPr id="60418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hr-HR" smtClean="0"/>
              <a:t>Većinu deskriptivnih podataka možemo izravno predočiti vektorima, duljinama vektora i kutovima među njima.</a:t>
            </a:r>
          </a:p>
          <a:p>
            <a:r>
              <a:rPr lang="hr-HR" smtClean="0"/>
              <a:t>Sjetimo se početnog primjera vaših ocjena iz metodoloških predmeta. </a:t>
            </a:r>
          </a:p>
          <a:p>
            <a:r>
              <a:rPr lang="hr-HR" smtClean="0"/>
              <a:t>Standardna devijacija pojedine varijable (predmeta) može se izravno izračunati preko duljine vektora</a:t>
            </a:r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5" name="Object 5"/>
          <p:cNvGraphicFramePr>
            <a:graphicFrameLocks noChangeAspect="1"/>
          </p:cNvGraphicFramePr>
          <p:nvPr/>
        </p:nvGraphicFramePr>
        <p:xfrm>
          <a:off x="468313" y="333375"/>
          <a:ext cx="5976937" cy="3970338"/>
        </p:xfrm>
        <a:graphic>
          <a:graphicData uri="http://schemas.openxmlformats.org/presentationml/2006/ole">
            <p:oleObj spid="_x0000_s40976" name="Equation" r:id="rId3" imgW="2197100" imgH="1460500" progId="">
              <p:embed/>
            </p:oleObj>
          </a:graphicData>
        </a:graphic>
      </p:graphicFrame>
      <p:sp>
        <p:nvSpPr>
          <p:cNvPr id="40972" name="Text Box 10"/>
          <p:cNvSpPr txBox="1">
            <a:spLocks noChangeArrowheads="1"/>
          </p:cNvSpPr>
          <p:nvPr/>
        </p:nvSpPr>
        <p:spPr bwMode="auto">
          <a:xfrm>
            <a:off x="357188" y="4868863"/>
            <a:ext cx="79295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sz="2000"/>
              <a:t>Kod standardiziranih varijabli duljina vektora jednaka je korijenu iz n:</a:t>
            </a:r>
            <a:endParaRPr lang="en-GB" sz="2000"/>
          </a:p>
        </p:txBody>
      </p:sp>
      <p:graphicFrame>
        <p:nvGraphicFramePr>
          <p:cNvPr id="40971" name="Object 11"/>
          <p:cNvGraphicFramePr>
            <a:graphicFrameLocks noChangeAspect="1"/>
          </p:cNvGraphicFramePr>
          <p:nvPr/>
        </p:nvGraphicFramePr>
        <p:xfrm>
          <a:off x="1928813" y="5643563"/>
          <a:ext cx="1554162" cy="727075"/>
        </p:xfrm>
        <a:graphic>
          <a:graphicData uri="http://schemas.openxmlformats.org/presentationml/2006/ole">
            <p:oleObj spid="_x0000_s40977" name="Equation" r:id="rId4" imgW="596900" imgH="2794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3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428625"/>
            <a:ext cx="7772400" cy="857250"/>
          </a:xfrm>
        </p:spPr>
        <p:txBody>
          <a:bodyPr/>
          <a:lstStyle/>
          <a:p>
            <a:r>
              <a:rPr lang="hr-HR" smtClean="0"/>
              <a:t>Kovarijanca, korelacija i vektori</a:t>
            </a:r>
            <a:endParaRPr lang="en-GB" smtClean="0"/>
          </a:p>
        </p:txBody>
      </p:sp>
      <p:sp>
        <p:nvSpPr>
          <p:cNvPr id="43014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5613" y="1598613"/>
            <a:ext cx="8226425" cy="2693987"/>
          </a:xfrm>
        </p:spPr>
        <p:txBody>
          <a:bodyPr/>
          <a:lstStyle/>
          <a:p>
            <a:r>
              <a:rPr lang="hr-HR" sz="2800" smtClean="0"/>
              <a:t>Kovarijanca je zbroj umnožaka odstupanja rezultata od aritmetičkih sredina promatranih varijabli, podijeljeno s n</a:t>
            </a:r>
          </a:p>
          <a:p>
            <a:r>
              <a:rPr lang="hr-HR" sz="2800" smtClean="0"/>
              <a:t>Brojnik je jednak unutarnjem produktu dva vektora:	</a:t>
            </a:r>
            <a:endParaRPr lang="en-GB" sz="2800" smtClean="0"/>
          </a:p>
        </p:txBody>
      </p:sp>
      <p:graphicFrame>
        <p:nvGraphicFramePr>
          <p:cNvPr id="43012" name="Object 4"/>
          <p:cNvGraphicFramePr>
            <a:graphicFrameLocks noChangeAspect="1"/>
          </p:cNvGraphicFramePr>
          <p:nvPr/>
        </p:nvGraphicFramePr>
        <p:xfrm>
          <a:off x="2555875" y="3716338"/>
          <a:ext cx="5040313" cy="2973387"/>
        </p:xfrm>
        <a:graphic>
          <a:graphicData uri="http://schemas.openxmlformats.org/presentationml/2006/ole">
            <p:oleObj spid="_x0000_s43015" name="Equation" r:id="rId3" imgW="2159000" imgH="14859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95288" y="476250"/>
            <a:ext cx="8226425" cy="1182688"/>
          </a:xfrm>
        </p:spPr>
        <p:txBody>
          <a:bodyPr/>
          <a:lstStyle/>
          <a:p>
            <a:r>
              <a:rPr lang="hr-HR" smtClean="0"/>
              <a:t>Ako su varijable u standardiziranom obliku dobivamo korelaciju</a:t>
            </a:r>
            <a:endParaRPr lang="en-GB" smtClean="0"/>
          </a:p>
        </p:txBody>
      </p:sp>
      <p:graphicFrame>
        <p:nvGraphicFramePr>
          <p:cNvPr id="44036" name="Object 4"/>
          <p:cNvGraphicFramePr>
            <a:graphicFrameLocks noChangeAspect="1"/>
          </p:cNvGraphicFramePr>
          <p:nvPr/>
        </p:nvGraphicFramePr>
        <p:xfrm>
          <a:off x="1116013" y="1989138"/>
          <a:ext cx="3578225" cy="4032250"/>
        </p:xfrm>
        <a:graphic>
          <a:graphicData uri="http://schemas.openxmlformats.org/presentationml/2006/ole">
            <p:oleObj spid="_x0000_s44039" name="Equation" r:id="rId3" imgW="1130300" imgH="14859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4" name="Rectangle 2"/>
          <p:cNvSpPr>
            <a:spLocks noGrp="1" noChangeArrowheads="1"/>
          </p:cNvSpPr>
          <p:nvPr>
            <p:ph type="title"/>
          </p:nvPr>
        </p:nvSpPr>
        <p:spPr>
          <a:xfrm>
            <a:off x="455613" y="273050"/>
            <a:ext cx="8226425" cy="779463"/>
          </a:xfrm>
        </p:spPr>
        <p:txBody>
          <a:bodyPr/>
          <a:lstStyle/>
          <a:p>
            <a:r>
              <a:rPr lang="hr-HR" smtClean="0"/>
              <a:t>Kut među vektorima i korelacija</a:t>
            </a:r>
            <a:endParaRPr lang="en-GB" smtClean="0"/>
          </a:p>
        </p:txBody>
      </p:sp>
      <p:graphicFrame>
        <p:nvGraphicFramePr>
          <p:cNvPr id="45061" name="Object 5"/>
          <p:cNvGraphicFramePr>
            <a:graphicFrameLocks noChangeAspect="1"/>
          </p:cNvGraphicFramePr>
          <p:nvPr/>
        </p:nvGraphicFramePr>
        <p:xfrm>
          <a:off x="827088" y="1547813"/>
          <a:ext cx="6769100" cy="2982912"/>
        </p:xfrm>
        <a:graphic>
          <a:graphicData uri="http://schemas.openxmlformats.org/presentationml/2006/ole">
            <p:oleObj spid="_x0000_s45070" name="Equation" r:id="rId3" imgW="2679700" imgH="1181100" progId="">
              <p:embed/>
            </p:oleObj>
          </a:graphicData>
        </a:graphic>
      </p:graphicFrame>
      <p:graphicFrame>
        <p:nvGraphicFramePr>
          <p:cNvPr id="45062" name="Object 6"/>
          <p:cNvGraphicFramePr>
            <a:graphicFrameLocks noChangeAspect="1"/>
          </p:cNvGraphicFramePr>
          <p:nvPr/>
        </p:nvGraphicFramePr>
        <p:xfrm>
          <a:off x="5651500" y="3529013"/>
          <a:ext cx="2606675" cy="839787"/>
        </p:xfrm>
        <a:graphic>
          <a:graphicData uri="http://schemas.openxmlformats.org/presentationml/2006/ole">
            <p:oleObj spid="_x0000_s45071" name="Equation" r:id="rId4" imgW="748975" imgH="241195" progId="">
              <p:embed/>
            </p:oleObj>
          </a:graphicData>
        </a:graphic>
      </p:graphicFrame>
      <p:graphicFrame>
        <p:nvGraphicFramePr>
          <p:cNvPr id="45063" name="Object 7"/>
          <p:cNvGraphicFramePr>
            <a:graphicFrameLocks noChangeAspect="1"/>
          </p:cNvGraphicFramePr>
          <p:nvPr/>
        </p:nvGraphicFramePr>
        <p:xfrm>
          <a:off x="900113" y="4549775"/>
          <a:ext cx="5486400" cy="2308225"/>
        </p:xfrm>
        <a:graphic>
          <a:graphicData uri="http://schemas.openxmlformats.org/presentationml/2006/ole">
            <p:oleObj spid="_x0000_s45072" name="Equation" r:id="rId5" imgW="2171700" imgH="9144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Distanca među vektorima</a:t>
            </a:r>
            <a:endParaRPr lang="en-GB" smtClean="0"/>
          </a:p>
        </p:txBody>
      </p:sp>
      <p:sp>
        <p:nvSpPr>
          <p:cNvPr id="47110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hr-HR" smtClean="0"/>
              <a:t>Duljina vektora udaljenosti odgovara u određenoj mjeri rezidualnoj varijanci.</a:t>
            </a:r>
            <a:endParaRPr lang="en-GB" smtClean="0"/>
          </a:p>
        </p:txBody>
      </p:sp>
      <p:graphicFrame>
        <p:nvGraphicFramePr>
          <p:cNvPr id="47108" name="Object 4"/>
          <p:cNvGraphicFramePr>
            <a:graphicFrameLocks noChangeAspect="1"/>
          </p:cNvGraphicFramePr>
          <p:nvPr/>
        </p:nvGraphicFramePr>
        <p:xfrm>
          <a:off x="1258888" y="3284538"/>
          <a:ext cx="3024187" cy="1728787"/>
        </p:xfrm>
        <a:graphic>
          <a:graphicData uri="http://schemas.openxmlformats.org/presentationml/2006/ole">
            <p:oleObj spid="_x0000_s47111" name="Equation" r:id="rId3" imgW="977900" imgH="5588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Sažetak</a:t>
            </a:r>
            <a:endParaRPr lang="en-GB" smtClean="0"/>
          </a:p>
        </p:txBody>
      </p:sp>
      <p:sp>
        <p:nvSpPr>
          <p:cNvPr id="68610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hr-HR" sz="2800" smtClean="0"/>
              <a:t>Vektorima se mogu prikazati svi podatci, a najčešće se prikazuju varijable stupčanim vektorima.</a:t>
            </a:r>
          </a:p>
          <a:p>
            <a:pPr>
              <a:lnSpc>
                <a:spcPct val="80000"/>
              </a:lnSpc>
            </a:pPr>
            <a:r>
              <a:rPr lang="hr-HR" sz="2800" smtClean="0"/>
              <a:t>Duljina vektora u vektorskom prostoru korespondentna je njegovom varijabilitetu.</a:t>
            </a:r>
          </a:p>
          <a:p>
            <a:pPr>
              <a:lnSpc>
                <a:spcPct val="80000"/>
              </a:lnSpc>
            </a:pPr>
            <a:r>
              <a:rPr lang="hr-HR" sz="2800" smtClean="0"/>
              <a:t>Kut među vektorima odgovara korelaciji među njima.</a:t>
            </a:r>
          </a:p>
          <a:p>
            <a:pPr>
              <a:lnSpc>
                <a:spcPct val="80000"/>
              </a:lnSpc>
            </a:pPr>
            <a:r>
              <a:rPr lang="hr-HR" sz="2800" smtClean="0"/>
              <a:t>Što su vektori međusobno bliži (zatvaraju manji kut, leže na istom pravcu) korelacije među varijablama koje predstavljaju su više.</a:t>
            </a:r>
          </a:p>
          <a:p>
            <a:pPr>
              <a:lnSpc>
                <a:spcPct val="80000"/>
              </a:lnSpc>
            </a:pPr>
            <a:r>
              <a:rPr lang="hr-HR" sz="2800" smtClean="0"/>
              <a:t>Ako vektori zatvaraju kut od 90</a:t>
            </a:r>
            <a:r>
              <a:rPr lang="en-US" sz="2800" smtClean="0"/>
              <a:t>°</a:t>
            </a:r>
            <a:r>
              <a:rPr lang="hr-HR" sz="2800" smtClean="0"/>
              <a:t> korelacija je 0.</a:t>
            </a:r>
            <a:endParaRPr lang="en-GB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5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26425" cy="792163"/>
          </a:xfrm>
        </p:spPr>
        <p:txBody>
          <a:bodyPr/>
          <a:lstStyle/>
          <a:p>
            <a:r>
              <a:rPr lang="hr-HR" smtClean="0"/>
              <a:t>Matrica A</a:t>
            </a:r>
            <a:r>
              <a:rPr lang="hr-HR" baseline="-25000" smtClean="0"/>
              <a:t>44x5</a:t>
            </a:r>
            <a:endParaRPr lang="en-GB" baseline="-25000" smtClean="0"/>
          </a:p>
        </p:txBody>
      </p:sp>
      <p:sp>
        <p:nvSpPr>
          <p:cNvPr id="9226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5651500" y="1598613"/>
            <a:ext cx="3030538" cy="4497387"/>
          </a:xfrm>
        </p:spPr>
        <p:txBody>
          <a:bodyPr/>
          <a:lstStyle/>
          <a:p>
            <a:r>
              <a:rPr lang="hr-HR" sz="2800" smtClean="0"/>
              <a:t>Matrica podataka vaših (n=44) ocjena iz 5 metodoloških predmeta</a:t>
            </a:r>
          </a:p>
          <a:p>
            <a:r>
              <a:rPr lang="hr-HR" sz="2800" smtClean="0"/>
              <a:t>Matrica se prikazuje u uglatim zagradama</a:t>
            </a:r>
            <a:endParaRPr lang="en-GB" sz="2800" smtClean="0"/>
          </a:p>
        </p:txBody>
      </p:sp>
      <p:graphicFrame>
        <p:nvGraphicFramePr>
          <p:cNvPr id="9222" name="Object 6"/>
          <p:cNvGraphicFramePr>
            <a:graphicFrameLocks noChangeAspect="1"/>
          </p:cNvGraphicFramePr>
          <p:nvPr/>
        </p:nvGraphicFramePr>
        <p:xfrm>
          <a:off x="827088" y="1484313"/>
          <a:ext cx="3911600" cy="5373687"/>
        </p:xfrm>
        <a:graphic>
          <a:graphicData uri="http://schemas.openxmlformats.org/presentationml/2006/ole">
            <p:oleObj spid="_x0000_s9229" name="Equation" r:id="rId3" imgW="1663700" imgH="2286000" progId="">
              <p:embed/>
            </p:oleObj>
          </a:graphicData>
        </a:graphic>
      </p:graphicFrame>
      <p:graphicFrame>
        <p:nvGraphicFramePr>
          <p:cNvPr id="9224" name="Object 8"/>
          <p:cNvGraphicFramePr>
            <a:graphicFrameLocks noChangeAspect="1"/>
          </p:cNvGraphicFramePr>
          <p:nvPr/>
        </p:nvGraphicFramePr>
        <p:xfrm>
          <a:off x="887413" y="984250"/>
          <a:ext cx="3684587" cy="501650"/>
        </p:xfrm>
        <a:graphic>
          <a:graphicData uri="http://schemas.openxmlformats.org/presentationml/2006/ole">
            <p:oleObj spid="_x0000_s9230" name="Equation" r:id="rId4" imgW="1586811" imgH="215806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2"/>
          <p:cNvSpPr>
            <a:spLocks noGrp="1" noChangeArrowheads="1"/>
          </p:cNvSpPr>
          <p:nvPr>
            <p:ph type="title"/>
          </p:nvPr>
        </p:nvSpPr>
        <p:spPr>
          <a:xfrm>
            <a:off x="857250" y="285750"/>
            <a:ext cx="7772400" cy="857250"/>
          </a:xfrm>
        </p:spPr>
        <p:txBody>
          <a:bodyPr/>
          <a:lstStyle/>
          <a:p>
            <a:r>
              <a:rPr lang="hr-HR" smtClean="0"/>
              <a:t>Definicija vektora</a:t>
            </a:r>
            <a:endParaRPr lang="en-GB" smtClean="0"/>
          </a:p>
        </p:txBody>
      </p:sp>
      <p:sp>
        <p:nvSpPr>
          <p:cNvPr id="51202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hr-HR" smtClean="0"/>
              <a:t>Stupce ili redci matrice su vektori. - </a:t>
            </a:r>
          </a:p>
          <a:p>
            <a:r>
              <a:rPr lang="hr-HR" smtClean="0"/>
              <a:t>Postoje – </a:t>
            </a:r>
            <a:r>
              <a:rPr lang="hr-HR" i="1" smtClean="0"/>
              <a:t>stupčani vektori </a:t>
            </a:r>
            <a:r>
              <a:rPr lang="hr-HR" smtClean="0"/>
              <a:t>i</a:t>
            </a:r>
            <a:r>
              <a:rPr lang="hr-HR" i="1" smtClean="0"/>
              <a:t> retčani vektori</a:t>
            </a:r>
          </a:p>
          <a:p>
            <a:r>
              <a:rPr lang="hr-HR" smtClean="0"/>
              <a:t>Oznake:</a:t>
            </a:r>
          </a:p>
          <a:p>
            <a:pPr lvl="1"/>
            <a:r>
              <a:rPr lang="hr-HR" smtClean="0"/>
              <a:t>X</a:t>
            </a:r>
            <a:r>
              <a:rPr lang="hr-HR" baseline="-18000" smtClean="0"/>
              <a:t>j</a:t>
            </a:r>
            <a:r>
              <a:rPr lang="hr-HR" smtClean="0"/>
              <a:t> – j-ti stupčani vektor</a:t>
            </a:r>
          </a:p>
          <a:p>
            <a:pPr lvl="1"/>
            <a:r>
              <a:rPr lang="hr-HR" smtClean="0"/>
              <a:t>X</a:t>
            </a:r>
            <a:r>
              <a:rPr lang="hr-HR" baseline="-25000" smtClean="0"/>
              <a:t>i</a:t>
            </a:r>
            <a:r>
              <a:rPr lang="hr-HR" smtClean="0"/>
              <a:t>’ – i-ti retčani vektor (ima ‘ da se razlikuju)</a:t>
            </a:r>
          </a:p>
          <a:p>
            <a:pPr lvl="1"/>
            <a:r>
              <a:rPr lang="hr-HR" smtClean="0"/>
              <a:t>x</a:t>
            </a:r>
            <a:r>
              <a:rPr lang="hr-HR" baseline="-18000" smtClean="0"/>
              <a:t>ij</a:t>
            </a:r>
            <a:r>
              <a:rPr lang="hr-HR" smtClean="0"/>
              <a:t> – element vektora</a:t>
            </a:r>
          </a:p>
          <a:p>
            <a:pPr lvl="1"/>
            <a:r>
              <a:rPr lang="hr-HR" smtClean="0"/>
              <a:t>n – broj elemenata u vektoru X</a:t>
            </a:r>
            <a:r>
              <a:rPr lang="hr-HR" baseline="-18000" smtClean="0"/>
              <a:t>j</a:t>
            </a:r>
          </a:p>
          <a:p>
            <a:pPr lvl="1"/>
            <a:r>
              <a:rPr lang="hr-HR" smtClean="0"/>
              <a:t>m – broj elemenata u vektoru X</a:t>
            </a:r>
            <a:r>
              <a:rPr lang="hr-HR" baseline="-25000" smtClean="0"/>
              <a:t>i</a:t>
            </a:r>
            <a:r>
              <a:rPr lang="hr-HR" smtClean="0"/>
              <a:t>’ </a:t>
            </a:r>
          </a:p>
          <a:p>
            <a:pPr lvl="1"/>
            <a:endParaRPr lang="en-GB" baseline="-25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70" name="Object 6"/>
          <p:cNvGraphicFramePr>
            <a:graphicFrameLocks noChangeAspect="1"/>
          </p:cNvGraphicFramePr>
          <p:nvPr/>
        </p:nvGraphicFramePr>
        <p:xfrm>
          <a:off x="5795963" y="1052513"/>
          <a:ext cx="1825625" cy="4895850"/>
        </p:xfrm>
        <a:graphic>
          <a:graphicData uri="http://schemas.openxmlformats.org/presentationml/2006/ole">
            <p:oleObj spid="_x0000_s11277" name="Equation" r:id="rId3" imgW="596900" imgH="1600200" progId="">
              <p:embed/>
            </p:oleObj>
          </a:graphicData>
        </a:graphic>
      </p:graphicFrame>
      <p:sp>
        <p:nvSpPr>
          <p:cNvPr id="11273" name="Rectangle 7"/>
          <p:cNvSpPr>
            <a:spLocks noGrp="1" noChangeArrowheads="1"/>
          </p:cNvSpPr>
          <p:nvPr>
            <p:ph sz="quarter" idx="1"/>
          </p:nvPr>
        </p:nvSpPr>
        <p:spPr>
          <a:xfrm>
            <a:off x="395288" y="260350"/>
            <a:ext cx="4392612" cy="750888"/>
          </a:xfrm>
        </p:spPr>
        <p:txBody>
          <a:bodyPr/>
          <a:lstStyle/>
          <a:p>
            <a:r>
              <a:rPr lang="hr-HR" smtClean="0"/>
              <a:t>Stupčani vektor</a:t>
            </a:r>
            <a:endParaRPr lang="en-GB" smtClean="0"/>
          </a:p>
        </p:txBody>
      </p:sp>
      <p:graphicFrame>
        <p:nvGraphicFramePr>
          <p:cNvPr id="11272" name="Object 8"/>
          <p:cNvGraphicFramePr>
            <a:graphicFrameLocks noChangeAspect="1"/>
          </p:cNvGraphicFramePr>
          <p:nvPr/>
        </p:nvGraphicFramePr>
        <p:xfrm>
          <a:off x="539750" y="1052513"/>
          <a:ext cx="2185988" cy="4824412"/>
        </p:xfrm>
        <a:graphic>
          <a:graphicData uri="http://schemas.openxmlformats.org/presentationml/2006/ole">
            <p:oleObj spid="_x0000_s11278" name="Equation" r:id="rId4" imgW="736600" imgH="1625600" progId="">
              <p:embed/>
            </p:oleObj>
          </a:graphicData>
        </a:graphic>
      </p:graphicFrame>
      <p:sp>
        <p:nvSpPr>
          <p:cNvPr id="11274" name="Rectangle 9"/>
          <p:cNvSpPr>
            <a:spLocks noChangeArrowheads="1"/>
          </p:cNvSpPr>
          <p:nvPr/>
        </p:nvSpPr>
        <p:spPr bwMode="auto">
          <a:xfrm>
            <a:off x="5795963" y="260350"/>
            <a:ext cx="3095625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</a:pPr>
            <a:r>
              <a:rPr lang="hr-HR" sz="2800"/>
              <a:t>Primjer:</a:t>
            </a:r>
            <a:endParaRPr lang="en-GB" sz="2800"/>
          </a:p>
        </p:txBody>
      </p:sp>
      <p:sp>
        <p:nvSpPr>
          <p:cNvPr id="11275" name="Rectangle 10"/>
          <p:cNvSpPr>
            <a:spLocks noChangeArrowheads="1"/>
          </p:cNvSpPr>
          <p:nvPr/>
        </p:nvSpPr>
        <p:spPr bwMode="auto">
          <a:xfrm>
            <a:off x="250825" y="6165850"/>
            <a:ext cx="86423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</a:pPr>
            <a:r>
              <a:rPr lang="hr-HR" sz="2800"/>
              <a:t>Ovakav tip vektora najčešće predstavlja varijable</a:t>
            </a:r>
            <a:endParaRPr lang="en-GB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7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395288" y="260350"/>
            <a:ext cx="4392612" cy="750888"/>
          </a:xfrm>
        </p:spPr>
        <p:txBody>
          <a:bodyPr/>
          <a:lstStyle/>
          <a:p>
            <a:r>
              <a:rPr lang="hr-HR" smtClean="0"/>
              <a:t>Retčani vektor</a:t>
            </a:r>
            <a:endParaRPr lang="en-GB" smtClean="0"/>
          </a:p>
        </p:txBody>
      </p:sp>
      <p:sp>
        <p:nvSpPr>
          <p:cNvPr id="12298" name="Rectangle 6"/>
          <p:cNvSpPr>
            <a:spLocks noChangeArrowheads="1"/>
          </p:cNvSpPr>
          <p:nvPr/>
        </p:nvSpPr>
        <p:spPr bwMode="auto">
          <a:xfrm>
            <a:off x="539750" y="3500438"/>
            <a:ext cx="3095625" cy="75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</a:pPr>
            <a:r>
              <a:rPr lang="hr-HR" sz="2800"/>
              <a:t>Primjer:</a:t>
            </a:r>
            <a:endParaRPr lang="en-GB" sz="2800"/>
          </a:p>
        </p:txBody>
      </p:sp>
      <p:graphicFrame>
        <p:nvGraphicFramePr>
          <p:cNvPr id="12295" name="Object 7"/>
          <p:cNvGraphicFramePr>
            <a:graphicFrameLocks noChangeAspect="1"/>
          </p:cNvGraphicFramePr>
          <p:nvPr/>
        </p:nvGraphicFramePr>
        <p:xfrm>
          <a:off x="395288" y="1557338"/>
          <a:ext cx="7532687" cy="850900"/>
        </p:xfrm>
        <a:graphic>
          <a:graphicData uri="http://schemas.openxmlformats.org/presentationml/2006/ole">
            <p:oleObj spid="_x0000_s12301" name="Equation" r:id="rId3" imgW="2247900" imgH="254000" progId="">
              <p:embed/>
            </p:oleObj>
          </a:graphicData>
        </a:graphic>
      </p:graphicFrame>
      <p:graphicFrame>
        <p:nvGraphicFramePr>
          <p:cNvPr id="12296" name="Object 8"/>
          <p:cNvGraphicFramePr>
            <a:graphicFrameLocks noChangeAspect="1"/>
          </p:cNvGraphicFramePr>
          <p:nvPr/>
        </p:nvGraphicFramePr>
        <p:xfrm>
          <a:off x="755650" y="4437063"/>
          <a:ext cx="5184775" cy="925512"/>
        </p:xfrm>
        <a:graphic>
          <a:graphicData uri="http://schemas.openxmlformats.org/presentationml/2006/ole">
            <p:oleObj spid="_x0000_s12302" name="Equation" r:id="rId4" imgW="1422400" imgH="254000" progId="">
              <p:embed/>
            </p:oleObj>
          </a:graphicData>
        </a:graphic>
      </p:graphicFrame>
      <p:sp>
        <p:nvSpPr>
          <p:cNvPr id="12299" name="Rectangle 9"/>
          <p:cNvSpPr>
            <a:spLocks noChangeArrowheads="1"/>
          </p:cNvSpPr>
          <p:nvPr/>
        </p:nvSpPr>
        <p:spPr bwMode="auto">
          <a:xfrm>
            <a:off x="285750" y="5715000"/>
            <a:ext cx="864235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</a:pPr>
            <a:r>
              <a:rPr lang="hr-HR" sz="2800"/>
              <a:t>Ovakav tip vektora najčešće predstavlja rezultate jednog ispitanika</a:t>
            </a:r>
            <a:endParaRPr lang="en-GB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74638"/>
            <a:ext cx="7772400" cy="868362"/>
          </a:xfrm>
        </p:spPr>
        <p:txBody>
          <a:bodyPr/>
          <a:lstStyle/>
          <a:p>
            <a:r>
              <a:rPr lang="hr-HR" smtClean="0"/>
              <a:t>Vektori u geometrijskom prostoru</a:t>
            </a:r>
            <a:endParaRPr lang="en-GB" smtClean="0"/>
          </a:p>
        </p:txBody>
      </p:sp>
      <p:sp>
        <p:nvSpPr>
          <p:cNvPr id="57346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hr-HR" sz="2800" smtClean="0"/>
              <a:t>Vektor je usmjerena dužina.</a:t>
            </a:r>
          </a:p>
          <a:p>
            <a:pPr>
              <a:lnSpc>
                <a:spcPct val="90000"/>
              </a:lnSpc>
            </a:pPr>
            <a:r>
              <a:rPr lang="hr-HR" sz="2800" smtClean="0"/>
              <a:t>Ima određenu duljinu i smjer</a:t>
            </a:r>
          </a:p>
          <a:p>
            <a:pPr>
              <a:lnSpc>
                <a:spcPct val="90000"/>
              </a:lnSpc>
            </a:pPr>
            <a:r>
              <a:rPr lang="hr-HR" sz="2800" smtClean="0"/>
              <a:t>U koordinatnom sustavu vektor je definiran svojim elementima</a:t>
            </a:r>
          </a:p>
          <a:p>
            <a:pPr>
              <a:lnSpc>
                <a:spcPct val="90000"/>
              </a:lnSpc>
            </a:pPr>
            <a:r>
              <a:rPr lang="hr-HR" sz="2800" smtClean="0"/>
              <a:t>Zamislimo da naša početna matrica ima samo dva retka (ispitanika).</a:t>
            </a:r>
          </a:p>
          <a:p>
            <a:pPr>
              <a:lnSpc>
                <a:spcPct val="90000"/>
              </a:lnSpc>
            </a:pPr>
            <a:r>
              <a:rPr lang="hr-HR" sz="2800" smtClean="0"/>
              <a:t>Tada bi svaki stupčani vektor imao samo dva elementa.</a:t>
            </a:r>
          </a:p>
          <a:p>
            <a:pPr>
              <a:lnSpc>
                <a:spcPct val="90000"/>
              </a:lnSpc>
            </a:pPr>
            <a:r>
              <a:rPr lang="hr-HR" sz="2800" smtClean="0"/>
              <a:t>To omogućuje dvodimenzionalni grafički prikaz vektora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GB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47" name="Object 11"/>
          <p:cNvGraphicFramePr>
            <a:graphicFrameLocks noChangeAspect="1"/>
          </p:cNvGraphicFramePr>
          <p:nvPr/>
        </p:nvGraphicFramePr>
        <p:xfrm>
          <a:off x="971550" y="692150"/>
          <a:ext cx="6911975" cy="5815013"/>
        </p:xfrm>
        <a:graphic>
          <a:graphicData uri="http://schemas.openxmlformats.org/presentationml/2006/ole">
            <p:oleObj spid="_x0000_s14372" name="Chart" r:id="rId3" imgW="6096000" imgH="4067175" progId="MSGraph.Chart.8">
              <p:embed followColorScheme="full"/>
            </p:oleObj>
          </a:graphicData>
        </a:graphic>
      </p:graphicFrame>
      <p:sp>
        <p:nvSpPr>
          <p:cNvPr id="14360" name="Text Box 12"/>
          <p:cNvSpPr txBox="1">
            <a:spLocks noChangeArrowheads="1"/>
          </p:cNvSpPr>
          <p:nvPr/>
        </p:nvSpPr>
        <p:spPr bwMode="auto">
          <a:xfrm>
            <a:off x="8027988" y="5516563"/>
            <a:ext cx="6477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b="1"/>
              <a:t>AC</a:t>
            </a:r>
            <a:endParaRPr lang="en-GB" b="1"/>
          </a:p>
        </p:txBody>
      </p:sp>
      <p:sp>
        <p:nvSpPr>
          <p:cNvPr id="14361" name="Text Box 13"/>
          <p:cNvSpPr txBox="1">
            <a:spLocks noChangeArrowheads="1"/>
          </p:cNvSpPr>
          <p:nvPr/>
        </p:nvSpPr>
        <p:spPr bwMode="auto">
          <a:xfrm>
            <a:off x="755650" y="620713"/>
            <a:ext cx="7921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b="1"/>
              <a:t>BE</a:t>
            </a:r>
            <a:endParaRPr lang="en-GB" b="1"/>
          </a:p>
        </p:txBody>
      </p:sp>
      <p:sp>
        <p:nvSpPr>
          <p:cNvPr id="14362" name="Line 14"/>
          <p:cNvSpPr>
            <a:spLocks noChangeShapeType="1"/>
          </p:cNvSpPr>
          <p:nvPr/>
        </p:nvSpPr>
        <p:spPr bwMode="auto">
          <a:xfrm flipV="1">
            <a:off x="1550988" y="2924175"/>
            <a:ext cx="5037137" cy="25622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sr-Latn-CS"/>
          </a:p>
        </p:txBody>
      </p:sp>
      <p:graphicFrame>
        <p:nvGraphicFramePr>
          <p:cNvPr id="14351" name="Object 15"/>
          <p:cNvGraphicFramePr>
            <a:graphicFrameLocks noChangeAspect="1"/>
          </p:cNvGraphicFramePr>
          <p:nvPr/>
        </p:nvGraphicFramePr>
        <p:xfrm>
          <a:off x="6300788" y="2133600"/>
          <a:ext cx="1089025" cy="852488"/>
        </p:xfrm>
        <a:graphic>
          <a:graphicData uri="http://schemas.openxmlformats.org/presentationml/2006/ole">
            <p:oleObj spid="_x0000_s14373" name="Equation" r:id="rId4" imgW="583947" imgH="457002" progId="">
              <p:embed/>
            </p:oleObj>
          </a:graphicData>
        </a:graphic>
      </p:graphicFrame>
      <p:sp>
        <p:nvSpPr>
          <p:cNvPr id="14363" name="Line 16"/>
          <p:cNvSpPr>
            <a:spLocks noChangeShapeType="1"/>
          </p:cNvSpPr>
          <p:nvPr/>
        </p:nvSpPr>
        <p:spPr bwMode="auto">
          <a:xfrm flipV="1">
            <a:off x="1565275" y="3789363"/>
            <a:ext cx="3582988" cy="169703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sr-Latn-CS"/>
          </a:p>
        </p:txBody>
      </p:sp>
      <p:graphicFrame>
        <p:nvGraphicFramePr>
          <p:cNvPr id="14353" name="Object 17"/>
          <p:cNvGraphicFramePr>
            <a:graphicFrameLocks noChangeAspect="1"/>
          </p:cNvGraphicFramePr>
          <p:nvPr/>
        </p:nvGraphicFramePr>
        <p:xfrm>
          <a:off x="5219700" y="3644900"/>
          <a:ext cx="1152525" cy="884238"/>
        </p:xfrm>
        <a:graphic>
          <a:graphicData uri="http://schemas.openxmlformats.org/presentationml/2006/ole">
            <p:oleObj spid="_x0000_s14374" name="Equation" r:id="rId5" imgW="596900" imgH="457200" progId="">
              <p:embed/>
            </p:oleObj>
          </a:graphicData>
        </a:graphic>
      </p:graphicFrame>
      <p:sp>
        <p:nvSpPr>
          <p:cNvPr id="14364" name="Line 18"/>
          <p:cNvSpPr>
            <a:spLocks noChangeShapeType="1"/>
          </p:cNvSpPr>
          <p:nvPr/>
        </p:nvSpPr>
        <p:spPr bwMode="auto">
          <a:xfrm flipV="1">
            <a:off x="1547813" y="2054225"/>
            <a:ext cx="5108575" cy="34353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sr-Latn-CS"/>
          </a:p>
        </p:txBody>
      </p:sp>
      <p:graphicFrame>
        <p:nvGraphicFramePr>
          <p:cNvPr id="14355" name="Object 19"/>
          <p:cNvGraphicFramePr>
            <a:graphicFrameLocks noChangeAspect="1"/>
          </p:cNvGraphicFramePr>
          <p:nvPr/>
        </p:nvGraphicFramePr>
        <p:xfrm>
          <a:off x="6372225" y="1196975"/>
          <a:ext cx="1084263" cy="849313"/>
        </p:xfrm>
        <a:graphic>
          <a:graphicData uri="http://schemas.openxmlformats.org/presentationml/2006/ole">
            <p:oleObj spid="_x0000_s14375" name="Equation" r:id="rId6" imgW="583947" imgH="457002" progId="">
              <p:embed/>
            </p:oleObj>
          </a:graphicData>
        </a:graphic>
      </p:graphicFrame>
      <p:sp>
        <p:nvSpPr>
          <p:cNvPr id="14365" name="Line 20"/>
          <p:cNvSpPr>
            <a:spLocks noChangeShapeType="1"/>
          </p:cNvSpPr>
          <p:nvPr/>
        </p:nvSpPr>
        <p:spPr bwMode="auto">
          <a:xfrm flipV="1">
            <a:off x="1524000" y="2924175"/>
            <a:ext cx="3768725" cy="25622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sr-Latn-CS"/>
          </a:p>
        </p:txBody>
      </p:sp>
      <p:graphicFrame>
        <p:nvGraphicFramePr>
          <p:cNvPr id="14357" name="Object 21"/>
          <p:cNvGraphicFramePr>
            <a:graphicFrameLocks noChangeAspect="1"/>
          </p:cNvGraphicFramePr>
          <p:nvPr/>
        </p:nvGraphicFramePr>
        <p:xfrm>
          <a:off x="4500563" y="2024063"/>
          <a:ext cx="1079500" cy="844550"/>
        </p:xfrm>
        <a:graphic>
          <a:graphicData uri="http://schemas.openxmlformats.org/presentationml/2006/ole">
            <p:oleObj spid="_x0000_s14376" name="Equation" r:id="rId7" imgW="583947" imgH="457002" progId="">
              <p:embed/>
            </p:oleObj>
          </a:graphicData>
        </a:graphic>
      </p:graphicFrame>
      <p:graphicFrame>
        <p:nvGraphicFramePr>
          <p:cNvPr id="14359" name="Object 23"/>
          <p:cNvGraphicFramePr>
            <a:graphicFrameLocks noChangeAspect="1"/>
          </p:cNvGraphicFramePr>
          <p:nvPr/>
        </p:nvGraphicFramePr>
        <p:xfrm>
          <a:off x="7451725" y="2133600"/>
          <a:ext cx="1152525" cy="882650"/>
        </p:xfrm>
        <a:graphic>
          <a:graphicData uri="http://schemas.openxmlformats.org/presentationml/2006/ole">
            <p:oleObj spid="_x0000_s14377" name="Equation" r:id="rId8" imgW="596900" imgH="4572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614</TotalTime>
  <Words>823</Words>
  <Application>Microsoft Office PowerPoint</Application>
  <PresentationFormat>Prikaz na zaslonu (4:3)</PresentationFormat>
  <Paragraphs>128</Paragraphs>
  <Slides>38</Slides>
  <Notes>1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Uloženi OLE poslužitelji</vt:lpstr>
      </vt:variant>
      <vt:variant>
        <vt:i4>2</vt:i4>
      </vt:variant>
      <vt:variant>
        <vt:lpstr>Naslovi slajdova</vt:lpstr>
      </vt:variant>
      <vt:variant>
        <vt:i4>38</vt:i4>
      </vt:variant>
    </vt:vector>
  </HeadingPairs>
  <TitlesOfParts>
    <vt:vector size="41" baseType="lpstr">
      <vt:lpstr>Equity</vt:lpstr>
      <vt:lpstr>Equation</vt:lpstr>
      <vt:lpstr>Chart</vt:lpstr>
      <vt:lpstr>Osnove vektorskog prostora i matričnog računa </vt:lpstr>
      <vt:lpstr>Vektori</vt:lpstr>
      <vt:lpstr>Matrice, vektori i vektorski prostor</vt:lpstr>
      <vt:lpstr>Matrica A44x5</vt:lpstr>
      <vt:lpstr>Definicija vektora</vt:lpstr>
      <vt:lpstr>Slajd 6</vt:lpstr>
      <vt:lpstr>Slajd 7</vt:lpstr>
      <vt:lpstr>Vektori u geometrijskom prostoru</vt:lpstr>
      <vt:lpstr>Slajd 9</vt:lpstr>
      <vt:lpstr>Vektorski prostor</vt:lpstr>
      <vt:lpstr>Skalar</vt:lpstr>
      <vt:lpstr>Zbrajanje vektora</vt:lpstr>
      <vt:lpstr> ___________ ______ _________ _______</vt:lpstr>
      <vt:lpstr>Oduzimanje vektora</vt:lpstr>
      <vt:lpstr>Geometrijski prikaz oduzimanja vektora</vt:lpstr>
      <vt:lpstr>Množenje vektora</vt:lpstr>
      <vt:lpstr>Primjer množenja vektora</vt:lpstr>
      <vt:lpstr>Množenje vektora skalarom</vt:lpstr>
      <vt:lpstr>Slajd 19</vt:lpstr>
      <vt:lpstr>Duljina vektora</vt:lpstr>
      <vt:lpstr>Slajd 21</vt:lpstr>
      <vt:lpstr>Geometrijski prikaz duljine vektora</vt:lpstr>
      <vt:lpstr>Jedinični (normalni) vektor</vt:lpstr>
      <vt:lpstr>Slajd 24</vt:lpstr>
      <vt:lpstr>Distanca između vektora</vt:lpstr>
      <vt:lpstr>Slajd 26</vt:lpstr>
      <vt:lpstr>Geometrijski prikaz distance</vt:lpstr>
      <vt:lpstr>Kut među vektorima</vt:lpstr>
      <vt:lpstr>Slajd 29</vt:lpstr>
      <vt:lpstr>Geometrijski prikaz kuta između vektora</vt:lpstr>
      <vt:lpstr>Kut među vektorima definira njihov odnos</vt:lpstr>
      <vt:lpstr>Vektori i deskriptivna statistika</vt:lpstr>
      <vt:lpstr>Slajd 33</vt:lpstr>
      <vt:lpstr>Kovarijanca, korelacija i vektori</vt:lpstr>
      <vt:lpstr>Slajd 35</vt:lpstr>
      <vt:lpstr>Kut među vektorima i korelacija</vt:lpstr>
      <vt:lpstr>Distanca među vektorima</vt:lpstr>
      <vt:lpstr>Sažetak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Osnove vektora prostora i matričnog računa </dc:title>
  <dc:creator>Toni Babarovic</dc:creator>
  <cp:lastModifiedBy>nom</cp:lastModifiedBy>
  <cp:revision>26</cp:revision>
  <dcterms:created xsi:type="dcterms:W3CDTF">2009-03-19T07:42:17Z</dcterms:created>
  <dcterms:modified xsi:type="dcterms:W3CDTF">2013-05-29T08:45:58Z</dcterms:modified>
</cp:coreProperties>
</file>