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4" r:id="rId21"/>
    <p:sldId id="313" r:id="rId22"/>
    <p:sldId id="315" r:id="rId23"/>
    <p:sldId id="316" r:id="rId24"/>
    <p:sldId id="317" r:id="rId25"/>
    <p:sldId id="318" r:id="rId2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86848FB-54D4-462B-9D65-FFDCDA5D39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D0A65-607B-4798-815E-A6196441E7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28033-0DE5-4BD3-B291-2D19BBF1B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24E8-4EB8-4F85-807C-E4AF9597B1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E942D-EEF2-4C4D-BBB1-F370F1E3D9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DDBE9-A044-4D7F-B22C-4AAB0F6D95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64FAE-865A-4305-A9DE-E5BBDBACFD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AC24-EBDC-43F4-8643-4E6DD06579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011B1-3E29-4B69-9173-714DEDBC6D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CF1DC-8A54-42E1-9123-D4E537C6D6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B4EB3-79D7-4373-91EF-A0EF2A197C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EF9E71D-0F9C-4941-AE11-B3CCC112E9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0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3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63" y="1500188"/>
            <a:ext cx="8220075" cy="1500187"/>
          </a:xfrm>
        </p:spPr>
        <p:txBody>
          <a:bodyPr/>
          <a:lstStyle/>
          <a:p>
            <a:pPr eaLnBrk="1" hangingPunct="1"/>
            <a:r>
              <a:rPr lang="hr-HR" sz="4400" smtClean="0"/>
              <a:t>Osnove vektorskog prostora i matričnog računa II</a:t>
            </a:r>
            <a:endParaRPr lang="en-GB" sz="4400" smtClean="0"/>
          </a:p>
        </p:txBody>
      </p:sp>
      <p:sp>
        <p:nvSpPr>
          <p:cNvPr id="3" name="TekstniOkvir 2"/>
          <p:cNvSpPr txBox="1"/>
          <p:nvPr/>
        </p:nvSpPr>
        <p:spPr>
          <a:xfrm>
            <a:off x="3321835" y="324433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hr-HR" dirty="0" smtClean="0"/>
              <a:t>Toni Babarović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476250"/>
            <a:ext cx="8208962" cy="1873250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Primjer 2:</a:t>
            </a:r>
          </a:p>
          <a:p>
            <a:pPr eaLnBrk="1" hangingPunct="1"/>
            <a:r>
              <a:rPr lang="hr-HR" smtClean="0">
                <a:latin typeface="Times New Roman" pitchFamily="18" charset="0"/>
              </a:rPr>
              <a:t>Matrica A</a:t>
            </a:r>
            <a:r>
              <a:rPr lang="hr-HR" baseline="-25000" smtClean="0">
                <a:latin typeface="Times New Roman" pitchFamily="18" charset="0"/>
              </a:rPr>
              <a:t>3x2 </a:t>
            </a:r>
            <a:r>
              <a:rPr lang="hr-HR" smtClean="0">
                <a:latin typeface="Times New Roman" pitchFamily="18" charset="0"/>
              </a:rPr>
              <a:t>i matrica B</a:t>
            </a:r>
            <a:r>
              <a:rPr lang="hr-HR" baseline="-25000" smtClean="0">
                <a:latin typeface="Times New Roman" pitchFamily="18" charset="0"/>
              </a:rPr>
              <a:t>2x1</a:t>
            </a:r>
          </a:p>
          <a:p>
            <a:pPr eaLnBrk="1" hangingPunct="1"/>
            <a:r>
              <a:rPr lang="hr-HR" smtClean="0">
                <a:latin typeface="Times New Roman" pitchFamily="18" charset="0"/>
              </a:rPr>
              <a:t>Dobiva se matica D</a:t>
            </a:r>
            <a:r>
              <a:rPr lang="hr-HR" baseline="-25000" smtClean="0">
                <a:latin typeface="Times New Roman" pitchFamily="18" charset="0"/>
              </a:rPr>
              <a:t>3x1</a:t>
            </a:r>
          </a:p>
        </p:txBody>
      </p:sp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900113" y="3213100"/>
          <a:ext cx="4248150" cy="2459038"/>
        </p:xfrm>
        <a:graphic>
          <a:graphicData uri="http://schemas.openxmlformats.org/presentationml/2006/ole">
            <p:oleObj spid="_x0000_s55301" name="Equation" r:id="rId3" imgW="1536700" imgH="889000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Pažnja!</a:t>
            </a:r>
          </a:p>
        </p:txBody>
      </p:sp>
      <p:sp>
        <p:nvSpPr>
          <p:cNvPr id="5632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hr-HR" sz="2400" smtClean="0">
                <a:latin typeface="Times New Roman" pitchFamily="18" charset="0"/>
              </a:rPr>
              <a:t>Množenjem matrica AxB ne dobiva se isto kao množenjem matrice BxA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Npr:</a:t>
            </a:r>
          </a:p>
        </p:txBody>
      </p:sp>
      <p:graphicFrame>
        <p:nvGraphicFramePr>
          <p:cNvPr id="56324" name="Object 4"/>
          <p:cNvGraphicFramePr>
            <a:graphicFrameLocks noChangeAspect="1"/>
          </p:cNvGraphicFramePr>
          <p:nvPr/>
        </p:nvGraphicFramePr>
        <p:xfrm>
          <a:off x="2268538" y="3163888"/>
          <a:ext cx="1655762" cy="1009650"/>
        </p:xfrm>
        <a:graphic>
          <a:graphicData uri="http://schemas.openxmlformats.org/presentationml/2006/ole">
            <p:oleObj spid="_x0000_s56328" name="Equation" r:id="rId3" imgW="749300" imgH="457200" progId="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00563" y="3213100"/>
          <a:ext cx="1655762" cy="1009650"/>
        </p:xfrm>
        <a:graphic>
          <a:graphicData uri="http://schemas.openxmlformats.org/presentationml/2006/ole">
            <p:oleObj spid="_x0000_s56329" name="Equation" r:id="rId4" imgW="749300" imgH="457200" progId="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2268538" y="4941888"/>
          <a:ext cx="2160587" cy="1023937"/>
        </p:xfrm>
        <a:graphic>
          <a:graphicData uri="http://schemas.openxmlformats.org/presentationml/2006/ole">
            <p:oleObj spid="_x0000_s56330" name="Equation" r:id="rId5" imgW="965200" imgH="457200" progId="">
              <p:embed/>
            </p:oleObj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4932363" y="4941888"/>
          <a:ext cx="2089150" cy="1003300"/>
        </p:xfrm>
        <a:graphic>
          <a:graphicData uri="http://schemas.openxmlformats.org/presentationml/2006/ole">
            <p:oleObj spid="_x0000_s56331" name="Equation" r:id="rId6" imgW="952500" imgH="457200" progId="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Kvadratna matrica</a:t>
            </a:r>
          </a:p>
        </p:txBody>
      </p:sp>
      <p:sp>
        <p:nvSpPr>
          <p:cNvPr id="5735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412875"/>
            <a:ext cx="8437562" cy="2622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Bilo koja matrica koja ima isti broj redaka i stupaca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B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endParaRPr lang="hr-HR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Poseban tip kvadratne matrice je simetrična matrica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U simetričnoj matrici elementi u i-tom retku i j-tom stupcu jednak je elementu u j-tom retku i i-tom stupcu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Primjer simetrične matrice: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2400" smtClean="0">
              <a:latin typeface="Times New Roman" pitchFamily="18" charset="0"/>
            </a:endParaRPr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539750" y="4221163"/>
          <a:ext cx="1760538" cy="1793875"/>
        </p:xfrm>
        <a:graphic>
          <a:graphicData uri="http://schemas.openxmlformats.org/presentationml/2006/ole">
            <p:oleObj spid="_x0000_s57351" name="Equation" r:id="rId3" imgW="698500" imgH="711200" progId="">
              <p:embed/>
            </p:oleObj>
          </a:graphicData>
        </a:graphic>
      </p:graphicFrame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2555875" y="4221163"/>
          <a:ext cx="2303463" cy="1790700"/>
        </p:xfrm>
        <a:graphic>
          <a:graphicData uri="http://schemas.openxmlformats.org/presentationml/2006/ole">
            <p:oleObj spid="_x0000_s57352" name="Equation" r:id="rId4" imgW="914400" imgH="711200" progId="">
              <p:embed/>
            </p:oleObj>
          </a:graphicData>
        </a:graphic>
      </p:graphicFrame>
      <p:graphicFrame>
        <p:nvGraphicFramePr>
          <p:cNvPr id="57350" name="Object 6"/>
          <p:cNvGraphicFramePr>
            <a:graphicFrameLocks noChangeAspect="1"/>
          </p:cNvGraphicFramePr>
          <p:nvPr/>
        </p:nvGraphicFramePr>
        <p:xfrm>
          <a:off x="5286375" y="4214813"/>
          <a:ext cx="2717800" cy="1790700"/>
        </p:xfrm>
        <a:graphic>
          <a:graphicData uri="http://schemas.openxmlformats.org/presentationml/2006/ole">
            <p:oleObj spid="_x0000_s57353" name="Equation" r:id="rId5" imgW="1079032" imgH="710891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Dijagonalna matrica</a:t>
            </a:r>
          </a:p>
        </p:txBody>
      </p:sp>
      <p:sp>
        <p:nvSpPr>
          <p:cNvPr id="5837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1412875"/>
            <a:ext cx="7772400" cy="4572000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Kvadratna matrica u kojoj su svi vandijagonalni elementi 0</a:t>
            </a:r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1258888" y="2924175"/>
          <a:ext cx="2051050" cy="2089150"/>
        </p:xfrm>
        <a:graphic>
          <a:graphicData uri="http://schemas.openxmlformats.org/presentationml/2006/ole">
            <p:oleObj spid="_x0000_s58373" name="Equation" r:id="rId3" imgW="698500" imgH="711200" progId="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Množenje s dijagonalnom matricom</a:t>
            </a:r>
          </a:p>
        </p:txBody>
      </p:sp>
      <p:sp>
        <p:nvSpPr>
          <p:cNvPr id="5940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341438"/>
            <a:ext cx="8226425" cy="822325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Množenje s lijeve strane:</a:t>
            </a:r>
          </a:p>
        </p:txBody>
      </p:sp>
      <p:graphicFrame>
        <p:nvGraphicFramePr>
          <p:cNvPr id="59396" name="Object 4"/>
          <p:cNvGraphicFramePr>
            <a:graphicFrameLocks noChangeAspect="1"/>
          </p:cNvGraphicFramePr>
          <p:nvPr/>
        </p:nvGraphicFramePr>
        <p:xfrm>
          <a:off x="1000125" y="2286000"/>
          <a:ext cx="7272338" cy="1503363"/>
        </p:xfrm>
        <a:graphic>
          <a:graphicData uri="http://schemas.openxmlformats.org/presentationml/2006/ole">
            <p:oleObj spid="_x0000_s59400" name="Equation" r:id="rId3" imgW="3441700" imgH="711200" progId="">
              <p:embed/>
            </p:oleObj>
          </a:graphicData>
        </a:graphic>
      </p:graphicFrame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971550" y="4735513"/>
          <a:ext cx="7272338" cy="1508125"/>
        </p:xfrm>
        <a:graphic>
          <a:graphicData uri="http://schemas.openxmlformats.org/presentationml/2006/ole">
            <p:oleObj spid="_x0000_s59401" name="Equation" r:id="rId4" imgW="3429000" imgH="711200" progId="">
              <p:embed/>
            </p:oleObj>
          </a:graphicData>
        </a:graphic>
      </p:graphicFrame>
      <p:sp>
        <p:nvSpPr>
          <p:cNvPr id="59402" name="Rectangle 3"/>
          <p:cNvSpPr txBox="1">
            <a:spLocks noChangeArrowheads="1"/>
          </p:cNvSpPr>
          <p:nvPr/>
        </p:nvSpPr>
        <p:spPr bwMode="auto">
          <a:xfrm>
            <a:off x="428625" y="3929063"/>
            <a:ext cx="8226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r>
              <a:rPr lang="hr-HR" sz="2600">
                <a:latin typeface="Times New Roman" pitchFamily="18" charset="0"/>
              </a:rPr>
              <a:t>Množenje s desne strane: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/>
              <a:t>Množenje dvije dijagonalne matrice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437562" cy="1401762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hr-HR" sz="2400" smtClean="0">
                <a:latin typeface="Times New Roman" pitchFamily="18" charset="0"/>
              </a:rPr>
              <a:t>Dobiva se matrica koja u dijagonali ima produkt korespondentnih dijagonalnih elemenata dijagonalnih matrica</a:t>
            </a:r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250825" y="3429000"/>
          <a:ext cx="8893175" cy="1798638"/>
        </p:xfrm>
        <a:graphic>
          <a:graphicData uri="http://schemas.openxmlformats.org/presentationml/2006/ole">
            <p:oleObj spid="_x0000_s60421" name="Equation" r:id="rId3" imgW="3517900" imgH="711200" progId="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Matrica identiteta</a:t>
            </a:r>
          </a:p>
        </p:txBody>
      </p:sp>
      <p:sp>
        <p:nvSpPr>
          <p:cNvPr id="6144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412875"/>
            <a:ext cx="7772400" cy="4572000"/>
          </a:xfrm>
        </p:spPr>
        <p:txBody>
          <a:bodyPr/>
          <a:lstStyle/>
          <a:p>
            <a:pPr eaLnBrk="1" hangingPunct="1"/>
            <a:r>
              <a:rPr lang="hr-HR" sz="2400" smtClean="0">
                <a:latin typeface="Times New Roman" pitchFamily="18" charset="0"/>
              </a:rPr>
              <a:t>Dijagonalna matrica koja ima jedinice u dijagonali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Množenjem bilo koje matrice jediničnom matricom ništa se ne mijenja</a:t>
            </a:r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2411413" y="4005263"/>
          <a:ext cx="3094037" cy="2089150"/>
        </p:xfrm>
        <a:graphic>
          <a:graphicData uri="http://schemas.openxmlformats.org/presentationml/2006/ole">
            <p:oleObj spid="_x0000_s61445" name="Equation" r:id="rId3" imgW="1054100" imgH="711200" progId="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Transponirana matrica</a:t>
            </a:r>
          </a:p>
        </p:txBody>
      </p:sp>
      <p:sp>
        <p:nvSpPr>
          <p:cNvPr id="624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0075" cy="2551112"/>
          </a:xfrm>
        </p:spPr>
        <p:txBody>
          <a:bodyPr/>
          <a:lstStyle/>
          <a:p>
            <a:pPr eaLnBrk="1" hangingPunct="1"/>
            <a:r>
              <a:rPr lang="hr-HR" sz="2400" smtClean="0">
                <a:latin typeface="Times New Roman" pitchFamily="18" charset="0"/>
              </a:rPr>
              <a:t>Matrica u kojoj su zamijenjeni redci i stupci: i-ti redak postaje j-ti stupac i obrnuto.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Transponirana matrica označava se crticom (isto kao retčani vektor). Zato se transponirani retčani vektor Y</a:t>
            </a:r>
            <a:r>
              <a:rPr lang="hr-HR" sz="2400" baseline="-25000" smtClean="0">
                <a:latin typeface="Times New Roman" pitchFamily="18" charset="0"/>
              </a:rPr>
              <a:t>i</a:t>
            </a:r>
            <a:r>
              <a:rPr lang="hr-HR" sz="2400" smtClean="0">
                <a:latin typeface="Times New Roman" pitchFamily="18" charset="0"/>
              </a:rPr>
              <a:t>’ piše kao (Y</a:t>
            </a:r>
            <a:r>
              <a:rPr lang="hr-HR" sz="2400" baseline="-25000" smtClean="0">
                <a:latin typeface="Times New Roman" pitchFamily="18" charset="0"/>
              </a:rPr>
              <a:t>i</a:t>
            </a:r>
            <a:r>
              <a:rPr lang="hr-HR" sz="2400" smtClean="0">
                <a:latin typeface="Times New Roman" pitchFamily="18" charset="0"/>
              </a:rPr>
              <a:t>’)’</a:t>
            </a: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1187450" y="4292600"/>
          <a:ext cx="1887538" cy="2241550"/>
        </p:xfrm>
        <a:graphic>
          <a:graphicData uri="http://schemas.openxmlformats.org/presentationml/2006/ole">
            <p:oleObj spid="_x0000_s62470" name="Equation" r:id="rId3" imgW="749300" imgH="889000" progId="">
              <p:embed/>
            </p:oleObj>
          </a:graphicData>
        </a:graphic>
      </p:graphicFrame>
      <p:graphicFrame>
        <p:nvGraphicFramePr>
          <p:cNvPr id="62469" name="Object 5"/>
          <p:cNvGraphicFramePr>
            <a:graphicFrameLocks noChangeAspect="1"/>
          </p:cNvGraphicFramePr>
          <p:nvPr/>
        </p:nvGraphicFramePr>
        <p:xfrm>
          <a:off x="3779838" y="4652963"/>
          <a:ext cx="2592387" cy="1166812"/>
        </p:xfrm>
        <a:graphic>
          <a:graphicData uri="http://schemas.openxmlformats.org/presentationml/2006/ole">
            <p:oleObj spid="_x0000_s62471" name="Equation" r:id="rId4" imgW="1016000" imgH="457200" progId="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Inverz matrice</a:t>
            </a:r>
          </a:p>
        </p:txBody>
      </p:sp>
      <p:sp>
        <p:nvSpPr>
          <p:cNvPr id="634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3846512"/>
          </a:xfrm>
        </p:spPr>
        <p:txBody>
          <a:bodyPr/>
          <a:lstStyle/>
          <a:p>
            <a:pPr eaLnBrk="1" hangingPunct="1"/>
            <a:r>
              <a:rPr lang="hr-HR" sz="2400" smtClean="0">
                <a:latin typeface="Times New Roman" pitchFamily="18" charset="0"/>
              </a:rPr>
              <a:t>To je matrica s kojom ako pomnožimo originalnu matricu dobijemo matricu identiteta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Ako su B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 i C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 kvadratne matrice i B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C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=I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 tada je matrica C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  <a:r>
              <a:rPr lang="hr-HR" sz="2400" smtClean="0">
                <a:latin typeface="Times New Roman" pitchFamily="18" charset="0"/>
              </a:rPr>
              <a:t> inverz matrice B</a:t>
            </a:r>
            <a:r>
              <a:rPr lang="hr-HR" sz="2400" baseline="-25000" smtClean="0">
                <a:latin typeface="Times New Roman" pitchFamily="18" charset="0"/>
              </a:rPr>
              <a:t>pxp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Inverz matirce B se označava:</a:t>
            </a:r>
          </a:p>
          <a:p>
            <a:pPr eaLnBrk="1" hangingPunct="1">
              <a:buFont typeface="Wingdings" pitchFamily="2" charset="2"/>
              <a:buNone/>
            </a:pPr>
            <a:endParaRPr lang="hr-HR" sz="2400" smtClean="0">
              <a:latin typeface="Times New Roman" pitchFamily="18" charset="0"/>
            </a:endParaRPr>
          </a:p>
        </p:txBody>
      </p:sp>
      <p:graphicFrame>
        <p:nvGraphicFramePr>
          <p:cNvPr id="63493" name="Object 5"/>
          <p:cNvGraphicFramePr>
            <a:graphicFrameLocks noChangeAspect="1"/>
          </p:cNvGraphicFramePr>
          <p:nvPr/>
        </p:nvGraphicFramePr>
        <p:xfrm>
          <a:off x="3071813" y="4643438"/>
          <a:ext cx="1296987" cy="1235075"/>
        </p:xfrm>
        <a:graphic>
          <a:graphicData uri="http://schemas.openxmlformats.org/presentationml/2006/ole">
            <p:oleObj spid="_x0000_s63494" name="Equation" r:id="rId3" imgW="266469" imgH="253780" progId="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836613"/>
            <a:ext cx="8226425" cy="4497387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hr-HR" smtClean="0">
                <a:latin typeface="Times New Roman" pitchFamily="18" charset="0"/>
              </a:rPr>
              <a:t>Za svaku kvadratnu matricu postoji samo jedan inverz.</a:t>
            </a:r>
          </a:p>
          <a:p>
            <a:pPr eaLnBrk="1" hangingPunct="1">
              <a:spcBef>
                <a:spcPts val="600"/>
              </a:spcBef>
            </a:pPr>
            <a:r>
              <a:rPr lang="hr-HR" smtClean="0">
                <a:latin typeface="Times New Roman" pitchFamily="18" charset="0"/>
              </a:rPr>
              <a:t>No, nemaju sve matrice svoj inverz.</a:t>
            </a:r>
          </a:p>
          <a:p>
            <a:pPr eaLnBrk="1" hangingPunct="1">
              <a:spcBef>
                <a:spcPts val="600"/>
              </a:spcBef>
            </a:pPr>
            <a:r>
              <a:rPr lang="hr-HR" smtClean="0">
                <a:latin typeface="Times New Roman" pitchFamily="18" charset="0"/>
              </a:rPr>
              <a:t>Moguće je izračunati inverz matrice jedino kada redčani li stupčani vektori matrice nisu linearno zavisni (kada varijable nisu linearno zavisne)</a:t>
            </a:r>
          </a:p>
          <a:p>
            <a:pPr eaLnBrk="1" hangingPunct="1">
              <a:spcBef>
                <a:spcPts val="600"/>
              </a:spcBef>
            </a:pPr>
            <a:r>
              <a:rPr lang="hr-HR" smtClean="0">
                <a:latin typeface="Times New Roman" pitchFamily="18" charset="0"/>
              </a:rPr>
              <a:t>Matrica koja ima svoj inverz naziva se nesingularna matrica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Matrice i matrična algebra</a:t>
            </a:r>
            <a:endParaRPr lang="en-GB" smtClean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509000" cy="44973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800" smtClean="0">
                <a:latin typeface="Times New Roman" pitchFamily="18" charset="0"/>
              </a:rPr>
              <a:t>Matrice su tablice brojeva, a red matrice određen je brojem redaka i stupaca (n x m).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>
                <a:latin typeface="Times New Roman" pitchFamily="18" charset="0"/>
              </a:rPr>
              <a:t>Red matrice je ključan podatak jer o njemu ovisi koje je algebarske operacije moguće provesti s pojedinom matricom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>
                <a:latin typeface="Times New Roman" pitchFamily="18" charset="0"/>
              </a:rPr>
              <a:t>A</a:t>
            </a:r>
            <a:r>
              <a:rPr lang="hr-HR" sz="2800" baseline="-25000" smtClean="0">
                <a:latin typeface="Times New Roman" pitchFamily="18" charset="0"/>
              </a:rPr>
              <a:t>n x m</a:t>
            </a:r>
            <a:r>
              <a:rPr lang="hr-HR" sz="2800" smtClean="0">
                <a:latin typeface="Times New Roman" pitchFamily="18" charset="0"/>
              </a:rPr>
              <a:t> – matica A s n redaka i m stupaca</a:t>
            </a:r>
          </a:p>
          <a:p>
            <a:pPr eaLnBrk="1" hangingPunct="1">
              <a:lnSpc>
                <a:spcPct val="90000"/>
              </a:lnSpc>
            </a:pPr>
            <a:r>
              <a:rPr lang="hr-HR" sz="2800" smtClean="0">
                <a:latin typeface="Times New Roman" pitchFamily="18" charset="0"/>
              </a:rPr>
              <a:t>Vektori su isto matrice ali imaju samo jedan stupac ili samo jedan redak, dakle n x 1 ili 1 x m</a:t>
            </a:r>
            <a:endParaRPr lang="en-GB" sz="28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043863" cy="1143000"/>
          </a:xfrm>
        </p:spPr>
        <p:txBody>
          <a:bodyPr/>
          <a:lstStyle/>
          <a:p>
            <a:pPr eaLnBrk="1" hangingPunct="1"/>
            <a:r>
              <a:rPr lang="hr-HR" sz="3600" smtClean="0"/>
              <a:t>Ortogonalna i ortonormalna matica</a:t>
            </a:r>
          </a:p>
        </p:txBody>
      </p:sp>
      <p:sp>
        <p:nvSpPr>
          <p:cNvPr id="6963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Ortogonalna matrica je ona matrica koja, kada se s lijeve strane pomnoži sa svojim transponom, daje dijagonalnu matricu B’</a:t>
            </a:r>
            <a:r>
              <a:rPr lang="hr-HR" baseline="-25000" smtClean="0">
                <a:latin typeface="Times New Roman" pitchFamily="18" charset="0"/>
              </a:rPr>
              <a:t>qxp</a:t>
            </a:r>
            <a:r>
              <a:rPr lang="hr-HR" smtClean="0">
                <a:latin typeface="Times New Roman" pitchFamily="18" charset="0"/>
              </a:rPr>
              <a:t>B</a:t>
            </a:r>
            <a:r>
              <a:rPr lang="hr-HR" baseline="-25000" smtClean="0">
                <a:latin typeface="Times New Roman" pitchFamily="18" charset="0"/>
              </a:rPr>
              <a:t>pxq</a:t>
            </a:r>
            <a:r>
              <a:rPr lang="hr-HR" smtClean="0">
                <a:latin typeface="Times New Roman" pitchFamily="18" charset="0"/>
              </a:rPr>
              <a:t>=D</a:t>
            </a:r>
            <a:r>
              <a:rPr lang="hr-HR" baseline="-25000" smtClean="0">
                <a:latin typeface="Times New Roman" pitchFamily="18" charset="0"/>
              </a:rPr>
              <a:t>qxq</a:t>
            </a:r>
          </a:p>
          <a:p>
            <a:pPr eaLnBrk="1" hangingPunct="1"/>
            <a:r>
              <a:rPr lang="hr-HR" smtClean="0">
                <a:latin typeface="Times New Roman" pitchFamily="18" charset="0"/>
              </a:rPr>
              <a:t>Ortonormalna matrica je ona koja kada se s lijeve strane pomnoži svojim transponom daje matricu identiteta  B’</a:t>
            </a:r>
            <a:r>
              <a:rPr lang="hr-HR" baseline="-25000" smtClean="0">
                <a:latin typeface="Times New Roman" pitchFamily="18" charset="0"/>
              </a:rPr>
              <a:t>qxp</a:t>
            </a:r>
            <a:r>
              <a:rPr lang="hr-HR" smtClean="0">
                <a:latin typeface="Times New Roman" pitchFamily="18" charset="0"/>
              </a:rPr>
              <a:t>B</a:t>
            </a:r>
            <a:r>
              <a:rPr lang="hr-HR" baseline="-25000" smtClean="0">
                <a:latin typeface="Times New Roman" pitchFamily="18" charset="0"/>
              </a:rPr>
              <a:t>pxq</a:t>
            </a:r>
            <a:r>
              <a:rPr lang="hr-HR" smtClean="0">
                <a:latin typeface="Times New Roman" pitchFamily="18" charset="0"/>
              </a:rPr>
              <a:t>=I</a:t>
            </a:r>
            <a:r>
              <a:rPr lang="hr-HR" baseline="-25000" smtClean="0">
                <a:latin typeface="Times New Roman" pitchFamily="18" charset="0"/>
              </a:rPr>
              <a:t>qxq</a:t>
            </a:r>
          </a:p>
          <a:p>
            <a:pPr eaLnBrk="1" hangingPunct="1">
              <a:buFont typeface="Wingdings" pitchFamily="2" charset="2"/>
              <a:buNone/>
            </a:pPr>
            <a:endParaRPr lang="hr-HR" smtClean="0">
              <a:latin typeface="Times New Roman" pitchFamily="18" charset="0"/>
            </a:endParaRPr>
          </a:p>
          <a:p>
            <a:pPr eaLnBrk="1" hangingPunct="1"/>
            <a:endParaRPr lang="hr-HR" baseline="-25000" smtClean="0">
              <a:latin typeface="Times New Roman" pitchFamily="18" charset="0"/>
            </a:endParaRPr>
          </a:p>
          <a:p>
            <a:pPr eaLnBrk="1" hangingPunct="1"/>
            <a:endParaRPr lang="hr-HR" baseline="-250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043863" cy="782637"/>
          </a:xfrm>
        </p:spPr>
        <p:txBody>
          <a:bodyPr/>
          <a:lstStyle/>
          <a:p>
            <a:pPr eaLnBrk="1" hangingPunct="1"/>
            <a:r>
              <a:rPr lang="hr-HR" smtClean="0"/>
              <a:t>Matrice i deskriptivna statistika</a:t>
            </a:r>
          </a:p>
        </p:txBody>
      </p:sp>
      <p:sp>
        <p:nvSpPr>
          <p:cNvPr id="6554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341438"/>
            <a:ext cx="77724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mtClean="0">
                <a:latin typeface="Times New Roman" pitchFamily="18" charset="0"/>
              </a:rPr>
              <a:t>Kovarijanična matrica C</a:t>
            </a:r>
            <a:r>
              <a:rPr lang="hr-HR" baseline="-25000" smtClean="0">
                <a:latin typeface="Times New Roman" pitchFamily="18" charset="0"/>
              </a:rPr>
              <a:t>mxm</a:t>
            </a:r>
            <a:r>
              <a:rPr lang="hr-HR" smtClean="0">
                <a:latin typeface="Times New Roman" pitchFamily="18" charset="0"/>
              </a:rPr>
              <a:t> gdje je m broj varijabli.</a:t>
            </a:r>
          </a:p>
          <a:p>
            <a:pPr eaLnBrk="1" hangingPunct="1">
              <a:lnSpc>
                <a:spcPct val="90000"/>
              </a:lnSpc>
            </a:pPr>
            <a:r>
              <a:rPr lang="hr-HR" smtClean="0">
                <a:latin typeface="Times New Roman" pitchFamily="18" charset="0"/>
              </a:rPr>
              <a:t>Ako imamo matricu podataka A</a:t>
            </a:r>
            <a:r>
              <a:rPr lang="hr-HR" baseline="-25000" smtClean="0">
                <a:latin typeface="Times New Roman" pitchFamily="18" charset="0"/>
              </a:rPr>
              <a:t>nxm</a:t>
            </a:r>
            <a:r>
              <a:rPr lang="hr-HR" smtClean="0">
                <a:latin typeface="Times New Roman" pitchFamily="18" charset="0"/>
              </a:rPr>
              <a:t> gdje je n broj ispitanika, a m broj varijabli. I u toj matrici umjesto bruto rezultata ispitanika imamo odstupanje njegovog rezultata od aritmetičke sredine svake varijable m.</a:t>
            </a:r>
          </a:p>
          <a:p>
            <a:pPr eaLnBrk="1" hangingPunct="1">
              <a:lnSpc>
                <a:spcPct val="90000"/>
              </a:lnSpc>
            </a:pPr>
            <a:r>
              <a:rPr lang="hr-HR" smtClean="0">
                <a:latin typeface="Times New Roman" pitchFamily="18" charset="0"/>
              </a:rPr>
              <a:t>Tada matricu kovarijanci C možemo izračunati kao:</a:t>
            </a:r>
          </a:p>
        </p:txBody>
      </p:sp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3851275" y="4508500"/>
          <a:ext cx="3744913" cy="1247775"/>
        </p:xfrm>
        <a:graphic>
          <a:graphicData uri="http://schemas.openxmlformats.org/presentationml/2006/ole">
            <p:oleObj spid="_x0000_s65541" name="Equation" r:id="rId3" imgW="1180588" imgH="393529" progId="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1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7772400" cy="882650"/>
          </a:xfrm>
        </p:spPr>
        <p:txBody>
          <a:bodyPr/>
          <a:lstStyle/>
          <a:p>
            <a:pPr eaLnBrk="1" hangingPunct="1"/>
            <a:r>
              <a:rPr lang="hr-HR" smtClean="0"/>
              <a:t>Matrica korelacija</a:t>
            </a:r>
          </a:p>
        </p:txBody>
      </p:sp>
      <p:sp>
        <p:nvSpPr>
          <p:cNvPr id="6759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2046287"/>
          </a:xfrm>
        </p:spPr>
        <p:txBody>
          <a:bodyPr/>
          <a:lstStyle/>
          <a:p>
            <a:pPr eaLnBrk="1" hangingPunct="1"/>
            <a:r>
              <a:rPr lang="hr-HR" dirty="0" smtClean="0">
                <a:latin typeface="Times New Roman" pitchFamily="18" charset="0"/>
              </a:rPr>
              <a:t>Matrica korelacija može se izravno izračunati iz matrice kovarijanci ako matricu kovarijanci pomnožimo s lijeva i s desna s dijagonalnom matricom V koja se u dijagonali sadrži 1/sd pojedine varijable </a:t>
            </a:r>
          </a:p>
        </p:txBody>
      </p:sp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539750" y="3784600"/>
          <a:ext cx="3384550" cy="2933700"/>
        </p:xfrm>
        <a:graphic>
          <a:graphicData uri="http://schemas.openxmlformats.org/presentationml/2006/ole">
            <p:oleObj spid="_x0000_s67591" name="Equation" r:id="rId3" imgW="1816100" imgH="1574800" progId="">
              <p:embed/>
            </p:oleObj>
          </a:graphicData>
        </a:graphic>
      </p:graphicFrame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4500563" y="5013325"/>
          <a:ext cx="3883025" cy="720725"/>
        </p:xfrm>
        <a:graphic>
          <a:graphicData uri="http://schemas.openxmlformats.org/presentationml/2006/ole">
            <p:oleObj spid="_x0000_s67592" name="Equation" r:id="rId4" imgW="1231366" imgH="228501" progId="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620713"/>
            <a:ext cx="8226425" cy="5475287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Izravno se matrica korelacija može izračunati iz matrice z vrijednosti</a:t>
            </a:r>
          </a:p>
        </p:txBody>
      </p:sp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1428750" y="2071688"/>
          <a:ext cx="4295775" cy="1431925"/>
        </p:xfrm>
        <a:graphic>
          <a:graphicData uri="http://schemas.openxmlformats.org/presentationml/2006/ole">
            <p:oleObj spid="_x0000_s68613" name="Equation" r:id="rId3" imgW="1180588" imgH="393529" progId="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hr-HR" smtClean="0"/>
              <a:t>Regresijska jednadžba</a:t>
            </a:r>
          </a:p>
        </p:txBody>
      </p:sp>
      <p:sp>
        <p:nvSpPr>
          <p:cNvPr id="7168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188" y="1341438"/>
            <a:ext cx="7772400" cy="4572000"/>
          </a:xfrm>
        </p:spPr>
        <p:txBody>
          <a:bodyPr/>
          <a:lstStyle/>
          <a:p>
            <a:pPr eaLnBrk="1" hangingPunct="1"/>
            <a:r>
              <a:rPr lang="hr-HR" dirty="0" smtClean="0">
                <a:latin typeface="Times New Roman" pitchFamily="18" charset="0"/>
              </a:rPr>
              <a:t>Z</a:t>
            </a:r>
            <a:r>
              <a:rPr lang="hr-HR" baseline="-25000" dirty="0" smtClean="0">
                <a:latin typeface="Times New Roman" pitchFamily="18" charset="0"/>
              </a:rPr>
              <a:t>nx1</a:t>
            </a:r>
            <a:r>
              <a:rPr lang="hr-HR" dirty="0" smtClean="0">
                <a:latin typeface="Times New Roman" pitchFamily="18" charset="0"/>
              </a:rPr>
              <a:t> – stupčasti vektor standardiziranih rezultata n ispitanika u kriteriju</a:t>
            </a:r>
          </a:p>
          <a:p>
            <a:pPr eaLnBrk="1" hangingPunct="1"/>
            <a:r>
              <a:rPr lang="hr-HR" dirty="0" err="1" smtClean="0">
                <a:latin typeface="Times New Roman" pitchFamily="18" charset="0"/>
              </a:rPr>
              <a:t>Z</a:t>
            </a:r>
            <a:r>
              <a:rPr lang="hr-HR" baseline="-25000" dirty="0" err="1" smtClean="0">
                <a:latin typeface="Times New Roman" pitchFamily="18" charset="0"/>
              </a:rPr>
              <a:t>nxm</a:t>
            </a:r>
            <a:r>
              <a:rPr lang="hr-HR" dirty="0" smtClean="0">
                <a:latin typeface="Times New Roman" pitchFamily="18" charset="0"/>
              </a:rPr>
              <a:t> – matrica standardiziranih rezultata ispitanika u m varijabli</a:t>
            </a:r>
          </a:p>
          <a:p>
            <a:pPr eaLnBrk="1" hangingPunct="1"/>
            <a:r>
              <a:rPr lang="hr-HR" dirty="0" smtClean="0">
                <a:latin typeface="Times New Roman" pitchFamily="18" charset="0"/>
              </a:rPr>
              <a:t>B</a:t>
            </a:r>
            <a:r>
              <a:rPr lang="hr-HR" baseline="-25000" dirty="0" smtClean="0">
                <a:latin typeface="Times New Roman" pitchFamily="18" charset="0"/>
              </a:rPr>
              <a:t>mx1</a:t>
            </a:r>
            <a:r>
              <a:rPr lang="hr-HR" dirty="0" smtClean="0">
                <a:latin typeface="Times New Roman" pitchFamily="18" charset="0"/>
              </a:rPr>
              <a:t> – stupčasti vektor beta pondera za svaku od m varijabli</a:t>
            </a:r>
          </a:p>
          <a:p>
            <a:pPr eaLnBrk="1" hangingPunct="1"/>
            <a:r>
              <a:rPr lang="hr-HR" dirty="0" smtClean="0">
                <a:latin typeface="Times New Roman" pitchFamily="18" charset="0"/>
              </a:rPr>
              <a:t>Z</a:t>
            </a:r>
            <a:r>
              <a:rPr lang="hr-HR" baseline="-25000" dirty="0" smtClean="0">
                <a:latin typeface="Times New Roman" pitchFamily="18" charset="0"/>
              </a:rPr>
              <a:t>nx1</a:t>
            </a:r>
            <a:r>
              <a:rPr lang="hr-HR" dirty="0" smtClean="0">
                <a:latin typeface="Times New Roman" pitchFamily="18" charset="0"/>
              </a:rPr>
              <a:t>=Z</a:t>
            </a:r>
            <a:r>
              <a:rPr lang="hr-HR" baseline="-25000" dirty="0" smtClean="0">
                <a:latin typeface="Times New Roman" pitchFamily="18" charset="0"/>
              </a:rPr>
              <a:t>nxm</a:t>
            </a:r>
            <a:r>
              <a:rPr lang="hr-HR" dirty="0" smtClean="0">
                <a:latin typeface="Times New Roman" pitchFamily="18" charset="0"/>
              </a:rPr>
              <a:t>B</a:t>
            </a:r>
            <a:r>
              <a:rPr lang="hr-HR" baseline="-25000" dirty="0" smtClean="0">
                <a:latin typeface="Times New Roman" pitchFamily="18" charset="0"/>
              </a:rPr>
              <a:t>mx1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60" name="Object 4"/>
          <p:cNvGraphicFramePr>
            <a:graphicFrameLocks noChangeAspect="1"/>
          </p:cNvGraphicFramePr>
          <p:nvPr/>
        </p:nvGraphicFramePr>
        <p:xfrm>
          <a:off x="323850" y="404813"/>
          <a:ext cx="3543300" cy="6337300"/>
        </p:xfrm>
        <a:graphic>
          <a:graphicData uri="http://schemas.openxmlformats.org/presentationml/2006/ole">
            <p:oleObj spid="_x0000_s70663" name="Equation" r:id="rId3" imgW="1676400" imgH="2997200" progId="">
              <p:embed/>
            </p:oleObj>
          </a:graphicData>
        </a:graphic>
      </p:graphicFrame>
      <p:graphicFrame>
        <p:nvGraphicFramePr>
          <p:cNvPr id="70662" name="Object 6"/>
          <p:cNvGraphicFramePr>
            <a:graphicFrameLocks noChangeAspect="1"/>
          </p:cNvGraphicFramePr>
          <p:nvPr/>
        </p:nvGraphicFramePr>
        <p:xfrm>
          <a:off x="4413250" y="476250"/>
          <a:ext cx="4462463" cy="2409825"/>
        </p:xfrm>
        <a:graphic>
          <a:graphicData uri="http://schemas.openxmlformats.org/presentationml/2006/ole">
            <p:oleObj spid="_x0000_s70664" name="Equation" r:id="rId4" imgW="2070100" imgH="1117600" progId="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Jednakost matrica</a:t>
            </a:r>
          </a:p>
        </p:txBody>
      </p:sp>
      <p:sp>
        <p:nvSpPr>
          <p:cNvPr id="4813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1109662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Dvije matrice su jednake ako imaju iste elemente u istom redoslijedu</a:t>
            </a:r>
          </a:p>
        </p:txBody>
      </p:sp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827088" y="3068638"/>
          <a:ext cx="2881312" cy="1876425"/>
        </p:xfrm>
        <a:graphic>
          <a:graphicData uri="http://schemas.openxmlformats.org/presentationml/2006/ole">
            <p:oleObj spid="_x0000_s48136" name="Equation" r:id="rId3" imgW="1091726" imgH="710891" progId="">
              <p:embed/>
            </p:oleObj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4427538" y="2997200"/>
          <a:ext cx="2952750" cy="1922463"/>
        </p:xfrm>
        <a:graphic>
          <a:graphicData uri="http://schemas.openxmlformats.org/presentationml/2006/ole">
            <p:oleObj spid="_x0000_s48137" name="Equation" r:id="rId4" imgW="1091726" imgH="710891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Zbrajanje i oduzimanje matrica</a:t>
            </a:r>
          </a:p>
        </p:txBody>
      </p:sp>
      <p:sp>
        <p:nvSpPr>
          <p:cNvPr id="491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Zbrajati i oduzimati se mogu samo matrice </a:t>
            </a:r>
            <a:r>
              <a:rPr lang="hr-HR" u="sng" smtClean="0">
                <a:latin typeface="Times New Roman" pitchFamily="18" charset="0"/>
              </a:rPr>
              <a:t>istog</a:t>
            </a:r>
            <a:r>
              <a:rPr lang="hr-HR" smtClean="0">
                <a:latin typeface="Times New Roman" pitchFamily="18" charset="0"/>
              </a:rPr>
              <a:t> reda</a:t>
            </a:r>
          </a:p>
          <a:p>
            <a:pPr eaLnBrk="1" hangingPunct="1"/>
            <a:r>
              <a:rPr lang="hr-HR" smtClean="0">
                <a:latin typeface="Times New Roman" pitchFamily="18" charset="0"/>
              </a:rPr>
              <a:t>Zbrajaju se ili oduzimaju korespondentni elementi</a:t>
            </a:r>
          </a:p>
        </p:txBody>
      </p:sp>
      <p:graphicFrame>
        <p:nvGraphicFramePr>
          <p:cNvPr id="49156" name="Object 4"/>
          <p:cNvGraphicFramePr>
            <a:graphicFrameLocks noChangeAspect="1"/>
          </p:cNvGraphicFramePr>
          <p:nvPr/>
        </p:nvGraphicFramePr>
        <p:xfrm>
          <a:off x="827088" y="3933825"/>
          <a:ext cx="2665412" cy="1736725"/>
        </p:xfrm>
        <a:graphic>
          <a:graphicData uri="http://schemas.openxmlformats.org/presentationml/2006/ole">
            <p:oleObj spid="_x0000_s49158" name="Equation" r:id="rId3" imgW="1091726" imgH="710891" progId="">
              <p:embed/>
            </p:oleObj>
          </a:graphicData>
        </a:graphic>
      </p:graphicFrame>
      <p:graphicFrame>
        <p:nvGraphicFramePr>
          <p:cNvPr id="49157" name="Object 5"/>
          <p:cNvGraphicFramePr>
            <a:graphicFrameLocks noChangeAspect="1"/>
          </p:cNvGraphicFramePr>
          <p:nvPr/>
        </p:nvGraphicFramePr>
        <p:xfrm>
          <a:off x="4643438" y="3860800"/>
          <a:ext cx="2808287" cy="1828800"/>
        </p:xfrm>
        <a:graphic>
          <a:graphicData uri="http://schemas.openxmlformats.org/presentationml/2006/ole">
            <p:oleObj spid="_x0000_s49159" name="Equation" r:id="rId4" imgW="1091726" imgH="710891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404813"/>
            <a:ext cx="7572375" cy="750887"/>
          </a:xfrm>
        </p:spPr>
        <p:txBody>
          <a:bodyPr/>
          <a:lstStyle/>
          <a:p>
            <a:pPr eaLnBrk="1" hangingPunct="1"/>
            <a:r>
              <a:rPr lang="hr-HR" smtClean="0"/>
              <a:t>Zbrajanje:</a:t>
            </a:r>
          </a:p>
        </p:txBody>
      </p:sp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971550" y="1412875"/>
          <a:ext cx="6911975" cy="1606550"/>
        </p:xfrm>
        <a:graphic>
          <a:graphicData uri="http://schemas.openxmlformats.org/presentationml/2006/ole">
            <p:oleObj spid="_x0000_s50186" name="Equation" r:id="rId3" imgW="3060700" imgH="711200" progId="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755650" y="4483100"/>
          <a:ext cx="7416800" cy="1592263"/>
        </p:xfrm>
        <a:graphic>
          <a:graphicData uri="http://schemas.openxmlformats.org/presentationml/2006/ole">
            <p:oleObj spid="_x0000_s50187" name="Equation" r:id="rId4" imgW="3314700" imgH="711200" progId="">
              <p:embed/>
            </p:oleObj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71500" y="3357563"/>
            <a:ext cx="7572375" cy="7508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hr-HR" sz="2600" dirty="0">
                <a:latin typeface="+mn-lt"/>
                <a:cs typeface="+mn-cs"/>
              </a:rPr>
              <a:t>Oduzimanje: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Množenje matrice skalarom</a:t>
            </a:r>
          </a:p>
        </p:txBody>
      </p:sp>
      <p:sp>
        <p:nvSpPr>
          <p:cNvPr id="5120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598613"/>
            <a:ext cx="8502650" cy="1109662"/>
          </a:xfrm>
        </p:spPr>
        <p:txBody>
          <a:bodyPr/>
          <a:lstStyle/>
          <a:p>
            <a:pPr eaLnBrk="1" hangingPunct="1"/>
            <a:r>
              <a:rPr lang="hr-HR" smtClean="0">
                <a:latin typeface="Times New Roman" pitchFamily="18" charset="0"/>
              </a:rPr>
              <a:t>Množi se svaki element matrice skalarom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827088" y="2492375"/>
          <a:ext cx="2665412" cy="1736725"/>
        </p:xfrm>
        <a:graphic>
          <a:graphicData uri="http://schemas.openxmlformats.org/presentationml/2006/ole">
            <p:oleObj spid="_x0000_s51207" name="Equation" r:id="rId3" imgW="1091726" imgH="710891" progId="">
              <p:embed/>
            </p:oleObj>
          </a:graphicData>
        </a:graphic>
      </p:graphicFrame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827088" y="4652963"/>
          <a:ext cx="1008062" cy="485775"/>
        </p:xfrm>
        <a:graphic>
          <a:graphicData uri="http://schemas.openxmlformats.org/presentationml/2006/ole">
            <p:oleObj spid="_x0000_s51208" name="Equation" r:id="rId4" imgW="368140" imgH="177723" progId="">
              <p:embed/>
            </p:oleObj>
          </a:graphicData>
        </a:graphic>
      </p:graphicFrame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2700338" y="4724400"/>
          <a:ext cx="5492750" cy="1898650"/>
        </p:xfrm>
        <a:graphic>
          <a:graphicData uri="http://schemas.openxmlformats.org/presentationml/2006/ole">
            <p:oleObj spid="_x0000_s51209" name="Equation" r:id="rId5" imgW="2057400" imgH="71120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Množenje dviju matrica</a:t>
            </a:r>
          </a:p>
        </p:txBody>
      </p:sp>
      <p:sp>
        <p:nvSpPr>
          <p:cNvPr id="5223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93100" cy="3702050"/>
          </a:xfrm>
        </p:spPr>
        <p:txBody>
          <a:bodyPr/>
          <a:lstStyle/>
          <a:p>
            <a:pPr eaLnBrk="1" hangingPunct="1"/>
            <a:r>
              <a:rPr lang="hr-HR" sz="2400" smtClean="0">
                <a:latin typeface="Times New Roman" pitchFamily="18" charset="0"/>
              </a:rPr>
              <a:t>Postiže se zbrajanjem unutarnjeg produkta i-tog retčanog vektora lijeve matrice i j-tog stupčanog vektora desne matrice.</a:t>
            </a: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Za dvije matrice A</a:t>
            </a:r>
            <a:r>
              <a:rPr lang="hr-HR" sz="2400" baseline="-25000" smtClean="0">
                <a:latin typeface="Times New Roman" pitchFamily="18" charset="0"/>
              </a:rPr>
              <a:t>n x m</a:t>
            </a:r>
            <a:r>
              <a:rPr lang="hr-HR" sz="2400" smtClean="0">
                <a:latin typeface="Times New Roman" pitchFamily="18" charset="0"/>
              </a:rPr>
              <a:t> i B</a:t>
            </a:r>
            <a:r>
              <a:rPr lang="hr-HR" sz="2400" baseline="-25000" smtClean="0">
                <a:latin typeface="Times New Roman" pitchFamily="18" charset="0"/>
              </a:rPr>
              <a:t>m x p </a:t>
            </a:r>
            <a:r>
              <a:rPr lang="hr-HR" sz="2400" smtClean="0">
                <a:latin typeface="Times New Roman" pitchFamily="18" charset="0"/>
              </a:rPr>
              <a:t>koriste se retčani vektor A’</a:t>
            </a:r>
            <a:r>
              <a:rPr lang="hr-HR" sz="2400" baseline="-25000" smtClean="0">
                <a:latin typeface="Times New Roman" pitchFamily="18" charset="0"/>
              </a:rPr>
              <a:t>i </a:t>
            </a:r>
            <a:r>
              <a:rPr lang="hr-HR" sz="2400" smtClean="0">
                <a:latin typeface="Times New Roman" pitchFamily="18" charset="0"/>
              </a:rPr>
              <a:t>i stupčani vektor B</a:t>
            </a:r>
            <a:r>
              <a:rPr lang="hr-HR" sz="2400" baseline="-25000" smtClean="0">
                <a:latin typeface="Times New Roman" pitchFamily="18" charset="0"/>
              </a:rPr>
              <a:t>j</a:t>
            </a:r>
            <a:endParaRPr lang="hr-HR" sz="2400" smtClean="0">
              <a:latin typeface="Times New Roman" pitchFamily="18" charset="0"/>
            </a:endParaRPr>
          </a:p>
          <a:p>
            <a:pPr eaLnBrk="1" hangingPunct="1"/>
            <a:r>
              <a:rPr lang="hr-HR" sz="2400" smtClean="0">
                <a:latin typeface="Times New Roman" pitchFamily="18" charset="0"/>
              </a:rPr>
              <a:t>Element tako dobivene matrice AxB, nazovimo ga d</a:t>
            </a:r>
            <a:r>
              <a:rPr lang="hr-HR" sz="2400" baseline="-25000" smtClean="0">
                <a:latin typeface="Times New Roman" pitchFamily="18" charset="0"/>
              </a:rPr>
              <a:t>ij</a:t>
            </a:r>
            <a:r>
              <a:rPr lang="hr-HR" sz="2400" smtClean="0">
                <a:latin typeface="Times New Roman" pitchFamily="18" charset="0"/>
              </a:rPr>
              <a:t> definira se kao:</a:t>
            </a:r>
            <a:endParaRPr lang="hr-HR" sz="2400" baseline="-25000" smtClean="0">
              <a:latin typeface="Times New Roman" pitchFamily="18" charset="0"/>
            </a:endParaRPr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323850" y="5084763"/>
          <a:ext cx="8528050" cy="1193800"/>
        </p:xfrm>
        <a:graphic>
          <a:graphicData uri="http://schemas.openxmlformats.org/presentationml/2006/ole">
            <p:oleObj spid="_x0000_s52229" name="Equation" r:id="rId3" imgW="3086100" imgH="431800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333375"/>
            <a:ext cx="8286750" cy="345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Množenje matrica je moguće ako broj kolona lijeve matrice odgovara broju redaka desne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Možemo množiti matrice npr: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A</a:t>
            </a:r>
            <a:r>
              <a:rPr lang="hr-HR" sz="2400" baseline="-25000" smtClean="0">
                <a:latin typeface="Times New Roman" pitchFamily="18" charset="0"/>
              </a:rPr>
              <a:t>2 x 3</a:t>
            </a:r>
            <a:r>
              <a:rPr lang="hr-HR" sz="2400" smtClean="0">
                <a:latin typeface="Times New Roman" pitchFamily="18" charset="0"/>
              </a:rPr>
              <a:t> i B</a:t>
            </a:r>
            <a:r>
              <a:rPr lang="hr-HR" sz="2400" baseline="-25000" smtClean="0">
                <a:latin typeface="Times New Roman" pitchFamily="18" charset="0"/>
              </a:rPr>
              <a:t>3 x 4 </a:t>
            </a:r>
            <a:endParaRPr lang="hr-HR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A</a:t>
            </a:r>
            <a:r>
              <a:rPr lang="hr-HR" sz="2400" baseline="-25000" smtClean="0">
                <a:latin typeface="Times New Roman" pitchFamily="18" charset="0"/>
              </a:rPr>
              <a:t>5 x 2</a:t>
            </a:r>
            <a:r>
              <a:rPr lang="hr-HR" sz="2400" smtClean="0">
                <a:latin typeface="Times New Roman" pitchFamily="18" charset="0"/>
              </a:rPr>
              <a:t> i B</a:t>
            </a:r>
            <a:r>
              <a:rPr lang="hr-HR" sz="2400" baseline="-25000" smtClean="0">
                <a:latin typeface="Times New Roman" pitchFamily="18" charset="0"/>
              </a:rPr>
              <a:t>2 x 2 </a:t>
            </a:r>
            <a:r>
              <a:rPr lang="hr-HR" sz="2400" smtClean="0">
                <a:latin typeface="Times New Roman" pitchFamily="18" charset="0"/>
              </a:rPr>
              <a:t>itd…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Dobiva se matrica D čiji je red nxp koja ima:</a:t>
            </a:r>
          </a:p>
          <a:p>
            <a:pPr eaLnBrk="1" hangingPunct="1">
              <a:lnSpc>
                <a:spcPct val="90000"/>
              </a:lnSpc>
            </a:pPr>
            <a:r>
              <a:rPr lang="hr-HR" sz="2400" smtClean="0">
                <a:latin typeface="Times New Roman" pitchFamily="18" charset="0"/>
              </a:rPr>
              <a:t>D</a:t>
            </a:r>
            <a:r>
              <a:rPr lang="hr-HR" sz="2400" baseline="-25000" smtClean="0">
                <a:latin typeface="Times New Roman" pitchFamily="18" charset="0"/>
              </a:rPr>
              <a:t>n x p</a:t>
            </a:r>
            <a:r>
              <a:rPr lang="hr-HR" sz="2400" smtClean="0">
                <a:latin typeface="Times New Roman" pitchFamily="18" charset="0"/>
              </a:rPr>
              <a:t> =A</a:t>
            </a:r>
            <a:r>
              <a:rPr lang="hr-HR" sz="2400" baseline="-25000" smtClean="0">
                <a:latin typeface="Times New Roman" pitchFamily="18" charset="0"/>
              </a:rPr>
              <a:t>n x m</a:t>
            </a:r>
            <a:r>
              <a:rPr lang="hr-HR" sz="2400" smtClean="0">
                <a:latin typeface="Times New Roman" pitchFamily="18" charset="0"/>
              </a:rPr>
              <a:t> * B</a:t>
            </a:r>
            <a:r>
              <a:rPr lang="hr-HR" sz="2400" baseline="-25000" smtClean="0">
                <a:latin typeface="Times New Roman" pitchFamily="18" charset="0"/>
              </a:rPr>
              <a:t>m x p</a:t>
            </a:r>
            <a:endParaRPr lang="hr-HR" sz="2400" smtClean="0">
              <a:latin typeface="Times New Roman" pitchFamily="18" charset="0"/>
            </a:endParaRPr>
          </a:p>
          <a:p>
            <a:pPr lvl="1" eaLnBrk="1" hangingPunct="1">
              <a:lnSpc>
                <a:spcPct val="90000"/>
              </a:lnSpc>
            </a:pPr>
            <a:endParaRPr lang="hr-HR" smtClean="0">
              <a:latin typeface="Times New Roman" pitchFamily="18" charset="0"/>
            </a:endParaRPr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1187450" y="4508500"/>
          <a:ext cx="2447925" cy="1492250"/>
        </p:xfrm>
        <a:graphic>
          <a:graphicData uri="http://schemas.openxmlformats.org/presentationml/2006/ole">
            <p:oleObj spid="_x0000_s53254" name="Equation" r:id="rId3" imgW="749300" imgH="457200" progId="">
              <p:embed/>
            </p:oleObj>
          </a:graphicData>
        </a:graphic>
      </p:graphicFrame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4500563" y="4551363"/>
          <a:ext cx="3146425" cy="1489075"/>
        </p:xfrm>
        <a:graphic>
          <a:graphicData uri="http://schemas.openxmlformats.org/presentationml/2006/ole">
            <p:oleObj spid="_x0000_s53255" name="Equation" r:id="rId4" imgW="965200" imgH="45720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395288" y="333375"/>
          <a:ext cx="6645275" cy="5554663"/>
        </p:xfrm>
        <a:graphic>
          <a:graphicData uri="http://schemas.openxmlformats.org/presentationml/2006/ole">
            <p:oleObj spid="_x0000_s54277" name="Equation" r:id="rId3" imgW="2552700" imgH="2133600" progId="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631</TotalTime>
  <Words>668</Words>
  <Application>Microsoft Office PowerPoint</Application>
  <PresentationFormat>Prikaz na zaslonu (4:3)</PresentationFormat>
  <Paragraphs>75</Paragraphs>
  <Slides>25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25</vt:i4>
      </vt:variant>
    </vt:vector>
  </HeadingPairs>
  <TitlesOfParts>
    <vt:vector size="27" baseType="lpstr">
      <vt:lpstr>Equity</vt:lpstr>
      <vt:lpstr>Equation</vt:lpstr>
      <vt:lpstr>Osnove vektorskog prostora i matričnog računa II</vt:lpstr>
      <vt:lpstr>Matrice i matrična algebra</vt:lpstr>
      <vt:lpstr>Jednakost matrica</vt:lpstr>
      <vt:lpstr>Zbrajanje i oduzimanje matrica</vt:lpstr>
      <vt:lpstr>Slajd 5</vt:lpstr>
      <vt:lpstr>Množenje matrice skalarom</vt:lpstr>
      <vt:lpstr>Množenje dviju matrica</vt:lpstr>
      <vt:lpstr>Slajd 8</vt:lpstr>
      <vt:lpstr>Slajd 9</vt:lpstr>
      <vt:lpstr>Slajd 10</vt:lpstr>
      <vt:lpstr>Pažnja!</vt:lpstr>
      <vt:lpstr>Kvadratna matrica</vt:lpstr>
      <vt:lpstr>Dijagonalna matrica</vt:lpstr>
      <vt:lpstr>Množenje s dijagonalnom matricom</vt:lpstr>
      <vt:lpstr>Množenje dvije dijagonalne matrice</vt:lpstr>
      <vt:lpstr>Matrica identiteta</vt:lpstr>
      <vt:lpstr>Transponirana matrica</vt:lpstr>
      <vt:lpstr>Inverz matrice</vt:lpstr>
      <vt:lpstr>Slajd 19</vt:lpstr>
      <vt:lpstr>Ortogonalna i ortonormalna matica</vt:lpstr>
      <vt:lpstr>Matrice i deskriptivna statistika</vt:lpstr>
      <vt:lpstr>Matrica korelacija</vt:lpstr>
      <vt:lpstr>Slajd 23</vt:lpstr>
      <vt:lpstr>Regresijska jednadžba</vt:lpstr>
      <vt:lpstr>Slajd 25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Osnove vektora prostora i matričnog računa </dc:title>
  <dc:creator>Toni Babarovic</dc:creator>
  <cp:lastModifiedBy>nom</cp:lastModifiedBy>
  <cp:revision>27</cp:revision>
  <dcterms:created xsi:type="dcterms:W3CDTF">2009-03-19T07:42:17Z</dcterms:created>
  <dcterms:modified xsi:type="dcterms:W3CDTF">2013-05-29T08:46:06Z</dcterms:modified>
</cp:coreProperties>
</file>