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2" r:id="rId11"/>
    <p:sldId id="273" r:id="rId12"/>
    <p:sldId id="268" r:id="rId13"/>
    <p:sldId id="269" r:id="rId14"/>
    <p:sldId id="270" r:id="rId15"/>
    <p:sldId id="271" r:id="rId16"/>
    <p:sldId id="274" r:id="rId17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BEDB80C-7AB7-45D2-89D4-B784038EFC5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B5E1-276F-4942-ABE1-8F584CE101E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001-F9F3-4577-8B4E-02BB3D6A7962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CE0E-1AD5-4F37-9252-293E5C1E31E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6C29FBB-F9A6-466B-A610-AE07A0E4C8C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2949-1D54-4CFC-9F82-C4B122A93A91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093B1-22F6-4CA0-88E7-DEC0FAECF011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46C6-F0CF-4B42-B016-371D5E4CCF6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69D0-EFDA-48B1-B3A5-220D9AB0FA8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7F054-2B8E-437C-9D19-D962FBBF904F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0F99319-172C-4FA6-B288-B0FC38480126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9FE2CF4-99D0-44CF-AA6D-D596ADC3411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hr-H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Modeli faktorske analize – image &amp; alfa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14348" y="3286124"/>
            <a:ext cx="7772400" cy="1338262"/>
          </a:xfrm>
        </p:spPr>
        <p:txBody>
          <a:bodyPr>
            <a:normAutofit/>
          </a:bodyPr>
          <a:lstStyle/>
          <a:p>
            <a:pPr marL="857250" indent="-857250">
              <a:buClr>
                <a:schemeClr val="tx2"/>
              </a:buClr>
              <a:buFont typeface="+mj-lt"/>
              <a:buAutoNum type="romanUcPeriod" startAt="2"/>
            </a:pPr>
            <a:r>
              <a:rPr lang="hr-HR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Modaliteti FA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57250" indent="-857250">
              <a:buFont typeface="+mj-lt"/>
              <a:buAutoNum type="romanUcPeriod" startAt="2"/>
            </a:pP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kstniOkvir 2"/>
          <p:cNvSpPr txBox="1"/>
          <p:nvPr/>
        </p:nvSpPr>
        <p:spPr>
          <a:xfrm>
            <a:off x="3643306" y="542926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hr-HR" dirty="0" smtClean="0"/>
              <a:t>Toni Babarović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/>
              <a:t>Modaliteti FA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922338"/>
          </a:xfrm>
        </p:spPr>
        <p:txBody>
          <a:bodyPr/>
          <a:lstStyle/>
          <a:p>
            <a:r>
              <a:rPr lang="hr-HR"/>
              <a:t>Modaliteti faktorske analize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800" dirty="0"/>
              <a:t>U FA analiziramo matrice korelacija </a:t>
            </a:r>
            <a:r>
              <a:rPr lang="hr-HR" sz="2800" dirty="0" err="1"/>
              <a:t>tj</a:t>
            </a:r>
            <a:r>
              <a:rPr lang="hr-HR" sz="2800" dirty="0"/>
              <a:t>. matrice </a:t>
            </a:r>
            <a:r>
              <a:rPr lang="hr-HR" sz="2800" dirty="0" err="1"/>
              <a:t>asosijacija</a:t>
            </a:r>
            <a:r>
              <a:rPr lang="hr-HR" sz="2800" dirty="0"/>
              <a:t> (povezanosti)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Matrice korelacija izračunate su iz matrice podataka u kojoj imamo </a:t>
            </a:r>
            <a:r>
              <a:rPr lang="hr-HR" sz="2800" dirty="0" smtClean="0"/>
              <a:t>stupce </a:t>
            </a:r>
            <a:r>
              <a:rPr lang="hr-HR" sz="2800" dirty="0"/>
              <a:t>i </a:t>
            </a:r>
            <a:r>
              <a:rPr lang="hr-HR" sz="2800" dirty="0" smtClean="0"/>
              <a:t>retke </a:t>
            </a:r>
            <a:r>
              <a:rPr lang="hr-HR" sz="2800" dirty="0"/>
              <a:t>(data </a:t>
            </a:r>
            <a:r>
              <a:rPr lang="hr-HR" sz="2800" dirty="0" err="1"/>
              <a:t>view</a:t>
            </a:r>
            <a:r>
              <a:rPr lang="hr-HR" sz="2800" dirty="0"/>
              <a:t>)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To su dvodimenzionalne matrice podataka. Imamo dva moda: ispitanike i varijable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Analiziramo asocijacije (korelacije) među varijablama – najčešće prikazane stupcima, a ispitanici su reci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Takva klasična tehnika naziva se R tehnika FA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922338"/>
          </a:xfrm>
        </p:spPr>
        <p:txBody>
          <a:bodyPr/>
          <a:lstStyle/>
          <a:p>
            <a:r>
              <a:rPr lang="hr-HR"/>
              <a:t>Q tehnika FA</a:t>
            </a: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268413"/>
            <a:ext cx="8569325" cy="55895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800"/>
              <a:t>Početna matrica podataka se može trasponirati (okrenuti) – ispitanici postaju stupci, a varijable reci</a:t>
            </a:r>
          </a:p>
          <a:p>
            <a:pPr>
              <a:lnSpc>
                <a:spcPct val="80000"/>
              </a:lnSpc>
            </a:pPr>
            <a:r>
              <a:rPr lang="hr-HR" sz="2800"/>
              <a:t>Tada se mogu izračunati asocijacije (korelacije) među ispitanicima preko varijabli</a:t>
            </a:r>
          </a:p>
          <a:p>
            <a:pPr>
              <a:lnSpc>
                <a:spcPct val="80000"/>
              </a:lnSpc>
            </a:pPr>
            <a:r>
              <a:rPr lang="hr-HR" sz="2800"/>
              <a:t>Recimo da imamo 10 ispitanika ispitanih sa po 500 varijabli</a:t>
            </a:r>
          </a:p>
          <a:p>
            <a:pPr>
              <a:lnSpc>
                <a:spcPct val="80000"/>
              </a:lnSpc>
            </a:pPr>
            <a:r>
              <a:rPr lang="hr-HR" sz="2800"/>
              <a:t>Iz takvih podataka može se formirati korelacijska matrica koja sadrži indekse asocijacije između 10 ispitanika</a:t>
            </a:r>
          </a:p>
          <a:p>
            <a:pPr>
              <a:lnSpc>
                <a:spcPct val="80000"/>
              </a:lnSpc>
            </a:pPr>
            <a:r>
              <a:rPr lang="hr-HR" sz="2800"/>
              <a:t>Iz korelacijske matrice možemo izračunati latentne dimenzije koje leže u pozadini sličnosti ispitanika. </a:t>
            </a:r>
          </a:p>
          <a:p>
            <a:pPr>
              <a:lnSpc>
                <a:spcPct val="80000"/>
              </a:lnSpc>
            </a:pPr>
            <a:r>
              <a:rPr lang="hr-HR" sz="2800"/>
              <a:t>U takvoj analizi faktori predstavljaju grupe ispitanika a </a:t>
            </a:r>
            <a:r>
              <a:rPr lang="el-GR" sz="2800">
                <a:cs typeface="Arial" charset="0"/>
              </a:rPr>
              <a:t>λ</a:t>
            </a:r>
            <a:r>
              <a:rPr lang="hr-HR" sz="2800">
                <a:cs typeface="Arial" charset="0"/>
              </a:rPr>
              <a:t> faktora predstavlja relativnu veličinu grupe</a:t>
            </a:r>
            <a:endParaRPr lang="el-GR" sz="280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Tri osnovna moda i načini analize</a:t>
            </a:r>
            <a:endParaRPr lang="en-US" sz="400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/>
              <a:t>Osim moda varijabli i ispitanika, mogu se varirati i uvjeti; npr. više uvjeta testiranja</a:t>
            </a:r>
          </a:p>
          <a:p>
            <a:r>
              <a:rPr lang="hr-HR"/>
              <a:t>Tako možemo za jednog ispitanika analizirati varijable i uvjete</a:t>
            </a:r>
          </a:p>
          <a:p>
            <a:r>
              <a:rPr lang="hr-HR"/>
              <a:t>Ili za jednu varijabli analizirati uvjete i ispitanike</a:t>
            </a:r>
          </a:p>
          <a:p>
            <a:r>
              <a:rPr lang="hr-HR"/>
              <a:t>Sva tri modaliteta je moguće varirati i utvrđivati različite latentne dimenzije 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Group 2"/>
          <p:cNvGraphicFramePr>
            <a:graphicFrameLocks noGrp="1"/>
          </p:cNvGraphicFramePr>
          <p:nvPr/>
        </p:nvGraphicFramePr>
        <p:xfrm>
          <a:off x="250825" y="404813"/>
          <a:ext cx="8208963" cy="6273803"/>
        </p:xfrm>
        <a:graphic>
          <a:graphicData uri="http://schemas.openxmlformats.org/drawingml/2006/table">
            <a:tbl>
              <a:tblPr/>
              <a:tblGrid>
                <a:gridCol w="865188"/>
                <a:gridCol w="2447925"/>
                <a:gridCol w="2520950"/>
                <a:gridCol w="2374900"/>
              </a:tblGrid>
              <a:tr h="213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tehnika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 koji se faktorizira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 preko kojeg je izračunata asocijacija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 koji je konstantan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varijable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pojedinci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jedna prilika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pojedinci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varijable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jedna prilika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uvjeti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varijable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jedan pojed.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varijable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uvjeti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jedan pojed.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pojedinci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uvjeti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jedna var.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uvjeti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pojedinci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jedna var.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Modaliteti u praksi</a:t>
            </a: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/>
              <a:t>Najčešće korištena tehnika je R tehnika</a:t>
            </a:r>
          </a:p>
          <a:p>
            <a:pPr>
              <a:lnSpc>
                <a:spcPct val="90000"/>
              </a:lnSpc>
            </a:pPr>
            <a:r>
              <a:rPr lang="hr-HR"/>
              <a:t>Ponekad se koristi Q tehnika, ali postoje neke druge češće metode utvrđivanja sličnosti među pojedincima: npr. klaster analiza</a:t>
            </a:r>
          </a:p>
          <a:p>
            <a:pPr>
              <a:lnSpc>
                <a:spcPct val="90000"/>
              </a:lnSpc>
            </a:pPr>
            <a:r>
              <a:rPr lang="hr-HR"/>
              <a:t>Bilo koju tehniku koristili uvijek mora biti veći broj varijabli preko kojih se računa asocijacija među varijablama koje se faktoriziraju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Domaća zadaća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 err="1" smtClean="0"/>
              <a:t>Konfirmatorna</a:t>
            </a:r>
            <a:r>
              <a:rPr lang="hr-HR" dirty="0" smtClean="0"/>
              <a:t> faktorska analiza</a:t>
            </a:r>
          </a:p>
          <a:p>
            <a:pPr lvl="1"/>
            <a:r>
              <a:rPr lang="hr-HR" dirty="0" smtClean="0"/>
              <a:t>Razlike </a:t>
            </a:r>
            <a:r>
              <a:rPr lang="hr-HR" dirty="0" err="1" smtClean="0"/>
              <a:t>eksploratorne</a:t>
            </a:r>
            <a:r>
              <a:rPr lang="hr-HR" dirty="0" smtClean="0"/>
              <a:t> i </a:t>
            </a:r>
            <a:r>
              <a:rPr lang="hr-HR" dirty="0" err="1" smtClean="0"/>
              <a:t>konfirmatorne</a:t>
            </a:r>
            <a:r>
              <a:rPr lang="hr-HR" dirty="0" smtClean="0"/>
              <a:t> analize</a:t>
            </a:r>
          </a:p>
          <a:p>
            <a:pPr lvl="1"/>
            <a:r>
              <a:rPr lang="hr-HR" dirty="0" smtClean="0"/>
              <a:t>Logika </a:t>
            </a:r>
            <a:r>
              <a:rPr lang="hr-HR" dirty="0" err="1" smtClean="0"/>
              <a:t>konfirmatornih</a:t>
            </a:r>
            <a:r>
              <a:rPr lang="hr-HR" dirty="0" smtClean="0"/>
              <a:t> postupaka</a:t>
            </a:r>
          </a:p>
          <a:p>
            <a:pPr lvl="1"/>
            <a:r>
              <a:rPr lang="hr-HR" dirty="0" smtClean="0"/>
              <a:t>Preduvjeti korištenja KFA</a:t>
            </a:r>
          </a:p>
          <a:p>
            <a:pPr lvl="1"/>
            <a:r>
              <a:rPr lang="hr-HR" dirty="0" smtClean="0"/>
              <a:t>Praktična primjena KFA</a:t>
            </a:r>
          </a:p>
          <a:p>
            <a:endParaRPr lang="hr-HR" dirty="0" smtClean="0"/>
          </a:p>
          <a:p>
            <a:r>
              <a:rPr lang="hr-HR" dirty="0" smtClean="0"/>
              <a:t>Do dvije stranice teksta</a:t>
            </a:r>
          </a:p>
          <a:p>
            <a:r>
              <a:rPr lang="en-US" sz="2400" dirty="0" smtClean="0"/>
              <a:t>Long, J. S. (1983). Confirmatory factor analysis. Beverly Hills, CA: Sage. 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273050"/>
            <a:ext cx="8215313" cy="922338"/>
          </a:xfrm>
        </p:spPr>
        <p:txBody>
          <a:bodyPr/>
          <a:lstStyle/>
          <a:p>
            <a:r>
              <a:rPr lang="hr-HR"/>
              <a:t>Image analiza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557338"/>
            <a:ext cx="8353425" cy="49672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Razvio Guttman 40-tih i 50-tih godina</a:t>
            </a:r>
          </a:p>
          <a:p>
            <a:pPr>
              <a:lnSpc>
                <a:spcPct val="90000"/>
              </a:lnSpc>
            </a:pPr>
            <a:r>
              <a:rPr lang="hr-HR" sz="2800"/>
              <a:t>Nezadovoljan aproksimativnim rješenjima prilikom određivanja komunaliteta (i unikviteta) varijabli u analizi ZF</a:t>
            </a:r>
          </a:p>
          <a:p>
            <a:pPr>
              <a:lnSpc>
                <a:spcPct val="90000"/>
              </a:lnSpc>
            </a:pPr>
            <a:r>
              <a:rPr lang="hr-HR" sz="2800"/>
              <a:t>Želja za postizanjem jednoznačnog određenja dijelova varijance varijabli u ZF kao kod analize GK</a:t>
            </a:r>
          </a:p>
          <a:p>
            <a:pPr>
              <a:lnSpc>
                <a:spcPct val="90000"/>
              </a:lnSpc>
            </a:pPr>
            <a:r>
              <a:rPr lang="hr-HR" sz="2800"/>
              <a:t>Pri razvoju modela definira dvije situacije: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Kada je poznata populacija ispitanika i varijabli (testova) koje analiziramo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Situacije kada radimo s uzorcima (i varijabli i ispitanika) – gotovo uvijek u praksi 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r>
              <a:rPr lang="hr-HR" sz="3600"/>
              <a:t>Image i antiimage varijable</a:t>
            </a:r>
            <a:endParaRPr lang="en-US" sz="360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1196975"/>
            <a:ext cx="8642350" cy="5256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400"/>
              <a:t>Image analiza se temelji na populacijskim podacima:</a:t>
            </a:r>
          </a:p>
          <a:p>
            <a:pPr lvl="1">
              <a:lnSpc>
                <a:spcPct val="90000"/>
              </a:lnSpc>
            </a:pPr>
            <a:r>
              <a:rPr lang="hr-HR" sz="2000"/>
              <a:t>Da bi dobili konačne i jednoznačne podatke o korelacijama među varijablama potrebna je populacija ispitanika</a:t>
            </a:r>
          </a:p>
          <a:p>
            <a:pPr lvl="1">
              <a:lnSpc>
                <a:spcPct val="90000"/>
              </a:lnSpc>
            </a:pPr>
            <a:r>
              <a:rPr lang="hr-HR" sz="2000"/>
              <a:t>Da bi dobili jednoznačne podatke o komunalitetima potrebna je populacija varijabli iz tog područja</a:t>
            </a:r>
          </a:p>
          <a:p>
            <a:pPr>
              <a:lnSpc>
                <a:spcPct val="90000"/>
              </a:lnSpc>
            </a:pPr>
            <a:r>
              <a:rPr lang="hr-HR" sz="2400"/>
              <a:t>U tom je slučaju moguće egzaktno odrediti komunalitetni i unikvitetni dio varijable</a:t>
            </a:r>
          </a:p>
          <a:p>
            <a:pPr>
              <a:lnSpc>
                <a:spcPct val="90000"/>
              </a:lnSpc>
            </a:pPr>
            <a:r>
              <a:rPr lang="hr-HR" sz="2400"/>
              <a:t>Definicija imagea varijable: komunalitet varijable koji je predvidiv na osnovi linearne multiple korelacije izračunate iz svih ostalih var. tog  univerzuma varijabli. </a:t>
            </a:r>
          </a:p>
          <a:p>
            <a:pPr>
              <a:lnSpc>
                <a:spcPct val="90000"/>
              </a:lnSpc>
            </a:pPr>
            <a:r>
              <a:rPr lang="hr-HR" sz="2400"/>
              <a:t>Antiimage: onaj dio koji se na osnovi populacije varijabli ne može odrediti</a:t>
            </a:r>
          </a:p>
          <a:p>
            <a:pPr>
              <a:lnSpc>
                <a:spcPct val="90000"/>
              </a:lnSpc>
            </a:pPr>
            <a:r>
              <a:rPr lang="hr-HR" sz="2400"/>
              <a:t>V = I + Ai</a:t>
            </a:r>
            <a:endParaRPr 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273050"/>
            <a:ext cx="8215313" cy="850900"/>
          </a:xfrm>
        </p:spPr>
        <p:txBody>
          <a:bodyPr/>
          <a:lstStyle/>
          <a:p>
            <a:r>
              <a:rPr lang="hr-HR"/>
              <a:t>Parcijalni image i antiimage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341438"/>
            <a:ext cx="8362950" cy="47847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hr-HR" sz="2800" dirty="0"/>
              <a:t>U praksi nikad ne raspolažemo populacijom ispitanika i populacijom varijabli, već samo s uzorcima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Uvodi termine parcijalni image i </a:t>
            </a:r>
            <a:r>
              <a:rPr lang="hr-HR" sz="2800" dirty="0" smtClean="0"/>
              <a:t>parcijalni </a:t>
            </a:r>
            <a:r>
              <a:rPr lang="hr-HR" sz="2800" dirty="0" err="1" smtClean="0"/>
              <a:t>antiimage</a:t>
            </a:r>
            <a:r>
              <a:rPr lang="hr-HR" sz="2800" dirty="0" smtClean="0"/>
              <a:t> </a:t>
            </a:r>
            <a:r>
              <a:rPr lang="hr-HR" sz="2800" dirty="0"/>
              <a:t>kao zamjene za idealne slike varijabli u populaciji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Parcijalni image i </a:t>
            </a:r>
            <a:r>
              <a:rPr lang="hr-HR" sz="2800" dirty="0" err="1"/>
              <a:t>antiimage</a:t>
            </a:r>
            <a:r>
              <a:rPr lang="hr-HR" sz="2800" dirty="0"/>
              <a:t> su definirani na uzorku ispitanika i uzorku varijabli – procjene pravog </a:t>
            </a:r>
            <a:r>
              <a:rPr lang="hr-HR" sz="2800" dirty="0" err="1"/>
              <a:t>imagea</a:t>
            </a:r>
            <a:r>
              <a:rPr lang="hr-HR" sz="2800" dirty="0"/>
              <a:t> i </a:t>
            </a:r>
            <a:r>
              <a:rPr lang="hr-HR" sz="2800" dirty="0" err="1"/>
              <a:t>antiimagea</a:t>
            </a:r>
            <a:endParaRPr lang="hr-HR" sz="2800" dirty="0"/>
          </a:p>
          <a:p>
            <a:pPr>
              <a:lnSpc>
                <a:spcPct val="80000"/>
              </a:lnSpc>
            </a:pPr>
            <a:r>
              <a:rPr lang="hr-HR" sz="2800" dirty="0"/>
              <a:t>Nisu potpuno jednoznačni, ali daju bolje procjene od drugih analiza ZF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Približavaju se točnim procjenama s približavanjem uzorka populaciji</a:t>
            </a: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000"/>
              <a:t>Početna korelacijska matrica u image analizi</a:t>
            </a:r>
            <a:endParaRPr lang="en-US" sz="400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dirty="0"/>
              <a:t>Bliska je reduciranoj matrici iz analize </a:t>
            </a:r>
            <a:r>
              <a:rPr lang="hr-HR" sz="2800" dirty="0" smtClean="0"/>
              <a:t>ZF</a:t>
            </a:r>
            <a:endParaRPr lang="hr-HR" sz="2800" dirty="0"/>
          </a:p>
          <a:p>
            <a:r>
              <a:rPr lang="hr-HR" sz="2800" dirty="0"/>
              <a:t>U dijagonali ima koeficijente </a:t>
            </a:r>
            <a:r>
              <a:rPr lang="hr-HR" sz="2800" dirty="0" err="1"/>
              <a:t>multiple</a:t>
            </a:r>
            <a:r>
              <a:rPr lang="hr-HR" sz="2800" dirty="0"/>
              <a:t> determinacije varijable s ostalih n-1 varijabli u analizi – isto kao kod ZF</a:t>
            </a:r>
          </a:p>
          <a:p>
            <a:r>
              <a:rPr lang="hr-HR" sz="2800" dirty="0" err="1"/>
              <a:t>Image</a:t>
            </a:r>
            <a:r>
              <a:rPr lang="hr-HR" sz="2800" dirty="0"/>
              <a:t> reducirana matrica ima i </a:t>
            </a:r>
            <a:r>
              <a:rPr lang="hr-HR" sz="2800" dirty="0" err="1"/>
              <a:t>izvandijagonalne</a:t>
            </a:r>
            <a:r>
              <a:rPr lang="hr-HR" sz="2800" dirty="0"/>
              <a:t> elemente promijenjene:</a:t>
            </a:r>
          </a:p>
          <a:p>
            <a:pPr lvl="1"/>
            <a:r>
              <a:rPr lang="hr-HR" sz="2400" dirty="0"/>
              <a:t>Najčešće umanjeni u odnosu na empirijski utvrđene koeficijenta korelacije</a:t>
            </a:r>
          </a:p>
          <a:p>
            <a:pPr lvl="1"/>
            <a:r>
              <a:rPr lang="hr-HR" sz="2400" dirty="0"/>
              <a:t>Zbog tog svojstva takva matrica uvijek zadržava </a:t>
            </a:r>
            <a:r>
              <a:rPr lang="hr-HR" sz="2400" dirty="0" err="1"/>
              <a:t>gramijanska</a:t>
            </a:r>
            <a:r>
              <a:rPr lang="hr-HR" sz="2400" dirty="0"/>
              <a:t> svojstva: svi </a:t>
            </a:r>
            <a:r>
              <a:rPr lang="el-GR" sz="2400" dirty="0">
                <a:cs typeface="Arial" charset="0"/>
              </a:rPr>
              <a:t>λ</a:t>
            </a:r>
            <a:r>
              <a:rPr lang="hr-HR" sz="2400" dirty="0">
                <a:cs typeface="Arial" charset="0"/>
              </a:rPr>
              <a:t> &gt; 0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Alfa faktorska analiza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600200"/>
            <a:ext cx="8362950" cy="4924425"/>
          </a:xfrm>
        </p:spPr>
        <p:txBody>
          <a:bodyPr/>
          <a:lstStyle/>
          <a:p>
            <a:r>
              <a:rPr lang="hr-HR" sz="2800"/>
              <a:t>Kaiser i Caffrey (1965)</a:t>
            </a:r>
          </a:p>
          <a:p>
            <a:r>
              <a:rPr lang="hr-HR" sz="2800"/>
              <a:t>Bazirana na Cronbachovom alpha koeficijentu</a:t>
            </a:r>
          </a:p>
          <a:p>
            <a:r>
              <a:rPr lang="hr-HR" sz="2800"/>
              <a:t>Povezuje ideju puzdanosti tipa unutarnje kontzistencije i FA</a:t>
            </a:r>
          </a:p>
          <a:p>
            <a:r>
              <a:rPr lang="hr-HR" sz="2800"/>
              <a:t>Pitanje je koliko neki test konzistentno mjeri pojavu, odnosno koliko svaki od njegovih dijelova (varijabli) mjeri istu pojavu</a:t>
            </a:r>
          </a:p>
          <a:p>
            <a:r>
              <a:rPr lang="hr-HR" sz="2800"/>
              <a:t>Alfa ustvari odgovara na pitanje o mogućnosti generalizacije jednog podatka na sve ostale</a:t>
            </a:r>
          </a:p>
          <a:p>
            <a:endParaRPr 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Ctr="0"/>
          <a:lstStyle/>
          <a:p>
            <a:r>
              <a:rPr lang="hr-HR"/>
              <a:t>Alfa faktorska analiza</a:t>
            </a:r>
            <a:endParaRPr 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dirty="0"/>
              <a:t>Najreprezentativnija kompozitna varijabla za n promatranih varijabli je </a:t>
            </a:r>
            <a:r>
              <a:rPr lang="hr-HR" sz="2800" dirty="0" smtClean="0"/>
              <a:t>prvi generalni faktor</a:t>
            </a:r>
            <a:endParaRPr lang="hr-HR" sz="2800" dirty="0"/>
          </a:p>
          <a:p>
            <a:r>
              <a:rPr lang="hr-HR" sz="2800" dirty="0"/>
              <a:t>Matematički (Lord, 1958): </a:t>
            </a:r>
          </a:p>
          <a:p>
            <a:pPr lvl="1"/>
            <a:r>
              <a:rPr lang="el-GR" sz="2400" dirty="0">
                <a:cs typeface="Arial" charset="0"/>
              </a:rPr>
              <a:t>α</a:t>
            </a:r>
            <a:r>
              <a:rPr lang="hr-HR" sz="2400" dirty="0">
                <a:cs typeface="Arial" charset="0"/>
              </a:rPr>
              <a:t> = (n/(</a:t>
            </a:r>
            <a:r>
              <a:rPr lang="hr-HR" sz="2400" dirty="0" err="1">
                <a:cs typeface="Arial" charset="0"/>
              </a:rPr>
              <a:t>n</a:t>
            </a:r>
            <a:r>
              <a:rPr lang="hr-HR" sz="2400" dirty="0">
                <a:cs typeface="Arial" charset="0"/>
              </a:rPr>
              <a:t>-1)) (1 – 1/</a:t>
            </a:r>
            <a:r>
              <a:rPr lang="el-GR" sz="2400" dirty="0">
                <a:cs typeface="Arial" charset="0"/>
              </a:rPr>
              <a:t>λ</a:t>
            </a:r>
            <a:r>
              <a:rPr lang="hr-HR" sz="2400" baseline="30000" dirty="0">
                <a:cs typeface="Arial" charset="0"/>
              </a:rPr>
              <a:t>2</a:t>
            </a:r>
            <a:r>
              <a:rPr lang="hr-HR" sz="2400" dirty="0">
                <a:cs typeface="Arial" charset="0"/>
              </a:rPr>
              <a:t>)</a:t>
            </a:r>
          </a:p>
          <a:p>
            <a:pPr lvl="1"/>
            <a:r>
              <a:rPr lang="el-GR" sz="2400" dirty="0">
                <a:cs typeface="Arial" charset="0"/>
              </a:rPr>
              <a:t>α</a:t>
            </a:r>
            <a:r>
              <a:rPr lang="hr-HR" sz="2400" dirty="0">
                <a:cs typeface="Arial" charset="0"/>
              </a:rPr>
              <a:t> = 0 ako je </a:t>
            </a:r>
            <a:r>
              <a:rPr lang="el-GR" sz="2400" dirty="0">
                <a:cs typeface="Arial" charset="0"/>
              </a:rPr>
              <a:t>λ</a:t>
            </a:r>
            <a:r>
              <a:rPr lang="hr-HR" sz="2400" baseline="30000" dirty="0">
                <a:cs typeface="Arial" charset="0"/>
              </a:rPr>
              <a:t>2</a:t>
            </a:r>
            <a:r>
              <a:rPr lang="hr-HR" sz="2400" dirty="0">
                <a:cs typeface="Arial" charset="0"/>
              </a:rPr>
              <a:t> = 1 – to znači da </a:t>
            </a:r>
            <a:r>
              <a:rPr lang="hr-HR" sz="2400" dirty="0" smtClean="0">
                <a:cs typeface="Arial" charset="0"/>
              </a:rPr>
              <a:t>faktor čija je </a:t>
            </a:r>
            <a:r>
              <a:rPr lang="el-GR" sz="2400" dirty="0" smtClean="0">
                <a:cs typeface="Arial" charset="0"/>
              </a:rPr>
              <a:t>λ</a:t>
            </a:r>
            <a:r>
              <a:rPr lang="hr-HR" sz="2400" dirty="0" smtClean="0">
                <a:cs typeface="Arial" charset="0"/>
              </a:rPr>
              <a:t> jednaka </a:t>
            </a:r>
            <a:r>
              <a:rPr lang="hr-HR" sz="2400" dirty="0">
                <a:cs typeface="Arial" charset="0"/>
              </a:rPr>
              <a:t>1 nema nikakvu </a:t>
            </a:r>
            <a:r>
              <a:rPr lang="hr-HR" sz="2400" dirty="0" err="1">
                <a:cs typeface="Arial" charset="0"/>
              </a:rPr>
              <a:t>generabilnost</a:t>
            </a:r>
            <a:endParaRPr lang="hr-HR" sz="2400" dirty="0">
              <a:cs typeface="Arial" charset="0"/>
            </a:endParaRPr>
          </a:p>
          <a:p>
            <a:pPr lvl="1"/>
            <a:r>
              <a:rPr lang="hr-HR" sz="2400" dirty="0">
                <a:cs typeface="Arial" charset="0"/>
              </a:rPr>
              <a:t>Samo vrijednost </a:t>
            </a:r>
            <a:r>
              <a:rPr lang="el-GR" sz="2400" dirty="0">
                <a:cs typeface="Arial" charset="0"/>
              </a:rPr>
              <a:t>λ</a:t>
            </a:r>
            <a:r>
              <a:rPr lang="hr-HR" sz="2400" baseline="30000" dirty="0">
                <a:cs typeface="Arial" charset="0"/>
              </a:rPr>
              <a:t>2</a:t>
            </a:r>
            <a:r>
              <a:rPr lang="hr-HR" sz="2400" dirty="0">
                <a:cs typeface="Arial" charset="0"/>
              </a:rPr>
              <a:t> &gt; 1 daje pozitivan </a:t>
            </a:r>
            <a:r>
              <a:rPr lang="el-GR" sz="2400" dirty="0">
                <a:cs typeface="Arial" charset="0"/>
              </a:rPr>
              <a:t>α</a:t>
            </a:r>
            <a:r>
              <a:rPr lang="hr-HR" sz="2400" dirty="0">
                <a:cs typeface="Arial" charset="0"/>
              </a:rPr>
              <a:t> </a:t>
            </a:r>
            <a:r>
              <a:rPr lang="hr-HR" sz="2400" dirty="0" err="1">
                <a:cs typeface="Arial" charset="0"/>
              </a:rPr>
              <a:t>tj</a:t>
            </a:r>
            <a:r>
              <a:rPr lang="hr-HR" sz="2400" dirty="0">
                <a:cs typeface="Arial" charset="0"/>
              </a:rPr>
              <a:t>. samo </a:t>
            </a:r>
            <a:r>
              <a:rPr lang="hr-HR" sz="2400" dirty="0" smtClean="0">
                <a:cs typeface="Arial" charset="0"/>
              </a:rPr>
              <a:t>takvi faktori </a:t>
            </a:r>
            <a:r>
              <a:rPr lang="hr-HR" sz="2400" dirty="0">
                <a:cs typeface="Arial" charset="0"/>
              </a:rPr>
              <a:t>mogu biti generalni faktori</a:t>
            </a:r>
          </a:p>
          <a:p>
            <a:pPr lvl="1"/>
            <a:r>
              <a:rPr lang="hr-HR" sz="2400" dirty="0">
                <a:cs typeface="Arial" charset="0"/>
              </a:rPr>
              <a:t>Još jedna potvrda </a:t>
            </a:r>
            <a:r>
              <a:rPr lang="hr-HR" sz="2400" dirty="0" err="1" smtClean="0">
                <a:cs typeface="Arial" charset="0"/>
              </a:rPr>
              <a:t>Kaiser</a:t>
            </a:r>
            <a:r>
              <a:rPr lang="hr-HR" sz="2400" dirty="0" smtClean="0">
                <a:cs typeface="Arial" charset="0"/>
              </a:rPr>
              <a:t> - </a:t>
            </a:r>
            <a:r>
              <a:rPr lang="hr-HR" sz="2400" dirty="0" err="1">
                <a:cs typeface="Arial" charset="0"/>
              </a:rPr>
              <a:t>Guttmanovog</a:t>
            </a:r>
            <a:r>
              <a:rPr lang="hr-HR" sz="2400" dirty="0">
                <a:cs typeface="Arial" charset="0"/>
              </a:rPr>
              <a:t> kriterija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Ctr="0"/>
          <a:lstStyle/>
          <a:p>
            <a:r>
              <a:rPr lang="hr-HR"/>
              <a:t>Alfa faktorska analiza</a:t>
            </a:r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>
                <a:cs typeface="Arial" charset="0"/>
              </a:rPr>
              <a:t>Lord jasno povezuje FA i pouzdanost tipa unutarnje kongruencije: </a:t>
            </a:r>
          </a:p>
          <a:p>
            <a:pPr lvl="1"/>
            <a:r>
              <a:rPr lang="hr-HR" dirty="0">
                <a:cs typeface="Arial" charset="0"/>
              </a:rPr>
              <a:t>Ako je pouzdanost visoka, </a:t>
            </a:r>
            <a:r>
              <a:rPr lang="hr-HR" dirty="0" smtClean="0">
                <a:cs typeface="Arial" charset="0"/>
              </a:rPr>
              <a:t>prvi faktor </a:t>
            </a:r>
            <a:r>
              <a:rPr lang="hr-HR" dirty="0">
                <a:cs typeface="Arial" charset="0"/>
              </a:rPr>
              <a:t>imat će veliki </a:t>
            </a:r>
            <a:r>
              <a:rPr lang="el-GR" dirty="0">
                <a:cs typeface="Arial" charset="0"/>
              </a:rPr>
              <a:t>λ</a:t>
            </a:r>
            <a:r>
              <a:rPr lang="hr-HR" dirty="0">
                <a:cs typeface="Arial" charset="0"/>
              </a:rPr>
              <a:t> </a:t>
            </a:r>
            <a:r>
              <a:rPr lang="hr-HR" dirty="0" err="1">
                <a:cs typeface="Arial" charset="0"/>
              </a:rPr>
              <a:t>tj</a:t>
            </a:r>
            <a:r>
              <a:rPr lang="hr-HR" dirty="0">
                <a:cs typeface="Arial" charset="0"/>
              </a:rPr>
              <a:t>. velika većina varijabli imat će visoke projekcije (saturacije) na toj komponenti.</a:t>
            </a:r>
          </a:p>
          <a:p>
            <a:pPr lvl="1"/>
            <a:r>
              <a:rPr lang="hr-HR" dirty="0">
                <a:cs typeface="Arial" charset="0"/>
              </a:rPr>
              <a:t>Poveznica između pouzdanosti i valjanosti</a:t>
            </a:r>
            <a:endParaRPr lang="el-GR" dirty="0">
              <a:cs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Ctr="0"/>
          <a:lstStyle/>
          <a:p>
            <a:r>
              <a:rPr lang="hr-HR"/>
              <a:t>Alfa faktorska analiza</a:t>
            </a:r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dirty="0"/>
              <a:t>Na osnovi ovih dokaza </a:t>
            </a:r>
            <a:r>
              <a:rPr lang="hr-HR" dirty="0" err="1"/>
              <a:t>Kaiser</a:t>
            </a:r>
            <a:r>
              <a:rPr lang="hr-HR" dirty="0"/>
              <a:t> i </a:t>
            </a:r>
            <a:r>
              <a:rPr lang="hr-HR" dirty="0" err="1"/>
              <a:t>Caffrey</a:t>
            </a:r>
            <a:r>
              <a:rPr lang="hr-HR" dirty="0"/>
              <a:t> razvijaju novi model </a:t>
            </a:r>
            <a:r>
              <a:rPr lang="hr-HR" dirty="0" smtClean="0"/>
              <a:t>faktorske analize</a:t>
            </a:r>
            <a:endParaRPr lang="hr-HR" dirty="0"/>
          </a:p>
          <a:p>
            <a:pPr>
              <a:lnSpc>
                <a:spcPct val="90000"/>
              </a:lnSpc>
            </a:pPr>
            <a:r>
              <a:rPr lang="hr-HR" dirty="0"/>
              <a:t>Analizira se reducirana </a:t>
            </a:r>
            <a:r>
              <a:rPr lang="hr-HR" dirty="0" err="1"/>
              <a:t>Kaiser</a:t>
            </a:r>
            <a:r>
              <a:rPr lang="hr-HR" dirty="0"/>
              <a:t>-</a:t>
            </a:r>
            <a:r>
              <a:rPr lang="hr-HR" dirty="0" err="1"/>
              <a:t>Caffreyeva</a:t>
            </a:r>
            <a:r>
              <a:rPr lang="hr-HR" dirty="0"/>
              <a:t> matrica korelacija</a:t>
            </a:r>
          </a:p>
          <a:p>
            <a:pPr>
              <a:lnSpc>
                <a:spcPct val="90000"/>
              </a:lnSpc>
            </a:pPr>
            <a:r>
              <a:rPr lang="hr-HR" dirty="0"/>
              <a:t>Procjene </a:t>
            </a:r>
            <a:r>
              <a:rPr lang="hr-HR" dirty="0" err="1"/>
              <a:t>komunaliteta</a:t>
            </a:r>
            <a:r>
              <a:rPr lang="hr-HR" dirty="0"/>
              <a:t> su aproksimativne i dobivaju se iterativnim postupcima</a:t>
            </a:r>
          </a:p>
          <a:p>
            <a:pPr>
              <a:lnSpc>
                <a:spcPct val="90000"/>
              </a:lnSpc>
            </a:pPr>
            <a:r>
              <a:rPr lang="hr-HR" dirty="0"/>
              <a:t>Zadržavaju se samo oni faktori koji imaju mogućnost </a:t>
            </a:r>
            <a:r>
              <a:rPr lang="hr-HR" dirty="0" err="1"/>
              <a:t>generabilnosti</a:t>
            </a:r>
            <a:r>
              <a:rPr lang="hr-HR" dirty="0"/>
              <a:t> </a:t>
            </a:r>
            <a:r>
              <a:rPr lang="hr-HR" dirty="0" err="1"/>
              <a:t>tj</a:t>
            </a:r>
            <a:r>
              <a:rPr lang="hr-HR" dirty="0"/>
              <a:t>. prema </a:t>
            </a:r>
            <a:r>
              <a:rPr lang="hr-HR" dirty="0" err="1"/>
              <a:t>Lordovom</a:t>
            </a:r>
            <a:r>
              <a:rPr lang="hr-HR" dirty="0"/>
              <a:t> dokazu </a:t>
            </a:r>
            <a:r>
              <a:rPr lang="el-GR" dirty="0">
                <a:cs typeface="Arial" charset="0"/>
              </a:rPr>
              <a:t>λ</a:t>
            </a:r>
            <a:r>
              <a:rPr lang="hr-HR" baseline="30000" dirty="0">
                <a:cs typeface="Arial" charset="0"/>
              </a:rPr>
              <a:t>2</a:t>
            </a:r>
            <a:r>
              <a:rPr lang="hr-HR" dirty="0">
                <a:cs typeface="Arial" charset="0"/>
              </a:rPr>
              <a:t> &gt; 1 ili </a:t>
            </a:r>
            <a:r>
              <a:rPr lang="el-GR" dirty="0">
                <a:cs typeface="Arial" charset="0"/>
              </a:rPr>
              <a:t>α</a:t>
            </a:r>
            <a:r>
              <a:rPr lang="hr-HR" dirty="0">
                <a:cs typeface="Arial" charset="0"/>
              </a:rPr>
              <a:t> &gt; 0 </a:t>
            </a:r>
            <a:endParaRPr lang="en-US" dirty="0">
              <a:cs typeface="Arial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45</TotalTime>
  <Words>877</Words>
  <Application>Microsoft Office PowerPoint</Application>
  <PresentationFormat>Prikaz na zaslonu (4:3)</PresentationFormat>
  <Paragraphs>112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17" baseType="lpstr">
      <vt:lpstr>Equity</vt:lpstr>
      <vt:lpstr>Modeli faktorske analize – image &amp; alfa</vt:lpstr>
      <vt:lpstr>Image analiza</vt:lpstr>
      <vt:lpstr>Image i antiimage varijable</vt:lpstr>
      <vt:lpstr>Parcijalni image i antiimage</vt:lpstr>
      <vt:lpstr>Početna korelacijska matrica u image analizi</vt:lpstr>
      <vt:lpstr>Alfa faktorska analiza</vt:lpstr>
      <vt:lpstr>Alfa faktorska analiza</vt:lpstr>
      <vt:lpstr>Alfa faktorska analiza</vt:lpstr>
      <vt:lpstr>Alfa faktorska analiza</vt:lpstr>
      <vt:lpstr>Modaliteti FA</vt:lpstr>
      <vt:lpstr>Modaliteti faktorske analize</vt:lpstr>
      <vt:lpstr>Q tehnika FA</vt:lpstr>
      <vt:lpstr>Tri osnovna moda i načini analize</vt:lpstr>
      <vt:lpstr>Slajd 14</vt:lpstr>
      <vt:lpstr>Modaliteti u praksi</vt:lpstr>
      <vt:lpstr>Domaća zadaća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toni</dc:creator>
  <cp:lastModifiedBy>nom</cp:lastModifiedBy>
  <cp:revision>6</cp:revision>
  <dcterms:created xsi:type="dcterms:W3CDTF">2009-06-04T12:41:33Z</dcterms:created>
  <dcterms:modified xsi:type="dcterms:W3CDTF">2013-05-29T08:47:07Z</dcterms:modified>
</cp:coreProperties>
</file>