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273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hr-H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Rounded Rectangle 12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6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9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10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12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13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494F3A2-EB74-471E-9FA6-D8CB34495F3B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B85D1-CC27-4D62-A56C-931BFB82E39E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E460F-8240-45A4-9C8D-2E4B891D612A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5613" y="6242050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2050"/>
            <a:ext cx="2895600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2050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EFBDBD-7D17-4A2B-82FC-7400F395B694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5613" y="1598613"/>
            <a:ext cx="8226425" cy="4497387"/>
          </a:xfrm>
        </p:spPr>
        <p:txBody>
          <a:bodyPr>
            <a:normAutofit/>
          </a:bodyPr>
          <a:lstStyle/>
          <a:p>
            <a:pPr lvl="0"/>
            <a:endParaRPr lang="hr-HR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5613" y="6242050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2050"/>
            <a:ext cx="2895600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2050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F2BCB-F1BB-40BD-94F8-A9B606B55BC9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41493-10D1-44E9-8ACF-71493FCE9D23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6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7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8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16243E-CB84-4304-A485-2C62DE58623D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C37A2-147B-4D3C-8093-67AC040C1604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C083B-6D9A-448B-9A7B-4EBAF94A3941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3AFD0-B374-4027-A249-CC7CA4AD1DEE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3480C-785A-4118-9B04-D9F54B59305F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6" name="Rounded Rectangle 8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FB7EE-A604-466F-A35B-A47CAB8939AA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11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12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0636E-38D2-4A99-B1D1-E5DB6AAAFD1E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28" name="Title Placeholder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1F0F8B42-EFF4-4133-B5D4-EC0A1B8C9F4C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6" r:id="rId2"/>
    <p:sldLayoutId id="2147483678" r:id="rId3"/>
    <p:sldLayoutId id="2147483675" r:id="rId4"/>
    <p:sldLayoutId id="2147483674" r:id="rId5"/>
    <p:sldLayoutId id="2147483673" r:id="rId6"/>
    <p:sldLayoutId id="2147483672" r:id="rId7"/>
    <p:sldLayoutId id="2147483679" r:id="rId8"/>
    <p:sldLayoutId id="2147483680" r:id="rId9"/>
    <p:sldLayoutId id="2147483671" r:id="rId10"/>
    <p:sldLayoutId id="2147483670" r:id="rId11"/>
    <p:sldLayoutId id="2147483681" r:id="rId12"/>
    <p:sldLayoutId id="2147483682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5362" name="Title 2"/>
          <p:cNvSpPr>
            <a:spLocks noGrp="1"/>
          </p:cNvSpPr>
          <p:nvPr>
            <p:ph type="ctrTitle"/>
          </p:nvPr>
        </p:nvSpPr>
        <p:spPr>
          <a:xfrm>
            <a:off x="457200" y="1506538"/>
            <a:ext cx="8229600" cy="1470025"/>
          </a:xfrm>
        </p:spPr>
        <p:txBody>
          <a:bodyPr/>
          <a:lstStyle/>
          <a:p>
            <a:pPr eaLnBrk="1" hangingPunct="1"/>
            <a:r>
              <a:rPr lang="hr-HR" smtClean="0"/>
              <a:t>ANALIZA GLAVNIH KOMPONENATA</a:t>
            </a:r>
          </a:p>
        </p:txBody>
      </p:sp>
      <p:sp>
        <p:nvSpPr>
          <p:cNvPr id="4" name="TekstniOkvir 2"/>
          <p:cNvSpPr txBox="1"/>
          <p:nvPr/>
        </p:nvSpPr>
        <p:spPr>
          <a:xfrm>
            <a:off x="3321835" y="3244334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hr-HR" dirty="0" smtClean="0"/>
              <a:t>Toni Babarović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mtClean="0"/>
              <a:t>Kriteriji zadržavanja faktora</a:t>
            </a:r>
            <a:endParaRPr lang="en-GB" smtClean="0"/>
          </a:p>
        </p:txBody>
      </p:sp>
      <p:sp>
        <p:nvSpPr>
          <p:cNvPr id="24578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hr-HR" smtClean="0"/>
              <a:t>Koliko je faktora potrebno da objasnimo “zdravi” varijabilitet manifestnih varijabli?</a:t>
            </a:r>
          </a:p>
          <a:p>
            <a:pPr eaLnBrk="1" hangingPunct="1"/>
            <a:r>
              <a:rPr lang="hr-HR" smtClean="0"/>
              <a:t>Koliko faktora opisuje komunalitetni dio manifestnih vatijabli?</a:t>
            </a:r>
          </a:p>
          <a:p>
            <a:pPr eaLnBrk="1" hangingPunct="1"/>
            <a:r>
              <a:rPr lang="hr-HR" smtClean="0"/>
              <a:t>Postoji niz kriterija: neki su egzaktni i matematički, drugi opisni, arbitrarni ili a priorni</a:t>
            </a:r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273050"/>
            <a:ext cx="8226425" cy="850900"/>
          </a:xfrm>
        </p:spPr>
        <p:txBody>
          <a:bodyPr/>
          <a:lstStyle/>
          <a:p>
            <a:pPr eaLnBrk="1" hangingPunct="1"/>
            <a:r>
              <a:rPr lang="hr-HR" smtClean="0"/>
              <a:t>Kaiser – Guttmanov kriterij</a:t>
            </a:r>
            <a:endParaRPr lang="en-GB" smtClean="0"/>
          </a:p>
        </p:txBody>
      </p:sp>
      <p:sp>
        <p:nvSpPr>
          <p:cNvPr id="25602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288" y="1412875"/>
            <a:ext cx="8291512" cy="48958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hr-HR" sz="2400" smtClean="0"/>
              <a:t>Guttman (1954) matematički postavio, a Kaiser (1960) empirijski potvrdio na velikom broju matrica:</a:t>
            </a:r>
          </a:p>
          <a:p>
            <a:pPr eaLnBrk="1" hangingPunct="1">
              <a:lnSpc>
                <a:spcPct val="90000"/>
              </a:lnSpc>
            </a:pPr>
            <a:r>
              <a:rPr lang="hr-HR" sz="2400" smtClean="0"/>
              <a:t>Treba zadržati samo one faktore (GK) koje imaju karakteristični korijen &gt; 1 !!!</a:t>
            </a:r>
          </a:p>
          <a:p>
            <a:pPr eaLnBrk="1" hangingPunct="1">
              <a:lnSpc>
                <a:spcPct val="90000"/>
              </a:lnSpc>
            </a:pPr>
            <a:r>
              <a:rPr lang="hr-HR" sz="2400" smtClean="0"/>
              <a:t>Logika: </a:t>
            </a:r>
            <a:r>
              <a:rPr lang="el-GR" sz="2400" smtClean="0">
                <a:cs typeface="Arial" charset="0"/>
              </a:rPr>
              <a:t>λ</a:t>
            </a:r>
            <a:r>
              <a:rPr lang="hr-HR" sz="2400" smtClean="0">
                <a:cs typeface="Arial" charset="0"/>
              </a:rPr>
              <a:t> </a:t>
            </a:r>
            <a:endParaRPr lang="hr-HR" sz="2400" smtClean="0"/>
          </a:p>
          <a:p>
            <a:pPr lvl="1" eaLnBrk="1" hangingPunct="1">
              <a:lnSpc>
                <a:spcPct val="90000"/>
              </a:lnSpc>
            </a:pPr>
            <a:r>
              <a:rPr lang="el-GR" sz="2000" smtClean="0">
                <a:cs typeface="Arial" charset="0"/>
              </a:rPr>
              <a:t>λ</a:t>
            </a:r>
            <a:r>
              <a:rPr lang="hr-HR" sz="2000" smtClean="0">
                <a:cs typeface="Arial" charset="0"/>
              </a:rPr>
              <a:t> faktora koji zadržavamo bi trebala biti veća od prosječne</a:t>
            </a:r>
          </a:p>
          <a:p>
            <a:pPr lvl="1" eaLnBrk="1" hangingPunct="1">
              <a:lnSpc>
                <a:spcPct val="90000"/>
              </a:lnSpc>
            </a:pPr>
            <a:r>
              <a:rPr lang="el-GR" sz="2000" smtClean="0">
                <a:cs typeface="Arial" charset="0"/>
              </a:rPr>
              <a:t>λ</a:t>
            </a:r>
            <a:r>
              <a:rPr lang="hr-HR" sz="2000" smtClean="0">
                <a:cs typeface="Arial" charset="0"/>
              </a:rPr>
              <a:t> faktora bi trebala biti veća od varijance koju pojedina varijabla unosi u analizu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r>
              <a:rPr lang="hr-HR" sz="2400" smtClean="0">
                <a:cs typeface="Arial" charset="0"/>
              </a:rPr>
              <a:t>Kriterij očito ovisi o broju varijabli u analizi i preporuča se za 20 – 50 var.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r>
              <a:rPr lang="hr-HR" sz="2400" smtClean="0">
                <a:cs typeface="Arial" charset="0"/>
              </a:rPr>
              <a:t>Ako je broj varijabli manji bit će vrlo konzervativan (zadržano svega nekoliko faktora), a ako je veći zadržat će se previše faktora</a:t>
            </a:r>
            <a:endParaRPr lang="el-GR" sz="2400" smtClean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273050"/>
            <a:ext cx="8226425" cy="993775"/>
          </a:xfrm>
        </p:spPr>
        <p:txBody>
          <a:bodyPr/>
          <a:lstStyle/>
          <a:p>
            <a:pPr eaLnBrk="1" hangingPunct="1"/>
            <a:r>
              <a:rPr lang="hr-HR" smtClean="0"/>
              <a:t>Bartlettov kriterij</a:t>
            </a:r>
            <a:endParaRPr lang="en-GB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68313" y="1600200"/>
            <a:ext cx="8496300" cy="5068888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lnSpc>
                <a:spcPct val="8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hr-HR" sz="2400"/>
              <a:t>Bartlett (1950, 51) smatra da treba upotrijebiti statistički test značajnosti za GK koji se osniva na populacijskim matricama korelacija</a:t>
            </a:r>
          </a:p>
          <a:p>
            <a:pPr marL="274320" indent="-274320" eaLnBrk="1" fontAlgn="auto" hangingPunct="1">
              <a:lnSpc>
                <a:spcPct val="8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hr-HR" sz="2400"/>
              <a:t>Pretpostavlja da bi u populacijskoj matrici nakon ekstrakcije određenog broja GK, rezidual koji bi ostao opisivao samo pogrešku mjerenja</a:t>
            </a:r>
          </a:p>
          <a:p>
            <a:pPr marL="274320" indent="-274320" eaLnBrk="1" fontAlgn="auto" hangingPunct="1">
              <a:lnSpc>
                <a:spcPct val="8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hr-HR" sz="2400"/>
              <a:t>Zato se na uzorcima treba testirati značajnost svake novo ekstrahirane komoponente u odnosu na ranije ekstrahiranu. </a:t>
            </a:r>
          </a:p>
          <a:p>
            <a:pPr marL="274320" indent="-274320" eaLnBrk="1" fontAlgn="auto" hangingPunct="1">
              <a:lnSpc>
                <a:spcPct val="8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hr-HR" sz="2400"/>
              <a:t>Sve dok se nova GK razlikuje značajno po veličini karakterističnog korijena od prethodne nastavljamo s ekstrakcijom.</a:t>
            </a:r>
          </a:p>
          <a:p>
            <a:pPr marL="274320" indent="-274320" eaLnBrk="1" fontAlgn="auto" hangingPunct="1">
              <a:lnSpc>
                <a:spcPct val="8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hr-HR" sz="2400"/>
              <a:t>Čim nema razlike ekstrakcija prave varijance je gotova – ostala je samo varijanca pogreške</a:t>
            </a:r>
          </a:p>
          <a:p>
            <a:pPr marL="274320" indent="-274320" eaLnBrk="1" fontAlgn="auto" hangingPunct="1">
              <a:lnSpc>
                <a:spcPct val="8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hr-HR" sz="2400"/>
              <a:t>Naravno, razradio je statistički test za testiranje razlika veličina karakterističnih korijena </a:t>
            </a:r>
            <a:endParaRPr lang="en-GB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/>
              <a:t>Kriterij postotka ekstrahirane varijance</a:t>
            </a:r>
            <a:endParaRPr lang="en-GB"/>
          </a:p>
        </p:txBody>
      </p:sp>
      <p:sp>
        <p:nvSpPr>
          <p:cNvPr id="327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hr-HR" sz="2800"/>
              <a:t>Ako sumiramo varijance prethodno ekstrahiranih faktora možemo utvrditi postotak ili proporciju varijance objašnjene tim GK.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hr-HR" sz="2800"/>
              <a:t>Kada ta proporcija pređe npr. 90 – 95% daljnja ekstrakcija zahvatit će samo pogrešku mjerenja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hr-HR" sz="2800"/>
              <a:t>Primjer:</a:t>
            </a:r>
            <a:r>
              <a:rPr lang="hr-HR"/>
              <a:t> 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hr-HR" sz="2800">
                <a:cs typeface="Arial" charset="0"/>
              </a:rPr>
              <a:t>Ukupni varijablilitet = broju varijabli (4x1)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hr-HR" sz="2800">
                <a:cs typeface="Arial" charset="0"/>
              </a:rPr>
              <a:t>K</a:t>
            </a:r>
            <a:r>
              <a:rPr lang="en-US" sz="2800">
                <a:ea typeface="Times New Roman" pitchFamily="18" charset="0"/>
                <a:cs typeface="Arial" charset="0"/>
              </a:rPr>
              <a:t>arakteristični korijen</a:t>
            </a:r>
            <a:r>
              <a:rPr lang="hr-HR" sz="2800">
                <a:cs typeface="Arial" charset="0"/>
              </a:rPr>
              <a:t>i</a:t>
            </a:r>
            <a:r>
              <a:rPr lang="en-US" sz="2800">
                <a:cs typeface="Times New Roman" pitchFamily="18" charset="0"/>
              </a:rPr>
              <a:t> λ</a:t>
            </a:r>
            <a:r>
              <a:rPr lang="hr-HR" sz="2800">
                <a:cs typeface="Arial" charset="0"/>
              </a:rPr>
              <a:t>: </a:t>
            </a:r>
            <a:r>
              <a:rPr lang="en-US" sz="2800">
                <a:cs typeface="Times New Roman" pitchFamily="18" charset="0"/>
              </a:rPr>
              <a:t>1,6</a:t>
            </a:r>
            <a:r>
              <a:rPr lang="hr-HR" sz="2800">
                <a:cs typeface="Arial" charset="0"/>
              </a:rPr>
              <a:t>; </a:t>
            </a:r>
            <a:r>
              <a:rPr lang="en-US" sz="2800">
                <a:cs typeface="Times New Roman" pitchFamily="18" charset="0"/>
              </a:rPr>
              <a:t>1,3</a:t>
            </a:r>
            <a:r>
              <a:rPr lang="hr-HR" sz="2800">
                <a:cs typeface="Arial" charset="0"/>
              </a:rPr>
              <a:t>;  </a:t>
            </a:r>
            <a:r>
              <a:rPr lang="en-US" sz="2800">
                <a:cs typeface="Times New Roman" pitchFamily="18" charset="0"/>
              </a:rPr>
              <a:t>0,7</a:t>
            </a:r>
            <a:r>
              <a:rPr lang="hr-HR" sz="2800">
                <a:cs typeface="Arial" charset="0"/>
              </a:rPr>
              <a:t>;  </a:t>
            </a:r>
            <a:r>
              <a:rPr lang="en-US" sz="2800">
                <a:cs typeface="Times New Roman" pitchFamily="18" charset="0"/>
              </a:rPr>
              <a:t>0,5</a:t>
            </a:r>
            <a:r>
              <a:rPr lang="hr-HR" sz="2800">
                <a:cs typeface="Arial" charset="0"/>
              </a:rPr>
              <a:t>;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hr-HR" sz="2800">
                <a:cs typeface="Arial" charset="0"/>
              </a:rPr>
              <a:t>Kumulativni postoci: 40%; 72,5%; 87,5%; 100%</a:t>
            </a:r>
            <a:endParaRPr lang="en-GB" sz="280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273050"/>
            <a:ext cx="8226425" cy="63341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/>
              <a:t>Scree Test kriterij</a:t>
            </a:r>
            <a:endParaRPr lang="en-GB"/>
          </a:p>
        </p:txBody>
      </p:sp>
      <p:sp>
        <p:nvSpPr>
          <p:cNvPr id="3379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125538"/>
            <a:ext cx="8004175" cy="1035050"/>
          </a:xfrm>
        </p:spPr>
        <p:txBody>
          <a:bodyPr/>
          <a:lstStyle/>
          <a:p>
            <a:pPr eaLnBrk="1" hangingPunct="1"/>
            <a:r>
              <a:rPr lang="hr-HR" sz="2800" smtClean="0"/>
              <a:t>Osniva se na scree plotu – grafički prikaz karakterističnih korijena ekstrahiranih varijabli</a:t>
            </a:r>
            <a:endParaRPr lang="en-GB" sz="2800" smtClean="0"/>
          </a:p>
        </p:txBody>
      </p:sp>
      <p:graphicFrame>
        <p:nvGraphicFramePr>
          <p:cNvPr id="33796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771525" y="2133600"/>
          <a:ext cx="4286250" cy="4508500"/>
        </p:xfrm>
        <a:graphic>
          <a:graphicData uri="http://schemas.openxmlformats.org/presentationml/2006/ole">
            <p:oleObj spid="_x0000_s33797" name="Picture" r:id="rId3" imgW="3456000" imgH="3525120" progId="">
              <p:embed/>
            </p:oleObj>
          </a:graphicData>
        </a:graphic>
      </p:graphicFrame>
      <p:sp>
        <p:nvSpPr>
          <p:cNvPr id="33799" name="Text Box 5"/>
          <p:cNvSpPr txBox="1">
            <a:spLocks noChangeArrowheads="1"/>
          </p:cNvSpPr>
          <p:nvPr/>
        </p:nvSpPr>
        <p:spPr bwMode="auto">
          <a:xfrm>
            <a:off x="5795963" y="2492375"/>
            <a:ext cx="3348037" cy="394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hr-HR" dirty="0"/>
              <a:t> Treba zadržati one faktore koji još nisu počeli opisivati unikvitetnu varijancu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hr-HR" dirty="0"/>
              <a:t> Treba odrediti točku “rezanja” krivulje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hr-HR" dirty="0"/>
              <a:t> “Rezati” one faktore kod kojih više nema pada u veličinama </a:t>
            </a:r>
            <a:r>
              <a:rPr lang="en-US" dirty="0"/>
              <a:t>λ</a:t>
            </a:r>
            <a:endParaRPr lang="hr-HR" dirty="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hr-HR" dirty="0"/>
              <a:t> Ti faktori više ne opisuju </a:t>
            </a:r>
            <a:r>
              <a:rPr lang="hr-HR" dirty="0" smtClean="0"/>
              <a:t>komunalitet, </a:t>
            </a:r>
            <a:r>
              <a:rPr lang="hr-HR" dirty="0"/>
              <a:t>već unikvitet varijabli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hr-HR" dirty="0"/>
              <a:t> rezati kada krivulja počne biti paralelna s osi x - apcisom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273050"/>
            <a:ext cx="8226425" cy="63341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/>
              <a:t>Scree Test kriterij</a:t>
            </a:r>
            <a:endParaRPr lang="en-GB"/>
          </a:p>
        </p:txBody>
      </p:sp>
      <p:sp>
        <p:nvSpPr>
          <p:cNvPr id="3482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125538"/>
            <a:ext cx="8004175" cy="1035050"/>
          </a:xfrm>
        </p:spPr>
        <p:txBody>
          <a:bodyPr/>
          <a:lstStyle/>
          <a:p>
            <a:pPr eaLnBrk="1" hangingPunct="1"/>
            <a:r>
              <a:rPr lang="hr-HR" sz="2800" smtClean="0"/>
              <a:t>Osniva se na scree plotu – grafički prikaz karakterističnih korijena ekstrahiranih varijabli</a:t>
            </a:r>
            <a:endParaRPr lang="en-GB" sz="2800" smtClean="0"/>
          </a:p>
        </p:txBody>
      </p:sp>
      <p:graphicFrame>
        <p:nvGraphicFramePr>
          <p:cNvPr id="34820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771525" y="2133600"/>
          <a:ext cx="4286250" cy="4508500"/>
        </p:xfrm>
        <a:graphic>
          <a:graphicData uri="http://schemas.openxmlformats.org/presentationml/2006/ole">
            <p:oleObj spid="_x0000_s34821" name="Picture" r:id="rId3" imgW="3456000" imgH="3525120" progId="">
              <p:embed/>
            </p:oleObj>
          </a:graphicData>
        </a:graphic>
      </p:graphicFrame>
      <p:sp>
        <p:nvSpPr>
          <p:cNvPr id="34823" name="Text Box 5"/>
          <p:cNvSpPr txBox="1">
            <a:spLocks noChangeArrowheads="1"/>
          </p:cNvSpPr>
          <p:nvPr/>
        </p:nvSpPr>
        <p:spPr bwMode="auto">
          <a:xfrm>
            <a:off x="5795963" y="2492375"/>
            <a:ext cx="3348037" cy="394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hr-HR" dirty="0"/>
              <a:t> Treba zadržati one faktore koji još nisu počeli </a:t>
            </a:r>
            <a:r>
              <a:rPr lang="hr-HR" dirty="0" err="1"/>
              <a:t>opsivati</a:t>
            </a:r>
            <a:r>
              <a:rPr lang="hr-HR" dirty="0"/>
              <a:t> </a:t>
            </a:r>
            <a:r>
              <a:rPr lang="hr-HR" dirty="0" err="1"/>
              <a:t>unikvitetnu</a:t>
            </a:r>
            <a:r>
              <a:rPr lang="hr-HR" dirty="0"/>
              <a:t> varijancu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hr-HR" dirty="0"/>
              <a:t> Treba odrediti točku “rezanja” krivulje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hr-HR" dirty="0"/>
              <a:t> “Rezati” one faktore kod kojih više nema pada u veličinama </a:t>
            </a:r>
            <a:r>
              <a:rPr lang="en-US" dirty="0"/>
              <a:t>λ</a:t>
            </a:r>
            <a:endParaRPr lang="hr-HR" dirty="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hr-HR" dirty="0"/>
              <a:t> Ti faktori više ne opisuju </a:t>
            </a:r>
            <a:r>
              <a:rPr lang="hr-HR" dirty="0" err="1" smtClean="0"/>
              <a:t>komunalitet</a:t>
            </a:r>
            <a:r>
              <a:rPr lang="hr-HR" smtClean="0"/>
              <a:t>, </a:t>
            </a:r>
            <a:r>
              <a:rPr lang="hr-HR"/>
              <a:t>već </a:t>
            </a:r>
            <a:r>
              <a:rPr lang="hr-HR" dirty="0" err="1"/>
              <a:t>unikvitet</a:t>
            </a:r>
            <a:r>
              <a:rPr lang="hr-HR" dirty="0"/>
              <a:t> varijabli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hr-HR" dirty="0"/>
              <a:t> rezati kada krivulja počne biti paralelna s osi x - </a:t>
            </a:r>
            <a:r>
              <a:rPr lang="hr-HR" dirty="0" err="1"/>
              <a:t>apcisom</a:t>
            </a:r>
            <a:endParaRPr lang="en-GB" dirty="0"/>
          </a:p>
        </p:txBody>
      </p:sp>
      <p:sp>
        <p:nvSpPr>
          <p:cNvPr id="2" name="Line 6"/>
          <p:cNvSpPr>
            <a:spLocks noChangeShapeType="1"/>
          </p:cNvSpPr>
          <p:nvPr/>
        </p:nvSpPr>
        <p:spPr bwMode="auto">
          <a:xfrm flipH="1">
            <a:off x="2195513" y="4652963"/>
            <a:ext cx="431800" cy="431800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mtClean="0"/>
              <a:t>A priori kriterij</a:t>
            </a:r>
            <a:endParaRPr lang="en-GB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hr-HR" sz="2800"/>
              <a:t>Kada istraživač unaprijed zna koliko faktora želi zadržati – prije provođenja FA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hr-HR" sz="2800"/>
              <a:t>Primjenjivo kada se testira neka teorija ili hipoteza kod koje se zna očekivani broj faktora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hr-HR" sz="2800"/>
              <a:t>Korisna i ako repliciramo neko istraživanje i želimo zadržati jednak broj faktora kao i izvorni autor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hr-HR" sz="2800"/>
              <a:t>Broj se jednostavno odredi računalom prije provođenja analize</a:t>
            </a:r>
            <a:endParaRPr lang="en-GB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273050"/>
            <a:ext cx="8226425" cy="70643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/>
              <a:t>Preduvjeti za provedbu FA</a:t>
            </a:r>
            <a:endParaRPr lang="en-GB"/>
          </a:p>
        </p:txBody>
      </p:sp>
      <p:sp>
        <p:nvSpPr>
          <p:cNvPr id="2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23850" y="1125538"/>
            <a:ext cx="8640763" cy="54721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hr-HR" sz="2400" dirty="0" smtClean="0"/>
              <a:t>Sve ono što vrijedi za korelacije: intervalnost varijabli, (multivarijatna) normalnost distribucija, linearni odnosi među varijablama</a:t>
            </a:r>
          </a:p>
          <a:p>
            <a:pPr eaLnBrk="1" hangingPunct="1">
              <a:lnSpc>
                <a:spcPct val="90000"/>
              </a:lnSpc>
            </a:pPr>
            <a:r>
              <a:rPr lang="hr-HR" sz="2400" dirty="0" smtClean="0"/>
              <a:t>Pogodnost matrice korelacija za analizu – matrica korelacija treba sadržati određene korelacije među varijablama – mora se razlikovati od matrice identiteta! Testovi:</a:t>
            </a:r>
          </a:p>
          <a:p>
            <a:pPr lvl="1" eaLnBrk="1" hangingPunct="1">
              <a:lnSpc>
                <a:spcPct val="90000"/>
              </a:lnSpc>
            </a:pPr>
            <a:r>
              <a:rPr lang="hr-HR" sz="2000" dirty="0" smtClean="0"/>
              <a:t>Kaiser-Meyer-Olkin (KMO): bazira se na veličinama parcijalnih korelacija i varira 0 -1 – što je veći</a:t>
            </a:r>
            <a:r>
              <a:rPr lang="hr-HR" sz="2000" dirty="0" smtClean="0">
                <a:latin typeface="Arial" charset="0"/>
              </a:rPr>
              <a:t>,</a:t>
            </a:r>
            <a:r>
              <a:rPr lang="hr-HR" sz="2000" dirty="0" smtClean="0"/>
              <a:t> matrica je pogodnija za analizu</a:t>
            </a:r>
          </a:p>
          <a:p>
            <a:pPr lvl="1" eaLnBrk="1" hangingPunct="1">
              <a:lnSpc>
                <a:spcPct val="90000"/>
              </a:lnSpc>
            </a:pPr>
            <a:r>
              <a:rPr lang="hr-HR" sz="2000" dirty="0" smtClean="0"/>
              <a:t>Bartlettov test sfericiteta – bazira se na Hi kvadrat testu i utvrđuje jesu li vandijagonalni elementi matrice različiti od nule (dovoljno veliki)</a:t>
            </a:r>
          </a:p>
          <a:p>
            <a:pPr lvl="1" eaLnBrk="1" hangingPunct="1">
              <a:lnSpc>
                <a:spcPct val="90000"/>
              </a:lnSpc>
            </a:pPr>
            <a:r>
              <a:rPr lang="hr-HR" sz="2000" dirty="0" smtClean="0"/>
              <a:t>Bartletovim testom istovremeno se može utvrditi kolinearnost među varijablama koju želimo izbjeći. U tom slučaju ga je nemoguće izračunati jer je determinanta matrice = 0!!! </a:t>
            </a:r>
          </a:p>
          <a:p>
            <a:pPr lvl="1" eaLnBrk="1" hangingPunct="1">
              <a:lnSpc>
                <a:spcPct val="90000"/>
              </a:lnSpc>
            </a:pPr>
            <a:r>
              <a:rPr lang="hr-HR" sz="2000" dirty="0" smtClean="0"/>
              <a:t>Determinantu matrice je moguće dobiti kao: </a:t>
            </a:r>
            <a:r>
              <a:rPr lang="hr-HR" sz="2000" dirty="0" smtClean="0">
                <a:cs typeface="Arial" charset="0"/>
              </a:rPr>
              <a:t>∏</a:t>
            </a:r>
            <a:r>
              <a:rPr lang="el-GR" sz="2000" dirty="0" smtClean="0">
                <a:cs typeface="Arial" charset="0"/>
              </a:rPr>
              <a:t>λ</a:t>
            </a:r>
            <a:r>
              <a:rPr lang="hr-HR" sz="2000" dirty="0" smtClean="0">
                <a:cs typeface="Arial" charset="0"/>
              </a:rPr>
              <a:t> ; ako je jedan od </a:t>
            </a:r>
            <a:r>
              <a:rPr lang="el-GR" sz="2000" dirty="0" smtClean="0">
                <a:cs typeface="Arial" charset="0"/>
              </a:rPr>
              <a:t>λ</a:t>
            </a:r>
            <a:r>
              <a:rPr lang="hr-HR" sz="2000" dirty="0" smtClean="0">
                <a:cs typeface="Arial" charset="0"/>
              </a:rPr>
              <a:t>= 0 došlo je do kolinearnosti.</a:t>
            </a:r>
            <a:endParaRPr lang="el-GR" sz="2000" dirty="0" smtClean="0">
              <a:cs typeface="Arial" charset="0"/>
            </a:endParaRPr>
          </a:p>
          <a:p>
            <a:pPr lvl="1" eaLnBrk="1" hangingPunct="1">
              <a:lnSpc>
                <a:spcPct val="90000"/>
              </a:lnSpc>
              <a:buFont typeface="Wingdings 2" pitchFamily="18" charset="2"/>
              <a:buNone/>
            </a:pPr>
            <a:endParaRPr lang="en-GB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/>
              <a:t>Analiza glavnih komponenata (GK)</a:t>
            </a:r>
            <a:endParaRPr lang="en-US"/>
          </a:p>
        </p:txBody>
      </p:sp>
      <p:sp>
        <p:nvSpPr>
          <p:cNvPr id="16386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hr-HR" sz="2400" smtClean="0"/>
              <a:t>Component analysis ili pricipal component analysis</a:t>
            </a:r>
          </a:p>
          <a:p>
            <a:pPr eaLnBrk="1" hangingPunct="1">
              <a:lnSpc>
                <a:spcPct val="90000"/>
              </a:lnSpc>
            </a:pPr>
            <a:r>
              <a:rPr lang="hr-HR" sz="2400" smtClean="0"/>
              <a:t>Vrlo često korištena tehnika</a:t>
            </a:r>
          </a:p>
          <a:p>
            <a:pPr eaLnBrk="1" hangingPunct="1">
              <a:lnSpc>
                <a:spcPct val="90000"/>
              </a:lnSpc>
            </a:pPr>
            <a:r>
              <a:rPr lang="hr-HR" sz="2400" smtClean="0"/>
              <a:t>Uvjeti korištenja: </a:t>
            </a:r>
          </a:p>
          <a:p>
            <a:pPr lvl="1" eaLnBrk="1" hangingPunct="1">
              <a:lnSpc>
                <a:spcPct val="90000"/>
              </a:lnSpc>
            </a:pPr>
            <a:r>
              <a:rPr lang="hr-HR" sz="2000" smtClean="0"/>
              <a:t>kada želimo s minimalnim brojem faktora objasniti maksimalnu proporciju varijance manifestnih varijabli</a:t>
            </a:r>
          </a:p>
          <a:p>
            <a:pPr lvl="1" eaLnBrk="1" hangingPunct="1">
              <a:lnSpc>
                <a:spcPct val="90000"/>
              </a:lnSpc>
            </a:pPr>
            <a:r>
              <a:rPr lang="hr-HR" sz="2000" smtClean="0"/>
              <a:t>kada znamo (a priori) da je količina varijance pogreške u ukupnoj varijanci relativno mala</a:t>
            </a:r>
          </a:p>
          <a:p>
            <a:pPr eaLnBrk="1" hangingPunct="1">
              <a:lnSpc>
                <a:spcPct val="90000"/>
              </a:lnSpc>
            </a:pPr>
            <a:r>
              <a:rPr lang="hr-HR" sz="2400" smtClean="0"/>
              <a:t>Razlaganje cijele varijance varijabli na glavne komponente – faktore</a:t>
            </a:r>
          </a:p>
          <a:p>
            <a:pPr eaLnBrk="1" hangingPunct="1">
              <a:lnSpc>
                <a:spcPct val="90000"/>
              </a:lnSpc>
            </a:pPr>
            <a:r>
              <a:rPr lang="hr-HR" sz="2400" smtClean="0"/>
              <a:t>Komponentama želimo objasniti zajednički varijabilitet manifestnih varijabli – tzv. komunalitet</a:t>
            </a:r>
          </a:p>
          <a:p>
            <a:pPr eaLnBrk="1" hangingPunct="1">
              <a:lnSpc>
                <a:spcPct val="90000"/>
              </a:lnSpc>
            </a:pPr>
            <a:endParaRPr 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mtClean="0"/>
              <a:t>Dijelovi varijance varijabli</a:t>
            </a:r>
            <a:endParaRPr lang="en-US" smtClean="0"/>
          </a:p>
        </p:txBody>
      </p:sp>
      <p:sp>
        <p:nvSpPr>
          <p:cNvPr id="17410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8507413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hr-HR" sz="2800" smtClean="0"/>
              <a:t>Komunalitet – h</a:t>
            </a:r>
            <a:r>
              <a:rPr lang="hr-HR" sz="2800" baseline="30000" smtClean="0"/>
              <a:t>2</a:t>
            </a:r>
          </a:p>
          <a:p>
            <a:pPr lvl="1" eaLnBrk="1" hangingPunct="1">
              <a:lnSpc>
                <a:spcPct val="90000"/>
              </a:lnSpc>
            </a:pPr>
            <a:r>
              <a:rPr lang="hr-HR" smtClean="0"/>
              <a:t>Dio varijance pojedine varijable koji ona dijeli s ostalima</a:t>
            </a:r>
          </a:p>
          <a:p>
            <a:pPr eaLnBrk="1" hangingPunct="1">
              <a:lnSpc>
                <a:spcPct val="90000"/>
              </a:lnSpc>
            </a:pPr>
            <a:r>
              <a:rPr lang="hr-HR" sz="2800" smtClean="0"/>
              <a:t>Specificitet – s</a:t>
            </a:r>
            <a:r>
              <a:rPr lang="hr-HR" sz="2800" baseline="30000" smtClean="0"/>
              <a:t>2</a:t>
            </a:r>
          </a:p>
          <a:p>
            <a:pPr lvl="1" eaLnBrk="1" hangingPunct="1">
              <a:lnSpc>
                <a:spcPct val="90000"/>
              </a:lnSpc>
            </a:pPr>
            <a:r>
              <a:rPr lang="hr-HR" smtClean="0"/>
              <a:t>Specifična varijanca povezana samo s tom varijablom</a:t>
            </a:r>
            <a:r>
              <a:rPr lang="hr-HR" baseline="30000" smtClean="0"/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hr-HR" sz="2800" smtClean="0"/>
              <a:t>Pogreška – e</a:t>
            </a:r>
          </a:p>
          <a:p>
            <a:pPr lvl="1" eaLnBrk="1" hangingPunct="1">
              <a:lnSpc>
                <a:spcPct val="90000"/>
              </a:lnSpc>
            </a:pPr>
            <a:r>
              <a:rPr lang="hr-HR" smtClean="0"/>
              <a:t>Varijanca povezana s nepouzdanosti mjerenja, naziva se još pogreška mjerenja</a:t>
            </a:r>
          </a:p>
          <a:p>
            <a:pPr eaLnBrk="1" hangingPunct="1">
              <a:lnSpc>
                <a:spcPct val="90000"/>
              </a:lnSpc>
            </a:pPr>
            <a:r>
              <a:rPr lang="hr-HR" sz="2800" smtClean="0"/>
              <a:t>Unikvitet (u</a:t>
            </a:r>
            <a:r>
              <a:rPr lang="hr-HR" sz="2800" baseline="30000" smtClean="0"/>
              <a:t>2</a:t>
            </a:r>
            <a:r>
              <a:rPr lang="hr-HR" sz="2800" smtClean="0"/>
              <a:t>) = specificitet  (s</a:t>
            </a:r>
            <a:r>
              <a:rPr lang="hr-HR" sz="2800" baseline="30000" smtClean="0"/>
              <a:t>2</a:t>
            </a:r>
            <a:r>
              <a:rPr lang="hr-HR" sz="2800" smtClean="0"/>
              <a:t>) + pogreška (e) </a:t>
            </a:r>
          </a:p>
          <a:p>
            <a:pPr lvl="1" eaLnBrk="1" hangingPunct="1">
              <a:lnSpc>
                <a:spcPct val="90000"/>
              </a:lnSpc>
            </a:pPr>
            <a:r>
              <a:rPr lang="hr-HR" smtClean="0"/>
              <a:t>Jedinstveni dio varijabiliteta varijable; nepovezan s drugim varijablama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/>
              <a:t>Osnovna jednadžba varijance varijable</a:t>
            </a:r>
            <a:endParaRPr lang="en-US"/>
          </a:p>
        </p:txBody>
      </p:sp>
      <p:sp>
        <p:nvSpPr>
          <p:cNvPr id="18434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5613" y="1598613"/>
            <a:ext cx="8226425" cy="24590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hr-HR" smtClean="0"/>
              <a:t>v = h</a:t>
            </a:r>
            <a:r>
              <a:rPr lang="hr-HR" baseline="30000" smtClean="0"/>
              <a:t>2 </a:t>
            </a:r>
            <a:r>
              <a:rPr lang="hr-HR" smtClean="0"/>
              <a:t>+ s</a:t>
            </a:r>
            <a:r>
              <a:rPr lang="hr-HR" baseline="30000" smtClean="0"/>
              <a:t>2 </a:t>
            </a:r>
            <a:r>
              <a:rPr lang="hr-HR" smtClean="0"/>
              <a:t>+ e</a:t>
            </a:r>
            <a:endParaRPr lang="hr-HR" baseline="300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hr-HR" sz="9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hr-HR" smtClean="0"/>
              <a:t>		         u</a:t>
            </a:r>
            <a:r>
              <a:rPr lang="hr-HR" baseline="30000" smtClean="0"/>
              <a:t>2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r>
              <a:rPr lang="hr-HR" smtClean="0"/>
              <a:t>1 = h</a:t>
            </a:r>
            <a:r>
              <a:rPr lang="hr-HR" baseline="30000" smtClean="0"/>
              <a:t>2 </a:t>
            </a:r>
            <a:r>
              <a:rPr lang="hr-HR" smtClean="0"/>
              <a:t>+ s</a:t>
            </a:r>
            <a:r>
              <a:rPr lang="hr-HR" baseline="30000" smtClean="0"/>
              <a:t>2 </a:t>
            </a:r>
            <a:r>
              <a:rPr lang="hr-HR" smtClean="0"/>
              <a:t>+ e = h</a:t>
            </a:r>
            <a:r>
              <a:rPr lang="hr-HR" baseline="30000" smtClean="0"/>
              <a:t>2 </a:t>
            </a:r>
            <a:r>
              <a:rPr lang="hr-HR" smtClean="0"/>
              <a:t>+ u</a:t>
            </a:r>
            <a:r>
              <a:rPr lang="hr-HR" baseline="30000" smtClean="0"/>
              <a:t>2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r>
              <a:rPr lang="hr-HR" smtClean="0"/>
              <a:t>h</a:t>
            </a:r>
            <a:r>
              <a:rPr lang="hr-HR" baseline="30000" smtClean="0"/>
              <a:t>2 </a:t>
            </a:r>
            <a:r>
              <a:rPr lang="hr-HR" smtClean="0"/>
              <a:t>= 1 - u</a:t>
            </a:r>
            <a:r>
              <a:rPr lang="hr-HR" baseline="30000" smtClean="0"/>
              <a:t>2</a:t>
            </a:r>
            <a:endParaRPr lang="en-US" baseline="30000" smtClean="0"/>
          </a:p>
        </p:txBody>
      </p:sp>
      <p:sp>
        <p:nvSpPr>
          <p:cNvPr id="18435" name="AutoShape 4"/>
          <p:cNvSpPr>
            <a:spLocks/>
          </p:cNvSpPr>
          <p:nvPr/>
        </p:nvSpPr>
        <p:spPr bwMode="auto">
          <a:xfrm rot="5400000">
            <a:off x="2048074" y="1560438"/>
            <a:ext cx="358775" cy="1071563"/>
          </a:xfrm>
          <a:prstGeom prst="rightBrace">
            <a:avLst>
              <a:gd name="adj1" fmla="val 30089"/>
              <a:gd name="adj2" fmla="val 51102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en-GB"/>
          </a:p>
        </p:txBody>
      </p:sp>
      <p:sp>
        <p:nvSpPr>
          <p:cNvPr id="18436" name="Line 5"/>
          <p:cNvSpPr>
            <a:spLocks noChangeShapeType="1"/>
          </p:cNvSpPr>
          <p:nvPr/>
        </p:nvSpPr>
        <p:spPr bwMode="auto">
          <a:xfrm>
            <a:off x="1403350" y="5084763"/>
            <a:ext cx="61214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8437" name="AutoShape 6"/>
          <p:cNvSpPr>
            <a:spLocks/>
          </p:cNvSpPr>
          <p:nvPr/>
        </p:nvSpPr>
        <p:spPr bwMode="auto">
          <a:xfrm rot="5400000">
            <a:off x="4246563" y="2817812"/>
            <a:ext cx="433388" cy="6119813"/>
          </a:xfrm>
          <a:prstGeom prst="rightBrace">
            <a:avLst>
              <a:gd name="adj1" fmla="val 117674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38" name="AutoShape 7"/>
          <p:cNvSpPr>
            <a:spLocks/>
          </p:cNvSpPr>
          <p:nvPr/>
        </p:nvSpPr>
        <p:spPr bwMode="auto">
          <a:xfrm rot="-5400000">
            <a:off x="3059112" y="3141663"/>
            <a:ext cx="144463" cy="3455988"/>
          </a:xfrm>
          <a:prstGeom prst="rightBrace">
            <a:avLst>
              <a:gd name="adj1" fmla="val 199358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39" name="AutoShape 8"/>
          <p:cNvSpPr>
            <a:spLocks/>
          </p:cNvSpPr>
          <p:nvPr/>
        </p:nvSpPr>
        <p:spPr bwMode="auto">
          <a:xfrm rot="-5400000">
            <a:off x="6156325" y="3573463"/>
            <a:ext cx="144463" cy="2592387"/>
          </a:xfrm>
          <a:prstGeom prst="rightBrace">
            <a:avLst>
              <a:gd name="adj1" fmla="val 149542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40" name="Text Box 9"/>
          <p:cNvSpPr txBox="1">
            <a:spLocks noChangeArrowheads="1"/>
          </p:cNvSpPr>
          <p:nvPr/>
        </p:nvSpPr>
        <p:spPr bwMode="auto">
          <a:xfrm>
            <a:off x="2484438" y="4365625"/>
            <a:ext cx="15128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Komunalitet</a:t>
            </a:r>
            <a:endParaRPr lang="en-US"/>
          </a:p>
        </p:txBody>
      </p:sp>
      <p:sp>
        <p:nvSpPr>
          <p:cNvPr id="18441" name="Text Box 10"/>
          <p:cNvSpPr txBox="1">
            <a:spLocks noChangeArrowheads="1"/>
          </p:cNvSpPr>
          <p:nvPr/>
        </p:nvSpPr>
        <p:spPr bwMode="auto">
          <a:xfrm flipH="1">
            <a:off x="5724525" y="4365625"/>
            <a:ext cx="1079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Unikvitet</a:t>
            </a:r>
            <a:endParaRPr lang="en-US"/>
          </a:p>
        </p:txBody>
      </p:sp>
      <p:sp>
        <p:nvSpPr>
          <p:cNvPr id="18442" name="AutoShape 11"/>
          <p:cNvSpPr>
            <a:spLocks/>
          </p:cNvSpPr>
          <p:nvPr/>
        </p:nvSpPr>
        <p:spPr bwMode="auto">
          <a:xfrm rot="5400000" flipV="1">
            <a:off x="6875462" y="4725988"/>
            <a:ext cx="144463" cy="1150938"/>
          </a:xfrm>
          <a:prstGeom prst="rightBrace">
            <a:avLst>
              <a:gd name="adj1" fmla="val 66392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43" name="Text Box 12"/>
          <p:cNvSpPr txBox="1">
            <a:spLocks noChangeArrowheads="1"/>
          </p:cNvSpPr>
          <p:nvPr/>
        </p:nvSpPr>
        <p:spPr bwMode="auto">
          <a:xfrm flipH="1">
            <a:off x="6448425" y="5373688"/>
            <a:ext cx="11509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Pogreška</a:t>
            </a:r>
            <a:endParaRPr lang="en-US"/>
          </a:p>
        </p:txBody>
      </p:sp>
      <p:sp>
        <p:nvSpPr>
          <p:cNvPr id="18444" name="AutoShape 13"/>
          <p:cNvSpPr>
            <a:spLocks/>
          </p:cNvSpPr>
          <p:nvPr/>
        </p:nvSpPr>
        <p:spPr bwMode="auto">
          <a:xfrm rot="5400000" flipV="1">
            <a:off x="5543550" y="4618038"/>
            <a:ext cx="144463" cy="1366837"/>
          </a:xfrm>
          <a:prstGeom prst="rightBrace">
            <a:avLst>
              <a:gd name="adj1" fmla="val 78846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45" name="Text Box 14"/>
          <p:cNvSpPr txBox="1">
            <a:spLocks noChangeArrowheads="1"/>
          </p:cNvSpPr>
          <p:nvPr/>
        </p:nvSpPr>
        <p:spPr bwMode="auto">
          <a:xfrm flipH="1">
            <a:off x="5078413" y="5373688"/>
            <a:ext cx="12969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Specificitet</a:t>
            </a:r>
            <a:endParaRPr lang="en-US"/>
          </a:p>
        </p:txBody>
      </p:sp>
      <p:sp>
        <p:nvSpPr>
          <p:cNvPr id="18446" name="Text Box 15"/>
          <p:cNvSpPr txBox="1">
            <a:spLocks noChangeArrowheads="1"/>
          </p:cNvSpPr>
          <p:nvPr/>
        </p:nvSpPr>
        <p:spPr bwMode="auto">
          <a:xfrm flipH="1">
            <a:off x="3635375" y="6092825"/>
            <a:ext cx="201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1600"/>
              <a:t>Ukupna </a:t>
            </a:r>
            <a:r>
              <a:rPr lang="hr-HR"/>
              <a:t>varijanca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mtClean="0"/>
              <a:t>Vrste matrica u analizi GK</a:t>
            </a:r>
            <a:endParaRPr lang="en-GB" smtClean="0"/>
          </a:p>
        </p:txBody>
      </p:sp>
      <p:sp>
        <p:nvSpPr>
          <p:cNvPr id="19458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hr-HR" sz="2800" smtClean="0"/>
              <a:t>Početna korelacijska matrica </a:t>
            </a:r>
          </a:p>
          <a:p>
            <a:pPr lvl="1" eaLnBrk="1" hangingPunct="1"/>
            <a:r>
              <a:rPr lang="hr-HR" smtClean="0"/>
              <a:t>potpuna – sadrži potpuni varijabilitet varijabli </a:t>
            </a:r>
          </a:p>
          <a:p>
            <a:pPr lvl="1" eaLnBrk="1" hangingPunct="1"/>
            <a:r>
              <a:rPr lang="hr-HR" smtClean="0"/>
              <a:t>jedinice u dijagonali</a:t>
            </a:r>
          </a:p>
          <a:p>
            <a:pPr eaLnBrk="1" hangingPunct="1"/>
            <a:r>
              <a:rPr lang="hr-HR" sz="2800" smtClean="0"/>
              <a:t>Matrica faktorske strukture</a:t>
            </a:r>
          </a:p>
          <a:p>
            <a:pPr lvl="1" eaLnBrk="1" hangingPunct="1"/>
            <a:r>
              <a:rPr lang="hr-HR" smtClean="0"/>
              <a:t>definira se matematički postupcima ekstarakcije faktora (preko 20 poznatih postupaka)</a:t>
            </a:r>
          </a:p>
          <a:p>
            <a:pPr lvl="1" eaLnBrk="1" hangingPunct="1"/>
            <a:r>
              <a:rPr lang="hr-HR" smtClean="0"/>
              <a:t>sadrži pondere s kojima pojedini faktori (GK) sudjeluju u objašnjenju varijabli</a:t>
            </a:r>
          </a:p>
          <a:p>
            <a:pPr lvl="1" eaLnBrk="1" hangingPunct="1"/>
            <a:r>
              <a:rPr lang="hr-HR" smtClean="0"/>
              <a:t>ti ponderi su ujedno i korelacije dobivenih faktora s varijablama</a:t>
            </a:r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mtClean="0"/>
              <a:t>Početna korelacijska matrica</a:t>
            </a:r>
            <a:endParaRPr lang="en-GB" smtClean="0"/>
          </a:p>
        </p:txBody>
      </p:sp>
      <p:graphicFrame>
        <p:nvGraphicFramePr>
          <p:cNvPr id="25603" name="Group 3"/>
          <p:cNvGraphicFramePr>
            <a:graphicFrameLocks noGrp="1"/>
          </p:cNvGraphicFramePr>
          <p:nvPr/>
        </p:nvGraphicFramePr>
        <p:xfrm>
          <a:off x="827088" y="1700213"/>
          <a:ext cx="7345362" cy="2861628"/>
        </p:xfrm>
        <a:graphic>
          <a:graphicData uri="http://schemas.openxmlformats.org/drawingml/2006/table">
            <a:tbl>
              <a:tblPr/>
              <a:tblGrid>
                <a:gridCol w="4672012"/>
                <a:gridCol w="669925"/>
                <a:gridCol w="666750"/>
                <a:gridCol w="666750"/>
                <a:gridCol w="669925"/>
              </a:tblGrid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Vrijednosti:</a:t>
                      </a:r>
                      <a:endParaRPr kumimoji="0" lang="en-GB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v4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2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v1. Lijepog ponašanja</a:t>
                      </a:r>
                      <a:endParaRPr kumimoji="0" lang="hr-H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v2. Slijeđenja tradicija i običaja</a:t>
                      </a:r>
                      <a:endParaRPr kumimoji="0" lang="hr-H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v3. Uspješnosti i postignuća</a:t>
                      </a:r>
                      <a:endParaRPr kumimoji="0" lang="hr-H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3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v4. Iskazivanja sposobnosti i priznanje</a:t>
                      </a:r>
                      <a:endParaRPr kumimoji="0" lang="hr-H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20" name="Text Box 41"/>
          <p:cNvSpPr txBox="1">
            <a:spLocks noChangeArrowheads="1"/>
          </p:cNvSpPr>
          <p:nvPr/>
        </p:nvSpPr>
        <p:spPr bwMode="auto">
          <a:xfrm>
            <a:off x="684213" y="5084763"/>
            <a:ext cx="806450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2000"/>
              <a:t>- Klasična korelacijska matrica s jedinicama u dijagonali –  varijable ulaze s potpunim varijabilitetom u analizu.</a:t>
            </a:r>
          </a:p>
          <a:p>
            <a:pPr>
              <a:spcBef>
                <a:spcPct val="50000"/>
              </a:spcBef>
            </a:pPr>
            <a:r>
              <a:rPr lang="hr-HR" sz="2000"/>
              <a:t>- Ne pravi se početna razlika komunaliteta i unikviteta varijabli</a:t>
            </a:r>
            <a:endParaRPr lang="en-GB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273050"/>
            <a:ext cx="8226425" cy="777875"/>
          </a:xfrm>
        </p:spPr>
        <p:txBody>
          <a:bodyPr/>
          <a:lstStyle/>
          <a:p>
            <a:pPr eaLnBrk="1" hangingPunct="1"/>
            <a:r>
              <a:rPr lang="hr-HR" smtClean="0"/>
              <a:t>Matrica faktorske strukture</a:t>
            </a:r>
            <a:endParaRPr lang="en-GB" smtClean="0"/>
          </a:p>
        </p:txBody>
      </p:sp>
      <p:graphicFrame>
        <p:nvGraphicFramePr>
          <p:cNvPr id="26627" name="Group 3"/>
          <p:cNvGraphicFramePr>
            <a:graphicFrameLocks noGrp="1"/>
          </p:cNvGraphicFramePr>
          <p:nvPr>
            <p:ph type="tbl" idx="1"/>
          </p:nvPr>
        </p:nvGraphicFramePr>
        <p:xfrm>
          <a:off x="468313" y="1341438"/>
          <a:ext cx="7343775" cy="2860042"/>
        </p:xfrm>
        <a:graphic>
          <a:graphicData uri="http://schemas.openxmlformats.org/drawingml/2006/table">
            <a:tbl>
              <a:tblPr/>
              <a:tblGrid>
                <a:gridCol w="4248150"/>
                <a:gridCol w="792162"/>
                <a:gridCol w="792163"/>
                <a:gridCol w="792162"/>
                <a:gridCol w="719138"/>
              </a:tblGrid>
              <a:tr h="512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Vrijednosti:     </a:t>
                      </a: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                 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GK1</a:t>
                      </a:r>
                      <a:endParaRPr kumimoji="0" lang="hr-H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GK2</a:t>
                      </a:r>
                      <a:endParaRPr kumimoji="0" lang="hr-H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GK3</a:t>
                      </a:r>
                      <a:endParaRPr kumimoji="0" lang="hr-H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GK4</a:t>
                      </a:r>
                      <a:endParaRPr kumimoji="0" lang="hr-H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v1. Lijepog ponašanja</a:t>
                      </a:r>
                      <a:endParaRPr kumimoji="0" lang="hr-H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-0,6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v2. Slijeđenja tradicija i običaja</a:t>
                      </a:r>
                      <a:endParaRPr kumimoji="0" lang="hr-H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v3. Uspješnosti i postignuća</a:t>
                      </a:r>
                      <a:endParaRPr kumimoji="0" lang="hr-H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-0,4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-0,5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92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v4. Iskazivanja sposobnosti i priznanje</a:t>
                      </a:r>
                      <a:endParaRPr kumimoji="0" lang="hr-H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-0,4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44" name="Text Box 41"/>
          <p:cNvSpPr txBox="1">
            <a:spLocks noChangeArrowheads="1"/>
          </p:cNvSpPr>
          <p:nvPr/>
        </p:nvSpPr>
        <p:spPr bwMode="auto">
          <a:xfrm>
            <a:off x="539750" y="4724400"/>
            <a:ext cx="8208963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-"/>
            </a:pPr>
            <a:r>
              <a:rPr lang="hr-HR" sz="2000"/>
              <a:t> Prikazuje pondere koje pojedini faktori imaju pri formiranju (objašnjavanju) varijabli 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hr-HR" sz="2000"/>
              <a:t> Z</a:t>
            </a:r>
            <a:r>
              <a:rPr lang="hr-HR" sz="2000" baseline="-25000"/>
              <a:t>x1</a:t>
            </a:r>
            <a:r>
              <a:rPr lang="hr-HR" sz="2000"/>
              <a:t>= 0,5 fb</a:t>
            </a:r>
            <a:r>
              <a:rPr lang="hr-HR" sz="2000" baseline="-18000"/>
              <a:t>1 </a:t>
            </a:r>
            <a:r>
              <a:rPr lang="hr-HR" sz="2000"/>
              <a:t>+ 0,7 fb</a:t>
            </a:r>
            <a:r>
              <a:rPr lang="hr-HR" sz="2000" baseline="-18000"/>
              <a:t>2 </a:t>
            </a:r>
            <a:r>
              <a:rPr lang="hr-HR" sz="2000"/>
              <a:t>- 0,6 fb</a:t>
            </a:r>
            <a:r>
              <a:rPr lang="hr-HR" sz="2000" baseline="-18000"/>
              <a:t>3</a:t>
            </a:r>
            <a:r>
              <a:rPr lang="hr-HR"/>
              <a:t> </a:t>
            </a:r>
            <a:r>
              <a:rPr lang="hr-HR" sz="2000"/>
              <a:t>+ 0,0 fb</a:t>
            </a:r>
            <a:r>
              <a:rPr lang="hr-HR" sz="2000" baseline="-18000"/>
              <a:t>4 </a:t>
            </a:r>
            <a:endParaRPr lang="hr-HR" sz="2000"/>
          </a:p>
          <a:p>
            <a:pPr>
              <a:spcBef>
                <a:spcPct val="50000"/>
              </a:spcBef>
              <a:buFontTx/>
              <a:buChar char="-"/>
            </a:pPr>
            <a:r>
              <a:rPr lang="hr-HR" sz="2000"/>
              <a:t> Ti ponderi su istovremeno i korelacije manifestnih varijabli i faktora (samo u slučaju ortogonalnih faktora)</a:t>
            </a:r>
            <a:endParaRPr lang="en-GB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74638"/>
            <a:ext cx="8713787" cy="706437"/>
          </a:xfrm>
        </p:spPr>
        <p:txBody>
          <a:bodyPr/>
          <a:lstStyle/>
          <a:p>
            <a:pPr eaLnBrk="1" hangingPunct="1"/>
            <a:r>
              <a:rPr lang="hr-HR" sz="3600" smtClean="0"/>
              <a:t>Karakteristični korijeni – varijanca faktora</a:t>
            </a:r>
            <a:endParaRPr lang="en-GB" sz="3600" smtClean="0"/>
          </a:p>
        </p:txBody>
      </p:sp>
      <p:graphicFrame>
        <p:nvGraphicFramePr>
          <p:cNvPr id="27651" name="Group 3"/>
          <p:cNvGraphicFramePr>
            <a:graphicFrameLocks noGrp="1"/>
          </p:cNvGraphicFramePr>
          <p:nvPr>
            <p:ph type="tbl" idx="1"/>
          </p:nvPr>
        </p:nvGraphicFramePr>
        <p:xfrm>
          <a:off x="250825" y="1125538"/>
          <a:ext cx="7705725" cy="3387726"/>
        </p:xfrm>
        <a:graphic>
          <a:graphicData uri="http://schemas.openxmlformats.org/drawingml/2006/table">
            <a:tbl>
              <a:tblPr/>
              <a:tblGrid>
                <a:gridCol w="3975100"/>
                <a:gridCol w="704850"/>
                <a:gridCol w="704850"/>
                <a:gridCol w="704850"/>
                <a:gridCol w="703263"/>
                <a:gridCol w="912812"/>
              </a:tblGrid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Vrijednosti:</a:t>
                      </a:r>
                      <a:endParaRPr kumimoji="0" lang="hr-H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GK1</a:t>
                      </a:r>
                      <a:endParaRPr kumimoji="0" lang="hr-H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GK2</a:t>
                      </a:r>
                      <a:endParaRPr kumimoji="0" lang="hr-H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GK3</a:t>
                      </a:r>
                      <a:endParaRPr kumimoji="0" lang="hr-H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GK4</a:t>
                      </a:r>
                      <a:endParaRPr kumimoji="0" lang="hr-H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Ukup.</a:t>
                      </a:r>
                      <a:endParaRPr kumimoji="0" lang="hr-H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</a:t>
                      </a:r>
                      <a:endParaRPr kumimoji="0" lang="hr-H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v1. Lijepog ponašanja</a:t>
                      </a:r>
                      <a:endParaRPr kumimoji="0" lang="hr-H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v2. Slijeđenja tradicija i običaja</a:t>
                      </a:r>
                      <a:endParaRPr kumimoji="0" lang="hr-H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v3. Uspješnosti i postignuća</a:t>
                      </a:r>
                      <a:endParaRPr kumimoji="0" lang="hr-H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97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v4. Iskazivanja sposobnosti i priznanje</a:t>
                      </a:r>
                      <a:endParaRPr kumimoji="0" lang="hr-H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karakteristični korijen λ</a:t>
                      </a:r>
                      <a:endParaRPr kumimoji="0" lang="hr-H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88" name="Text Box 61"/>
          <p:cNvSpPr txBox="1">
            <a:spLocks noChangeArrowheads="1"/>
          </p:cNvSpPr>
          <p:nvPr/>
        </p:nvSpPr>
        <p:spPr bwMode="auto">
          <a:xfrm>
            <a:off x="179388" y="4797425"/>
            <a:ext cx="896461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-"/>
            </a:pPr>
            <a:r>
              <a:rPr lang="hr-HR" sz="2000"/>
              <a:t> Kvadriranjem elemenata matrice faktorske strukture dobivamo proporcije objašnjene varijance pojedine varijable faktorima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hr-HR" sz="2000"/>
              <a:t> Karakteristični korijen je količina ukupne varijance manifestnih var. objašnjena pojedinim faktorom – može se interpretirati i kao varijanca faktora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hr-HR" sz="2000"/>
              <a:t> Svi faktori zajedno objašnjavaju 100% varijance varijabli (tj. 1)</a:t>
            </a:r>
            <a:endParaRPr lang="en-GB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88913"/>
            <a:ext cx="8713787" cy="79216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sz="3200"/>
              <a:t>Procjene komunaliteta na osnovi zadržanih faktora</a:t>
            </a:r>
            <a:endParaRPr lang="en-GB" sz="3200"/>
          </a:p>
        </p:txBody>
      </p:sp>
      <p:graphicFrame>
        <p:nvGraphicFramePr>
          <p:cNvPr id="28742" name="Group 70"/>
          <p:cNvGraphicFramePr>
            <a:graphicFrameLocks noGrp="1"/>
          </p:cNvGraphicFramePr>
          <p:nvPr>
            <p:ph type="tbl" idx="1"/>
          </p:nvPr>
        </p:nvGraphicFramePr>
        <p:xfrm>
          <a:off x="250825" y="1125538"/>
          <a:ext cx="8618538" cy="3458211"/>
        </p:xfrm>
        <a:graphic>
          <a:graphicData uri="http://schemas.openxmlformats.org/drawingml/2006/table">
            <a:tbl>
              <a:tblPr/>
              <a:tblGrid>
                <a:gridCol w="3975100"/>
                <a:gridCol w="704850"/>
                <a:gridCol w="704850"/>
                <a:gridCol w="704850"/>
                <a:gridCol w="703263"/>
                <a:gridCol w="912812"/>
                <a:gridCol w="912813"/>
              </a:tblGrid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Vrijednosti: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GK1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GK2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GK3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GK4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Ukup.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Proc.</a:t>
                      </a:r>
                      <a:endParaRPr kumimoji="0" lang="hr-HR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h</a:t>
                      </a:r>
                      <a:r>
                        <a:rPr kumimoji="0" lang="en-GB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v1. Lijepog ponašanja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,</a:t>
                      </a: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en-GB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v2. Slijeđenja tradicija i običaja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0,7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v3. Uspješnosti i postignuća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0,8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9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v4. Iskazivanja sposobnosti i </a:t>
                      </a: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 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priznanje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0,8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en-GB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en-GB" sz="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en-GB" sz="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en-GB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en-GB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en-GB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en-GB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karakteristični korijen λ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620" name="Text Box 69"/>
          <p:cNvSpPr txBox="1">
            <a:spLocks noChangeArrowheads="1"/>
          </p:cNvSpPr>
          <p:nvPr/>
        </p:nvSpPr>
        <p:spPr bwMode="auto">
          <a:xfrm>
            <a:off x="179388" y="4797425"/>
            <a:ext cx="896461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-"/>
            </a:pPr>
            <a:r>
              <a:rPr lang="hr-HR" sz="2000"/>
              <a:t> Cilj FA je zadržati samo one faktore koji objašnjavaju komunalitetni dio varijance varijabli – samo zajedničke faktore (generalne i grupne), a odbaciti specifične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hr-HR" sz="2000"/>
              <a:t> Na osnovi zadržanih faktora procjenjuje se komunalitet varijable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hr-HR" sz="2000"/>
              <a:t> Postoje različiti kriteriji zadržavanja određenog broja faktora</a:t>
            </a:r>
            <a:endParaRPr lang="en-GB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73</TotalTime>
  <Words>1266</Words>
  <Application>Microsoft Office PowerPoint</Application>
  <PresentationFormat>Prikaz na zaslonu (4:3)</PresentationFormat>
  <Paragraphs>233</Paragraphs>
  <Slides>17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Uloženi OLE poslužitelji</vt:lpstr>
      </vt:variant>
      <vt:variant>
        <vt:i4>1</vt:i4>
      </vt:variant>
      <vt:variant>
        <vt:lpstr>Naslovi slajdova</vt:lpstr>
      </vt:variant>
      <vt:variant>
        <vt:i4>17</vt:i4>
      </vt:variant>
    </vt:vector>
  </HeadingPairs>
  <TitlesOfParts>
    <vt:vector size="19" baseType="lpstr">
      <vt:lpstr>Equity</vt:lpstr>
      <vt:lpstr>Picture</vt:lpstr>
      <vt:lpstr>ANALIZA GLAVNIH KOMPONENATA</vt:lpstr>
      <vt:lpstr>Analiza glavnih komponenata (GK)</vt:lpstr>
      <vt:lpstr>Dijelovi varijance varijabli</vt:lpstr>
      <vt:lpstr>Osnovna jednadžba varijance varijable</vt:lpstr>
      <vt:lpstr>Vrste matrica u analizi GK</vt:lpstr>
      <vt:lpstr>Početna korelacijska matrica</vt:lpstr>
      <vt:lpstr>Matrica faktorske strukture</vt:lpstr>
      <vt:lpstr>Karakteristični korijeni – varijanca faktora</vt:lpstr>
      <vt:lpstr>Procjene komunaliteta na osnovi zadržanih faktora</vt:lpstr>
      <vt:lpstr>Kriteriji zadržavanja faktora</vt:lpstr>
      <vt:lpstr>Kaiser – Guttmanov kriterij</vt:lpstr>
      <vt:lpstr>Bartlettov kriterij</vt:lpstr>
      <vt:lpstr>Kriterij postotka ekstrahirane varijance</vt:lpstr>
      <vt:lpstr>Scree Test kriterij</vt:lpstr>
      <vt:lpstr>Scree Test kriterij</vt:lpstr>
      <vt:lpstr>A priori kriterij</vt:lpstr>
      <vt:lpstr>Preduvjeti za provedbu FA</vt:lpstr>
    </vt:vector>
  </TitlesOfParts>
  <Company>Ivo Pilar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Analiza glavnih komponenata (GK)</dc:title>
  <dc:creator>toni</dc:creator>
  <cp:lastModifiedBy>nom</cp:lastModifiedBy>
  <cp:revision>10</cp:revision>
  <dcterms:created xsi:type="dcterms:W3CDTF">2009-04-09T10:48:30Z</dcterms:created>
  <dcterms:modified xsi:type="dcterms:W3CDTF">2013-05-29T08:46:18Z</dcterms:modified>
</cp:coreProperties>
</file>