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23" r:id="rId2"/>
    <p:sldId id="324" r:id="rId3"/>
    <p:sldId id="325" r:id="rId4"/>
    <p:sldId id="326" r:id="rId5"/>
    <p:sldId id="279" r:id="rId6"/>
    <p:sldId id="278" r:id="rId7"/>
    <p:sldId id="329" r:id="rId8"/>
    <p:sldId id="330" r:id="rId9"/>
    <p:sldId id="331" r:id="rId10"/>
    <p:sldId id="332" r:id="rId11"/>
    <p:sldId id="257" r:id="rId12"/>
    <p:sldId id="328" r:id="rId13"/>
    <p:sldId id="258" r:id="rId14"/>
    <p:sldId id="327" r:id="rId15"/>
    <p:sldId id="259" r:id="rId16"/>
    <p:sldId id="280" r:id="rId17"/>
    <p:sldId id="281" r:id="rId18"/>
    <p:sldId id="343" r:id="rId19"/>
    <p:sldId id="305" r:id="rId20"/>
    <p:sldId id="307" r:id="rId21"/>
    <p:sldId id="309" r:id="rId22"/>
    <p:sldId id="341" r:id="rId23"/>
    <p:sldId id="313" r:id="rId24"/>
    <p:sldId id="315" r:id="rId25"/>
    <p:sldId id="282" r:id="rId26"/>
    <p:sldId id="283" r:id="rId27"/>
    <p:sldId id="284" r:id="rId28"/>
    <p:sldId id="285" r:id="rId29"/>
    <p:sldId id="344" r:id="rId30"/>
    <p:sldId id="340" r:id="rId31"/>
    <p:sldId id="334" r:id="rId32"/>
    <p:sldId id="336" r:id="rId33"/>
    <p:sldId id="286" r:id="rId34"/>
    <p:sldId id="310" r:id="rId35"/>
    <p:sldId id="311" r:id="rId36"/>
    <p:sldId id="288" r:id="rId37"/>
    <p:sldId id="290" r:id="rId38"/>
    <p:sldId id="260" r:id="rId39"/>
    <p:sldId id="261" r:id="rId40"/>
    <p:sldId id="262" r:id="rId41"/>
    <p:sldId id="322" r:id="rId42"/>
    <p:sldId id="291" r:id="rId43"/>
    <p:sldId id="292" r:id="rId44"/>
    <p:sldId id="270" r:id="rId45"/>
    <p:sldId id="271" r:id="rId46"/>
    <p:sldId id="272" r:id="rId47"/>
    <p:sldId id="273" r:id="rId48"/>
    <p:sldId id="295" r:id="rId49"/>
    <p:sldId id="293" r:id="rId50"/>
    <p:sldId id="294" r:id="rId51"/>
    <p:sldId id="296" r:id="rId52"/>
    <p:sldId id="297" r:id="rId53"/>
    <p:sldId id="299" r:id="rId54"/>
    <p:sldId id="300" r:id="rId55"/>
    <p:sldId id="276" r:id="rId56"/>
    <p:sldId id="298" r:id="rId57"/>
    <p:sldId id="303" r:id="rId58"/>
    <p:sldId id="301" r:id="rId59"/>
    <p:sldId id="302"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5B3"/>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200" autoAdjust="0"/>
    <p:restoredTop sz="94660"/>
  </p:normalViewPr>
  <p:slideViewPr>
    <p:cSldViewPr>
      <p:cViewPr>
        <p:scale>
          <a:sx n="75" d="100"/>
          <a:sy n="75" d="100"/>
        </p:scale>
        <p:origin x="-168"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6992B-A401-4D51-AF92-640E02F92019}" type="doc">
      <dgm:prSet loTypeId="urn:microsoft.com/office/officeart/2005/8/layout/pyramid1" loCatId="pyramid" qsTypeId="urn:microsoft.com/office/officeart/2005/8/quickstyle/simple1#9" qsCatId="simple" csTypeId="urn:microsoft.com/office/officeart/2005/8/colors/accent1_2#8" csCatId="accent1" phldr="1"/>
      <dgm:spPr/>
    </dgm:pt>
    <dgm:pt modelId="{075C89FE-DFB6-4C2E-80A5-C53DBB209A3F}">
      <dgm:prSet phldrT="[Tekst]" custT="1"/>
      <dgm:spPr/>
      <dgm:t>
        <a:bodyPr/>
        <a:lstStyle/>
        <a:p>
          <a:r>
            <a:rPr lang="hr-HR" sz="3200" b="1" dirty="0" smtClean="0">
              <a:solidFill>
                <a:srgbClr val="FFFF00"/>
              </a:solidFill>
            </a:rPr>
            <a:t>VIZIJA</a:t>
          </a:r>
          <a:endParaRPr lang="hr-HR" sz="3200" b="1" dirty="0">
            <a:solidFill>
              <a:srgbClr val="FFFF00"/>
            </a:solidFill>
          </a:endParaRPr>
        </a:p>
      </dgm:t>
    </dgm:pt>
    <dgm:pt modelId="{520D9C8E-5F3C-428D-BB20-0246B50921D0}" type="parTrans" cxnId="{F5F9582C-2237-40BD-9A0F-22CF9DF1EAA8}">
      <dgm:prSet/>
      <dgm:spPr/>
    </dgm:pt>
    <dgm:pt modelId="{B145A68F-B79B-4BA5-BFCF-79F73D54805A}" type="sibTrans" cxnId="{F5F9582C-2237-40BD-9A0F-22CF9DF1EAA8}">
      <dgm:prSet/>
      <dgm:spPr/>
    </dgm:pt>
    <dgm:pt modelId="{383FC1E6-183A-4B05-B175-8266AE011246}">
      <dgm:prSet phldrT="[Tekst]" custT="1"/>
      <dgm:spPr/>
      <dgm:t>
        <a:bodyPr/>
        <a:lstStyle/>
        <a:p>
          <a:r>
            <a:rPr lang="hr-HR" sz="3200" b="1" dirty="0" smtClean="0">
              <a:solidFill>
                <a:srgbClr val="FFFF00"/>
              </a:solidFill>
            </a:rPr>
            <a:t>MISIJA</a:t>
          </a:r>
          <a:endParaRPr lang="hr-HR" sz="3200" b="1" dirty="0">
            <a:solidFill>
              <a:srgbClr val="FFFF00"/>
            </a:solidFill>
          </a:endParaRPr>
        </a:p>
      </dgm:t>
    </dgm:pt>
    <dgm:pt modelId="{89A7012C-62C0-46D3-AF4A-95F7519B112C}" type="parTrans" cxnId="{FEA07B3A-DBFB-4C3D-9EA2-C729B2D1B812}">
      <dgm:prSet/>
      <dgm:spPr/>
    </dgm:pt>
    <dgm:pt modelId="{2496DA4F-F05E-4C70-8245-0EF1F15A7BED}" type="sibTrans" cxnId="{FEA07B3A-DBFB-4C3D-9EA2-C729B2D1B812}">
      <dgm:prSet/>
      <dgm:spPr/>
    </dgm:pt>
    <dgm:pt modelId="{7BE55243-AE9F-4971-A916-D902687E326C}">
      <dgm:prSet phldrT="[Tekst]" custT="1"/>
      <dgm:spPr/>
      <dgm:t>
        <a:bodyPr/>
        <a:lstStyle/>
        <a:p>
          <a:r>
            <a:rPr lang="hr-HR" sz="3200" b="1" dirty="0" smtClean="0">
              <a:solidFill>
                <a:srgbClr val="FFFF00"/>
              </a:solidFill>
            </a:rPr>
            <a:t>CILJEVI</a:t>
          </a:r>
          <a:endParaRPr lang="hr-HR" sz="3200" b="1" dirty="0">
            <a:solidFill>
              <a:srgbClr val="FFFF00"/>
            </a:solidFill>
          </a:endParaRPr>
        </a:p>
      </dgm:t>
    </dgm:pt>
    <dgm:pt modelId="{55BA9EEA-2DF5-4828-8D48-7998EB9860D7}" type="parTrans" cxnId="{29DB6475-5F90-47E7-BF39-8B622D966B0A}">
      <dgm:prSet/>
      <dgm:spPr/>
    </dgm:pt>
    <dgm:pt modelId="{0E24A0CC-55EB-45BC-A564-146802EBD0FE}" type="sibTrans" cxnId="{29DB6475-5F90-47E7-BF39-8B622D966B0A}">
      <dgm:prSet/>
      <dgm:spPr/>
    </dgm:pt>
    <dgm:pt modelId="{2E025CC3-BCF7-478D-867A-7E1EE487F547}" type="pres">
      <dgm:prSet presAssocID="{E336992B-A401-4D51-AF92-640E02F92019}" presName="Name0" presStyleCnt="0">
        <dgm:presLayoutVars>
          <dgm:dir/>
          <dgm:animLvl val="lvl"/>
          <dgm:resizeHandles val="exact"/>
        </dgm:presLayoutVars>
      </dgm:prSet>
      <dgm:spPr/>
    </dgm:pt>
    <dgm:pt modelId="{976B0EDF-B89D-4C56-BAE9-A52510A683CE}" type="pres">
      <dgm:prSet presAssocID="{075C89FE-DFB6-4C2E-80A5-C53DBB209A3F}" presName="Name8" presStyleCnt="0"/>
      <dgm:spPr/>
    </dgm:pt>
    <dgm:pt modelId="{3D1EEEEA-378F-416E-A03F-2A6BF7DEE9C2}" type="pres">
      <dgm:prSet presAssocID="{075C89FE-DFB6-4C2E-80A5-C53DBB209A3F}" presName="level" presStyleLbl="node1" presStyleIdx="0" presStyleCnt="3">
        <dgm:presLayoutVars>
          <dgm:chMax val="1"/>
          <dgm:bulletEnabled val="1"/>
        </dgm:presLayoutVars>
      </dgm:prSet>
      <dgm:spPr/>
      <dgm:t>
        <a:bodyPr/>
        <a:lstStyle/>
        <a:p>
          <a:endParaRPr lang="hr-HR"/>
        </a:p>
      </dgm:t>
    </dgm:pt>
    <dgm:pt modelId="{80BB29E5-A42B-43AA-B1E6-C63BA8CE1514}" type="pres">
      <dgm:prSet presAssocID="{075C89FE-DFB6-4C2E-80A5-C53DBB209A3F}" presName="levelTx" presStyleLbl="revTx" presStyleIdx="0" presStyleCnt="0">
        <dgm:presLayoutVars>
          <dgm:chMax val="1"/>
          <dgm:bulletEnabled val="1"/>
        </dgm:presLayoutVars>
      </dgm:prSet>
      <dgm:spPr/>
      <dgm:t>
        <a:bodyPr/>
        <a:lstStyle/>
        <a:p>
          <a:endParaRPr lang="hr-HR"/>
        </a:p>
      </dgm:t>
    </dgm:pt>
    <dgm:pt modelId="{47139A60-1B2D-4C97-8E9F-141BE6F94782}" type="pres">
      <dgm:prSet presAssocID="{383FC1E6-183A-4B05-B175-8266AE011246}" presName="Name8" presStyleCnt="0"/>
      <dgm:spPr/>
    </dgm:pt>
    <dgm:pt modelId="{5C0E6F38-F6D1-47E4-95B3-AD71ED9B12C1}" type="pres">
      <dgm:prSet presAssocID="{383FC1E6-183A-4B05-B175-8266AE011246}" presName="level" presStyleLbl="node1" presStyleIdx="1" presStyleCnt="3">
        <dgm:presLayoutVars>
          <dgm:chMax val="1"/>
          <dgm:bulletEnabled val="1"/>
        </dgm:presLayoutVars>
      </dgm:prSet>
      <dgm:spPr/>
      <dgm:t>
        <a:bodyPr/>
        <a:lstStyle/>
        <a:p>
          <a:endParaRPr lang="hr-HR"/>
        </a:p>
      </dgm:t>
    </dgm:pt>
    <dgm:pt modelId="{A9CAC31D-2287-4BCA-9FAC-B93E41B695D0}" type="pres">
      <dgm:prSet presAssocID="{383FC1E6-183A-4B05-B175-8266AE011246}" presName="levelTx" presStyleLbl="revTx" presStyleIdx="0" presStyleCnt="0">
        <dgm:presLayoutVars>
          <dgm:chMax val="1"/>
          <dgm:bulletEnabled val="1"/>
        </dgm:presLayoutVars>
      </dgm:prSet>
      <dgm:spPr/>
      <dgm:t>
        <a:bodyPr/>
        <a:lstStyle/>
        <a:p>
          <a:endParaRPr lang="hr-HR"/>
        </a:p>
      </dgm:t>
    </dgm:pt>
    <dgm:pt modelId="{EC798393-E98A-42CF-A056-72C3AA62C0DD}" type="pres">
      <dgm:prSet presAssocID="{7BE55243-AE9F-4971-A916-D902687E326C}" presName="Name8" presStyleCnt="0"/>
      <dgm:spPr/>
    </dgm:pt>
    <dgm:pt modelId="{81F044EF-620F-4617-8F66-0F7AA879765C}" type="pres">
      <dgm:prSet presAssocID="{7BE55243-AE9F-4971-A916-D902687E326C}" presName="level" presStyleLbl="node1" presStyleIdx="2" presStyleCnt="3">
        <dgm:presLayoutVars>
          <dgm:chMax val="1"/>
          <dgm:bulletEnabled val="1"/>
        </dgm:presLayoutVars>
      </dgm:prSet>
      <dgm:spPr/>
      <dgm:t>
        <a:bodyPr/>
        <a:lstStyle/>
        <a:p>
          <a:endParaRPr lang="hr-HR"/>
        </a:p>
      </dgm:t>
    </dgm:pt>
    <dgm:pt modelId="{704A40AB-8993-462E-897D-D17620DB059B}" type="pres">
      <dgm:prSet presAssocID="{7BE55243-AE9F-4971-A916-D902687E326C}" presName="levelTx" presStyleLbl="revTx" presStyleIdx="0" presStyleCnt="0">
        <dgm:presLayoutVars>
          <dgm:chMax val="1"/>
          <dgm:bulletEnabled val="1"/>
        </dgm:presLayoutVars>
      </dgm:prSet>
      <dgm:spPr/>
      <dgm:t>
        <a:bodyPr/>
        <a:lstStyle/>
        <a:p>
          <a:endParaRPr lang="hr-HR"/>
        </a:p>
      </dgm:t>
    </dgm:pt>
  </dgm:ptLst>
  <dgm:cxnLst>
    <dgm:cxn modelId="{1DAD53C7-AC3C-487A-9558-EDBAF543DDEE}" type="presOf" srcId="{075C89FE-DFB6-4C2E-80A5-C53DBB209A3F}" destId="{3D1EEEEA-378F-416E-A03F-2A6BF7DEE9C2}" srcOrd="0" destOrd="0" presId="urn:microsoft.com/office/officeart/2005/8/layout/pyramid1"/>
    <dgm:cxn modelId="{BE4D8CCD-BBF7-4CA3-AB0C-5DAB9E4CD6AB}" type="presOf" srcId="{E336992B-A401-4D51-AF92-640E02F92019}" destId="{2E025CC3-BCF7-478D-867A-7E1EE487F547}" srcOrd="0" destOrd="0" presId="urn:microsoft.com/office/officeart/2005/8/layout/pyramid1"/>
    <dgm:cxn modelId="{FEA07B3A-DBFB-4C3D-9EA2-C729B2D1B812}" srcId="{E336992B-A401-4D51-AF92-640E02F92019}" destId="{383FC1E6-183A-4B05-B175-8266AE011246}" srcOrd="1" destOrd="0" parTransId="{89A7012C-62C0-46D3-AF4A-95F7519B112C}" sibTransId="{2496DA4F-F05E-4C70-8245-0EF1F15A7BED}"/>
    <dgm:cxn modelId="{0BA8E514-C4A5-4699-841B-A7375563D5E0}" type="presOf" srcId="{383FC1E6-183A-4B05-B175-8266AE011246}" destId="{A9CAC31D-2287-4BCA-9FAC-B93E41B695D0}" srcOrd="1" destOrd="0" presId="urn:microsoft.com/office/officeart/2005/8/layout/pyramid1"/>
    <dgm:cxn modelId="{7A0108CA-FC0D-469D-8412-FB9C9388E193}" type="presOf" srcId="{7BE55243-AE9F-4971-A916-D902687E326C}" destId="{704A40AB-8993-462E-897D-D17620DB059B}" srcOrd="1" destOrd="0" presId="urn:microsoft.com/office/officeart/2005/8/layout/pyramid1"/>
    <dgm:cxn modelId="{F5F9582C-2237-40BD-9A0F-22CF9DF1EAA8}" srcId="{E336992B-A401-4D51-AF92-640E02F92019}" destId="{075C89FE-DFB6-4C2E-80A5-C53DBB209A3F}" srcOrd="0" destOrd="0" parTransId="{520D9C8E-5F3C-428D-BB20-0246B50921D0}" sibTransId="{B145A68F-B79B-4BA5-BFCF-79F73D54805A}"/>
    <dgm:cxn modelId="{669D37D3-D1A4-4DBF-A324-1355B6CD022E}" type="presOf" srcId="{7BE55243-AE9F-4971-A916-D902687E326C}" destId="{81F044EF-620F-4617-8F66-0F7AA879765C}" srcOrd="0" destOrd="0" presId="urn:microsoft.com/office/officeart/2005/8/layout/pyramid1"/>
    <dgm:cxn modelId="{CC9BED51-13EA-4CC1-B8AA-367493E743FF}" type="presOf" srcId="{075C89FE-DFB6-4C2E-80A5-C53DBB209A3F}" destId="{80BB29E5-A42B-43AA-B1E6-C63BA8CE1514}" srcOrd="1" destOrd="0" presId="urn:microsoft.com/office/officeart/2005/8/layout/pyramid1"/>
    <dgm:cxn modelId="{C3C3744C-C2B7-4A44-8E5B-2DF9AFCFE86B}" type="presOf" srcId="{383FC1E6-183A-4B05-B175-8266AE011246}" destId="{5C0E6F38-F6D1-47E4-95B3-AD71ED9B12C1}" srcOrd="0" destOrd="0" presId="urn:microsoft.com/office/officeart/2005/8/layout/pyramid1"/>
    <dgm:cxn modelId="{29DB6475-5F90-47E7-BF39-8B622D966B0A}" srcId="{E336992B-A401-4D51-AF92-640E02F92019}" destId="{7BE55243-AE9F-4971-A916-D902687E326C}" srcOrd="2" destOrd="0" parTransId="{55BA9EEA-2DF5-4828-8D48-7998EB9860D7}" sibTransId="{0E24A0CC-55EB-45BC-A564-146802EBD0FE}"/>
    <dgm:cxn modelId="{2B17A063-2114-4AA3-94DB-4DCB5C8F2836}" type="presParOf" srcId="{2E025CC3-BCF7-478D-867A-7E1EE487F547}" destId="{976B0EDF-B89D-4C56-BAE9-A52510A683CE}" srcOrd="0" destOrd="0" presId="urn:microsoft.com/office/officeart/2005/8/layout/pyramid1"/>
    <dgm:cxn modelId="{E042A307-52B5-4B63-A718-CEA960376764}" type="presParOf" srcId="{976B0EDF-B89D-4C56-BAE9-A52510A683CE}" destId="{3D1EEEEA-378F-416E-A03F-2A6BF7DEE9C2}" srcOrd="0" destOrd="0" presId="urn:microsoft.com/office/officeart/2005/8/layout/pyramid1"/>
    <dgm:cxn modelId="{B51D6D4B-F75C-4FF4-922F-79C11F9495ED}" type="presParOf" srcId="{976B0EDF-B89D-4C56-BAE9-A52510A683CE}" destId="{80BB29E5-A42B-43AA-B1E6-C63BA8CE1514}" srcOrd="1" destOrd="0" presId="urn:microsoft.com/office/officeart/2005/8/layout/pyramid1"/>
    <dgm:cxn modelId="{B121472B-BE73-48B2-9D65-6EB16C2F1064}" type="presParOf" srcId="{2E025CC3-BCF7-478D-867A-7E1EE487F547}" destId="{47139A60-1B2D-4C97-8E9F-141BE6F94782}" srcOrd="1" destOrd="0" presId="urn:microsoft.com/office/officeart/2005/8/layout/pyramid1"/>
    <dgm:cxn modelId="{5DCD4D2C-30D6-4289-BCD8-12EC0AFF5A04}" type="presParOf" srcId="{47139A60-1B2D-4C97-8E9F-141BE6F94782}" destId="{5C0E6F38-F6D1-47E4-95B3-AD71ED9B12C1}" srcOrd="0" destOrd="0" presId="urn:microsoft.com/office/officeart/2005/8/layout/pyramid1"/>
    <dgm:cxn modelId="{1674F37E-ACA4-4129-9074-44B8E547AFA6}" type="presParOf" srcId="{47139A60-1B2D-4C97-8E9F-141BE6F94782}" destId="{A9CAC31D-2287-4BCA-9FAC-B93E41B695D0}" srcOrd="1" destOrd="0" presId="urn:microsoft.com/office/officeart/2005/8/layout/pyramid1"/>
    <dgm:cxn modelId="{AAC27A8B-CDBA-47E5-87EB-0B11A2935358}" type="presParOf" srcId="{2E025CC3-BCF7-478D-867A-7E1EE487F547}" destId="{EC798393-E98A-42CF-A056-72C3AA62C0DD}" srcOrd="2" destOrd="0" presId="urn:microsoft.com/office/officeart/2005/8/layout/pyramid1"/>
    <dgm:cxn modelId="{2DD44428-8CC3-45B0-A811-6FD706B04262}" type="presParOf" srcId="{EC798393-E98A-42CF-A056-72C3AA62C0DD}" destId="{81F044EF-620F-4617-8F66-0F7AA879765C}" srcOrd="0" destOrd="0" presId="urn:microsoft.com/office/officeart/2005/8/layout/pyramid1"/>
    <dgm:cxn modelId="{79DF9F8A-9043-4097-866A-9E2F081C984B}" type="presParOf" srcId="{EC798393-E98A-42CF-A056-72C3AA62C0DD}" destId="{704A40AB-8993-462E-897D-D17620DB059B}" srcOrd="1" destOrd="0" presId="urn:microsoft.com/office/officeart/2005/8/layout/pyramid1"/>
  </dgm:cxnLst>
  <dgm:bg/>
  <dgm:whole/>
</dgm:dataModel>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60F15D4-2BFE-4E3B-A058-E68194247399}" type="datetimeFigureOut">
              <a:rPr lang="hr-HR"/>
              <a:pPr>
                <a:defRPr/>
              </a:pPr>
              <a:t>24.10.2013.</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hr-HR" noProof="0" smtClean="0"/>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noProof="0" smtClean="0"/>
              <a:t>Kliknite da biste uredili stilove teksta matrice</a:t>
            </a:r>
          </a:p>
          <a:p>
            <a:pPr lvl="1"/>
            <a:r>
              <a:rPr lang="hr-HR" noProof="0" smtClean="0"/>
              <a:t>Druga razina</a:t>
            </a:r>
          </a:p>
          <a:p>
            <a:pPr lvl="2"/>
            <a:r>
              <a:rPr lang="hr-HR" noProof="0" smtClean="0"/>
              <a:t>Treća razina</a:t>
            </a:r>
          </a:p>
          <a:p>
            <a:pPr lvl="3"/>
            <a:r>
              <a:rPr lang="hr-HR" noProof="0" smtClean="0"/>
              <a:t>Četvrta razina</a:t>
            </a:r>
          </a:p>
          <a:p>
            <a:pPr lvl="4"/>
            <a:r>
              <a:rPr lang="hr-HR" noProof="0" smtClean="0"/>
              <a:t>Peta razina</a:t>
            </a: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4E22190-A3C7-41FC-BD59-3D9F42054C5B}" type="slidenum">
              <a:rPr lang="hr-HR"/>
              <a:pPr>
                <a:defRPr/>
              </a:pPr>
              <a:t>‹#›</a:t>
            </a:fld>
            <a:endParaRPr lang="hr-H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62467" name="Rezervirano mjesto bilježaka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hr-HR" smtClean="0"/>
          </a:p>
        </p:txBody>
      </p:sp>
      <p:sp>
        <p:nvSpPr>
          <p:cNvPr id="62468" name="Rezervirano mjesto broja slajd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81A521-92AD-43FF-B2DC-CD43F1A8C50D}" type="slidenum">
              <a:rPr lang="hr-HR" smtClean="0"/>
              <a:pPr/>
              <a:t>32</a:t>
            </a:fld>
            <a:endParaRPr lang="hr-H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hr-HR" smtClean="0"/>
              <a:t>Kliknite da biste uredili stil naslova matrice</a:t>
            </a:r>
            <a:endParaRPr lang="hr-HR"/>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hr-HR" smtClean="0"/>
              <a:t>Kliknite da biste uredili stil podnaslova matrice</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15CB35-5252-40B6-A5E0-F471FBCE9A6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B6A9AB-669E-4253-A60B-9F67840294D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05320B-4EF8-464F-82D6-D2F98057C9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Sadržaj">
    <p:spTree>
      <p:nvGrpSpPr>
        <p:cNvPr id="1" name=""/>
        <p:cNvGrpSpPr/>
        <p:nvPr/>
      </p:nvGrpSpPr>
      <p:grpSpPr>
        <a:xfrm>
          <a:off x="0" y="0"/>
          <a:ext cx="0" cy="0"/>
          <a:chOff x="0" y="0"/>
          <a:chExt cx="0" cy="0"/>
        </a:xfrm>
      </p:grpSpPr>
      <p:sp>
        <p:nvSpPr>
          <p:cNvPr id="2" name="Rezervirano mjesto sadržaja 1"/>
          <p:cNvSpPr>
            <a:spLocks noGrp="1"/>
          </p:cNvSpPr>
          <p:nvPr>
            <p:ph/>
          </p:nvPr>
        </p:nvSpPr>
        <p:spPr>
          <a:xfrm>
            <a:off x="457200" y="274638"/>
            <a:ext cx="8229600" cy="5851525"/>
          </a:xfrm>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1F58BB3-A6A6-4F21-815A-BFAC1BF3CBB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Naslov, tekst i dva sadržaj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1143000"/>
          </a:xfrm>
        </p:spPr>
        <p:txBody>
          <a:bodyPr/>
          <a:lstStyle/>
          <a:p>
            <a:r>
              <a:rPr lang="hr-HR" smtClean="0"/>
              <a:t>Kliknite da biste uredili stil naslova matrice</a:t>
            </a:r>
            <a:endParaRPr lang="hr-HR"/>
          </a:p>
        </p:txBody>
      </p:sp>
      <p:sp>
        <p:nvSpPr>
          <p:cNvPr id="3" name="Rezervirano mjesto teksta 2"/>
          <p:cNvSpPr>
            <a:spLocks noGrp="1"/>
          </p:cNvSpPr>
          <p:nvPr>
            <p:ph type="body" sz="half" idx="1"/>
          </p:nvPr>
        </p:nvSpPr>
        <p:spPr>
          <a:xfrm>
            <a:off x="457200" y="1600200"/>
            <a:ext cx="4038600" cy="4525963"/>
          </a:xfrm>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quarter" idx="2"/>
          </p:nvPr>
        </p:nvSpPr>
        <p:spPr>
          <a:xfrm>
            <a:off x="4648200" y="1600200"/>
            <a:ext cx="4038600" cy="2185988"/>
          </a:xfrm>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sadržaja 4"/>
          <p:cNvSpPr>
            <a:spLocks noGrp="1"/>
          </p:cNvSpPr>
          <p:nvPr>
            <p:ph sz="quarter" idx="3"/>
          </p:nvPr>
        </p:nvSpPr>
        <p:spPr>
          <a:xfrm>
            <a:off x="4648200" y="3938588"/>
            <a:ext cx="4038600" cy="2187575"/>
          </a:xfrm>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F27802D1-0A06-4C16-895D-DB327BCF8EF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idx="1"/>
          </p:nvPr>
        </p:nvSpPr>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DAB01F6-E9B7-4724-B874-EA5B5D8BEA5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r-HR" smtClean="0"/>
              <a:t>Kliknite da biste uredili stilove teksta matrice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DE7D00-238A-46E9-9470-2A1D0D04CDB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858138-C417-454E-99C0-2697DE5E35B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4" name="Rezervirano mjesto sadržaja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tekst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6" name="Rezervirano mjesto sadržaja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152B0F4-B7AB-49CE-9FB6-40B0EAFEE86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E55F094-2277-45B9-AABE-57982A8CADB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56F2B07-8869-415A-8F39-67C7C15D3C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hr-HR" smtClean="0"/>
              <a:t>Kliknite da biste uredili stil naslova matrice</a:t>
            </a:r>
            <a:endParaRPr lang="hr-HR"/>
          </a:p>
        </p:txBody>
      </p:sp>
      <p:sp>
        <p:nvSpPr>
          <p:cNvPr id="3" name="Rezervirano mjesto sadržaja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tekst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57E11AD-28AA-4DC4-9E8A-19A90000912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hr-HR" smtClean="0"/>
              <a:t>Kliknite da biste uredili stil naslova matrice</a:t>
            </a:r>
            <a:endParaRPr lang="hr-HR"/>
          </a:p>
        </p:txBody>
      </p:sp>
      <p:sp>
        <p:nvSpPr>
          <p:cNvPr id="3" name="Rezervirano mjesto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r-HR" noProof="0" smtClean="0"/>
          </a:p>
        </p:txBody>
      </p:sp>
      <p:sp>
        <p:nvSpPr>
          <p:cNvPr id="4" name="Rezervirano mjesto tekst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EB351F-20E6-4D76-8F13-702CDFEEB9B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EDC3FB2-6424-45B0-A08C-579F8B9C7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Radni_list_programa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5.xml.rels><?xml version="1.0" encoding="UTF-8" standalone="yes"?>
<Relationships xmlns="http://schemas.openxmlformats.org/package/2006/relationships"><Relationship Id="rId3" Type="http://schemas.openxmlformats.org/officeDocument/2006/relationships/oleObject" Target="../embeddings/Radni_list_programa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Radni_list_programa_Microsoft_Office_Excel_97-20033.xls"/><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Radni_list_programa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260350"/>
            <a:ext cx="8229600" cy="1143000"/>
          </a:xfrm>
        </p:spPr>
        <p:txBody>
          <a:bodyPr/>
          <a:lstStyle/>
          <a:p>
            <a:r>
              <a:rPr lang="hr-HR" b="1" smtClean="0"/>
              <a:t>Dr. sc. Ante Dedić</a:t>
            </a:r>
            <a:endParaRPr lang="en-US" b="1" smtClean="0"/>
          </a:p>
        </p:txBody>
      </p:sp>
      <p:sp>
        <p:nvSpPr>
          <p:cNvPr id="6147" name="Rectangle 3"/>
          <p:cNvSpPr>
            <a:spLocks noGrp="1" noChangeArrowheads="1"/>
          </p:cNvSpPr>
          <p:nvPr>
            <p:ph type="body" idx="1"/>
          </p:nvPr>
        </p:nvSpPr>
        <p:spPr/>
        <p:txBody>
          <a:bodyPr/>
          <a:lstStyle/>
          <a:p>
            <a:pPr>
              <a:buFontTx/>
              <a:buNone/>
            </a:pPr>
            <a:endParaRPr lang="hr-HR" sz="4800" b="1" smtClean="0"/>
          </a:p>
          <a:p>
            <a:pPr>
              <a:buFontTx/>
              <a:buNone/>
            </a:pPr>
            <a:r>
              <a:rPr lang="hr-HR" sz="4800" b="1" smtClean="0"/>
              <a:t>   </a:t>
            </a:r>
            <a:r>
              <a:rPr lang="hr-HR" sz="6000" b="1" smtClean="0"/>
              <a:t>K O N T R O L I N G</a:t>
            </a:r>
            <a:endParaRPr lang="en-US" sz="6000"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457200" y="0"/>
            <a:ext cx="8229600" cy="6858000"/>
          </a:xfrm>
        </p:spPr>
        <p:txBody>
          <a:bodyPr/>
          <a:lstStyle/>
          <a:p>
            <a:pPr marL="0" indent="0">
              <a:buFontTx/>
              <a:buNone/>
            </a:pPr>
            <a:r>
              <a:rPr lang="hr-HR" sz="2000" b="1" smtClean="0"/>
              <a:t>Prema pojedinim </a:t>
            </a:r>
            <a:r>
              <a:rPr lang="hr-HR" sz="2000" b="1" smtClean="0">
                <a:solidFill>
                  <a:srgbClr val="FF0066"/>
                </a:solidFill>
              </a:rPr>
              <a:t>funkcionalnim područjima</a:t>
            </a:r>
            <a:r>
              <a:rPr lang="hr-HR" sz="2000" b="1" smtClean="0"/>
              <a:t> u smislu podjele rada odnosno specijalizaciji u pojedinom području razlikuje se kontroling u:</a:t>
            </a:r>
          </a:p>
          <a:p>
            <a:pPr marL="0" indent="0">
              <a:buFontTx/>
              <a:buNone/>
            </a:pPr>
            <a:r>
              <a:rPr lang="hr-HR" sz="2000" smtClean="0"/>
              <a:t>Nabavi/upravljanju zalihama, proizvodnji/tehničkom području, proizvodnji, logistici, istraživanju i razvoju, financijama, kadrovima, organizaciji/obradi podataka itd.</a:t>
            </a:r>
          </a:p>
          <a:p>
            <a:pPr marL="0" indent="0">
              <a:buFontTx/>
              <a:buNone/>
            </a:pPr>
            <a:r>
              <a:rPr lang="hr-HR" sz="2000" b="1" smtClean="0"/>
              <a:t>Primjenom kontrolinga kao potpore upravljanju u </a:t>
            </a:r>
            <a:r>
              <a:rPr lang="hr-HR" sz="2000" b="1" smtClean="0">
                <a:solidFill>
                  <a:srgbClr val="FF0066"/>
                </a:solidFill>
              </a:rPr>
              <a:t>objektno </a:t>
            </a:r>
            <a:r>
              <a:rPr lang="hr-HR" sz="2000" b="1" smtClean="0"/>
              <a:t>orijentiranim organizacijskim strukturama, može se razlikovati:</a:t>
            </a:r>
          </a:p>
          <a:p>
            <a:pPr marL="0" indent="0">
              <a:buFontTx/>
              <a:buNone/>
            </a:pPr>
            <a:r>
              <a:rPr lang="hr-HR" sz="2000" smtClean="0"/>
              <a:t>Kontroling udjela i društava, kontroling u trgovini, kontroling odjela, u bankama, u osiguravajućim društvima, bolnicama u upravi.</a:t>
            </a:r>
          </a:p>
          <a:p>
            <a:pPr marL="0" indent="0">
              <a:buFontTx/>
              <a:buNone/>
            </a:pPr>
            <a:r>
              <a:rPr lang="hr-HR" sz="2000" b="1" smtClean="0"/>
              <a:t>Uska povezanost kontrolinga i procesa planiranja pridonosi definiranju kriterija sistematizacije i razlikovanja kontrolinga na:</a:t>
            </a:r>
          </a:p>
          <a:p>
            <a:pPr marL="0" indent="0">
              <a:buFontTx/>
              <a:buNone/>
            </a:pPr>
            <a:r>
              <a:rPr lang="hr-HR" sz="2000" smtClean="0"/>
              <a:t>Operativni, taktički i strateški kontroling.</a:t>
            </a:r>
          </a:p>
          <a:p>
            <a:pPr marL="0" indent="0">
              <a:buFontTx/>
              <a:buNone/>
            </a:pPr>
            <a:r>
              <a:rPr lang="hr-HR" sz="2000" b="1" smtClean="0"/>
              <a:t>S obzirom na razliku u ciljevima i zadatcima u pojedinoj fazi razvoja poduzeća, mogu se razlikovati vrste kontrolinga:</a:t>
            </a:r>
          </a:p>
          <a:p>
            <a:pPr marL="0" indent="0">
              <a:buFontTx/>
              <a:buNone/>
            </a:pPr>
            <a:r>
              <a:rPr lang="hr-HR" sz="2000" smtClean="0"/>
              <a:t>Kontroling osnivanja, kontroling rasta, kontroling kosolidacije i krizni kontroling.</a:t>
            </a:r>
          </a:p>
          <a:p>
            <a:pPr marL="0" indent="0">
              <a:buFontTx/>
              <a:buNone/>
            </a:pPr>
            <a:r>
              <a:rPr lang="hr-HR" sz="2000" smtClean="0"/>
              <a:t>Osnivanje kontrolinga u pojedinim poduzećima bit će najčešće kombinacija pojedinih vrsta kontrolinga. Ipak, njihovo razlikovanje pojašnjava razlike u naglascima te olakšava razumijevanje specifičnosti</a:t>
            </a:r>
            <a:endParaRPr lang="en-US" sz="20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
          <p:cNvGrpSpPr>
            <a:grpSpLocks/>
          </p:cNvGrpSpPr>
          <p:nvPr/>
        </p:nvGrpSpPr>
        <p:grpSpPr bwMode="auto">
          <a:xfrm>
            <a:off x="468313" y="333375"/>
            <a:ext cx="8569325" cy="5699125"/>
            <a:chOff x="204" y="248"/>
            <a:chExt cx="5398" cy="3590"/>
          </a:xfrm>
        </p:grpSpPr>
        <p:sp>
          <p:nvSpPr>
            <p:cNvPr id="16387" name="Text Box 3"/>
            <p:cNvSpPr txBox="1">
              <a:spLocks noChangeArrowheads="1"/>
            </p:cNvSpPr>
            <p:nvPr/>
          </p:nvSpPr>
          <p:spPr bwMode="auto">
            <a:xfrm>
              <a:off x="204" y="248"/>
              <a:ext cx="5398" cy="1594"/>
            </a:xfrm>
            <a:prstGeom prst="rect">
              <a:avLst/>
            </a:prstGeom>
            <a:noFill/>
            <a:ln w="9525">
              <a:noFill/>
              <a:miter lim="800000"/>
              <a:headEnd/>
              <a:tailEnd/>
            </a:ln>
          </p:spPr>
          <p:txBody>
            <a:bodyPr>
              <a:spAutoFit/>
            </a:bodyPr>
            <a:lstStyle/>
            <a:p>
              <a:pPr algn="just">
                <a:spcBef>
                  <a:spcPct val="50000"/>
                </a:spcBef>
              </a:pPr>
              <a:r>
                <a:rPr lang="hr-HR" sz="2000"/>
                <a:t>Odgovornost menadžmenta za uspjeh poduzeća sve je veći teret vodećim ljudima zbog čega se posljednjih trideset godina u brojnim poduzećima razvijene tržišne privrede uvodi </a:t>
              </a:r>
              <a:r>
                <a:rPr lang="hr-HR" sz="2000" b="1"/>
                <a:t>kontroling</a:t>
              </a:r>
              <a:r>
                <a:rPr lang="hr-HR" sz="2000"/>
                <a:t> poradi rasterećenja poslovodstva u </a:t>
              </a:r>
              <a:r>
                <a:rPr lang="hr-HR" sz="2000" b="1"/>
                <a:t>procesu definiranja ciljeva, planiranja, kontrole, informiranja, organizacije i upravljanja ljudskim potencijalima.</a:t>
              </a:r>
              <a:r>
                <a:rPr lang="hr-HR" sz="2000"/>
                <a:t> Kontroling podržava menadžment u ciljnom prilagođivanju poduzeća unutarnjim i vanjskim promjenama, olakšava mu da inovativnim rješenjima ide problemima u susret.</a:t>
              </a:r>
            </a:p>
          </p:txBody>
        </p:sp>
        <p:sp>
          <p:nvSpPr>
            <p:cNvPr id="16388" name="Text Box 4"/>
            <p:cNvSpPr txBox="1">
              <a:spLocks noChangeArrowheads="1"/>
            </p:cNvSpPr>
            <p:nvPr/>
          </p:nvSpPr>
          <p:spPr bwMode="auto">
            <a:xfrm>
              <a:off x="204" y="1980"/>
              <a:ext cx="5398" cy="634"/>
            </a:xfrm>
            <a:prstGeom prst="rect">
              <a:avLst/>
            </a:prstGeom>
            <a:noFill/>
            <a:ln w="9525">
              <a:noFill/>
              <a:miter lim="800000"/>
              <a:headEnd/>
              <a:tailEnd/>
            </a:ln>
          </p:spPr>
          <p:txBody>
            <a:bodyPr>
              <a:spAutoFit/>
            </a:bodyPr>
            <a:lstStyle/>
            <a:p>
              <a:pPr algn="just">
                <a:spcBef>
                  <a:spcPct val="50000"/>
                </a:spcBef>
              </a:pPr>
              <a:r>
                <a:rPr lang="hr-HR" sz="2000" b="1"/>
                <a:t>Kontroling je aktivnost koja je neposredno podređena vrhu poduzeća s ciljem postizanja usklađenosti aktivnosti poduzeća i njegovih normiranih strateških i operativnih ciljeva.</a:t>
              </a:r>
            </a:p>
          </p:txBody>
        </p:sp>
        <p:sp>
          <p:nvSpPr>
            <p:cNvPr id="16389" name="Text Box 5"/>
            <p:cNvSpPr txBox="1">
              <a:spLocks noChangeArrowheads="1"/>
            </p:cNvSpPr>
            <p:nvPr/>
          </p:nvSpPr>
          <p:spPr bwMode="auto">
            <a:xfrm>
              <a:off x="204" y="2820"/>
              <a:ext cx="5398" cy="1018"/>
            </a:xfrm>
            <a:prstGeom prst="rect">
              <a:avLst/>
            </a:prstGeom>
            <a:noFill/>
            <a:ln w="9525">
              <a:noFill/>
              <a:miter lim="800000"/>
              <a:headEnd/>
              <a:tailEnd/>
            </a:ln>
          </p:spPr>
          <p:txBody>
            <a:bodyPr>
              <a:spAutoFit/>
            </a:bodyPr>
            <a:lstStyle/>
            <a:p>
              <a:pPr algn="just">
                <a:spcBef>
                  <a:spcPct val="50000"/>
                </a:spcBef>
              </a:pPr>
              <a:r>
                <a:rPr lang="hr-HR" sz="2000"/>
                <a:t>Područje odgovornosti menadžera i kontrolora jasno je razgraničeno: </a:t>
              </a:r>
              <a:r>
                <a:rPr lang="hr-HR" sz="2000" b="1"/>
                <a:t>menadžer je odgovoran za uspjeh, a kontrolor za njegovu transparentnost.</a:t>
              </a:r>
              <a:r>
                <a:rPr lang="hr-HR" sz="2000"/>
                <a:t> Konačnu odluku uvijek donosi menadžer, a kontrolor je može pripremiti, usklađivati pojedine aktivnosti prema potrebi, nadgledati njezinu realizaciju.</a:t>
              </a:r>
            </a:p>
          </p:txBody>
        </p:sp>
      </p:grpSp>
    </p:spTree>
  </p:cSld>
  <p:clrMapOvr>
    <a:masterClrMapping/>
  </p:clrMapOvr>
  <p:transition spd="med">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250825" y="476250"/>
            <a:ext cx="8229600" cy="5759450"/>
          </a:xfrm>
        </p:spPr>
        <p:txBody>
          <a:bodyPr/>
          <a:lstStyle/>
          <a:p>
            <a:pPr>
              <a:buFontTx/>
              <a:buNone/>
            </a:pPr>
            <a:r>
              <a:rPr lang="hr-HR" smtClean="0"/>
              <a:t> </a:t>
            </a:r>
            <a:r>
              <a:rPr lang="hr-HR" sz="2000" b="1" smtClean="0"/>
              <a:t>Odnos kontrolinga i menadžmenta</a:t>
            </a:r>
            <a:endParaRPr lang="en-US" sz="2000" b="1" smtClean="0"/>
          </a:p>
        </p:txBody>
      </p:sp>
      <p:grpSp>
        <p:nvGrpSpPr>
          <p:cNvPr id="17411" name="Group 4"/>
          <p:cNvGrpSpPr>
            <a:grpSpLocks noChangeAspect="1"/>
          </p:cNvGrpSpPr>
          <p:nvPr/>
        </p:nvGrpSpPr>
        <p:grpSpPr bwMode="auto">
          <a:xfrm>
            <a:off x="971550" y="908050"/>
            <a:ext cx="6337300" cy="4343400"/>
            <a:chOff x="2527" y="3487"/>
            <a:chExt cx="7200" cy="5863"/>
          </a:xfrm>
        </p:grpSpPr>
        <p:sp>
          <p:nvSpPr>
            <p:cNvPr id="17413" name="AutoShape 5"/>
            <p:cNvSpPr>
              <a:spLocks noChangeAspect="1" noChangeArrowheads="1"/>
            </p:cNvSpPr>
            <p:nvPr/>
          </p:nvSpPr>
          <p:spPr bwMode="auto">
            <a:xfrm>
              <a:off x="2527" y="3487"/>
              <a:ext cx="7200" cy="5863"/>
            </a:xfrm>
            <a:prstGeom prst="rect">
              <a:avLst/>
            </a:prstGeom>
            <a:noFill/>
            <a:ln w="9525">
              <a:noFill/>
              <a:miter lim="800000"/>
              <a:headEnd/>
              <a:tailEnd/>
            </a:ln>
          </p:spPr>
          <p:txBody>
            <a:bodyPr/>
            <a:lstStyle/>
            <a:p>
              <a:endParaRPr lang="hr-HR"/>
            </a:p>
          </p:txBody>
        </p:sp>
        <p:sp>
          <p:nvSpPr>
            <p:cNvPr id="17414" name="Oval 6"/>
            <p:cNvSpPr>
              <a:spLocks noChangeArrowheads="1"/>
            </p:cNvSpPr>
            <p:nvPr/>
          </p:nvSpPr>
          <p:spPr bwMode="auto">
            <a:xfrm>
              <a:off x="3127" y="4258"/>
              <a:ext cx="3600" cy="4012"/>
            </a:xfrm>
            <a:prstGeom prst="ellipse">
              <a:avLst/>
            </a:prstGeom>
            <a:solidFill>
              <a:srgbClr val="FFFFFF"/>
            </a:solidFill>
            <a:ln w="19050">
              <a:solidFill>
                <a:srgbClr val="000000"/>
              </a:solidFill>
              <a:round/>
              <a:headEnd/>
              <a:tailEnd/>
            </a:ln>
          </p:spPr>
          <p:txBody>
            <a:bodyPr/>
            <a:lstStyle/>
            <a:p>
              <a:endParaRPr lang="hr-HR"/>
            </a:p>
          </p:txBody>
        </p:sp>
        <p:sp>
          <p:nvSpPr>
            <p:cNvPr id="17415" name="Oval 7"/>
            <p:cNvSpPr>
              <a:spLocks noChangeArrowheads="1"/>
            </p:cNvSpPr>
            <p:nvPr/>
          </p:nvSpPr>
          <p:spPr bwMode="auto">
            <a:xfrm>
              <a:off x="5527" y="4258"/>
              <a:ext cx="3450" cy="4012"/>
            </a:xfrm>
            <a:prstGeom prst="ellipse">
              <a:avLst/>
            </a:prstGeom>
            <a:solidFill>
              <a:srgbClr val="FFFFFF"/>
            </a:solidFill>
            <a:ln w="19050">
              <a:solidFill>
                <a:srgbClr val="000000"/>
              </a:solidFill>
              <a:round/>
              <a:headEnd/>
              <a:tailEnd/>
            </a:ln>
          </p:spPr>
          <p:txBody>
            <a:bodyPr/>
            <a:lstStyle/>
            <a:p>
              <a:endParaRPr lang="hr-HR"/>
            </a:p>
          </p:txBody>
        </p:sp>
        <p:sp>
          <p:nvSpPr>
            <p:cNvPr id="17416" name="Text Box 8"/>
            <p:cNvSpPr txBox="1">
              <a:spLocks noChangeArrowheads="1"/>
            </p:cNvSpPr>
            <p:nvPr/>
          </p:nvSpPr>
          <p:spPr bwMode="auto">
            <a:xfrm>
              <a:off x="3577" y="5030"/>
              <a:ext cx="1650" cy="1543"/>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MENADŽER</a:t>
              </a:r>
            </a:p>
            <a:p>
              <a:endParaRPr lang="hr-HR" sz="1200" b="1">
                <a:latin typeface="Times New Roman" pitchFamily="18" charset="0"/>
              </a:endParaRPr>
            </a:p>
            <a:p>
              <a:r>
                <a:rPr lang="hr-HR" sz="1200" b="1">
                  <a:latin typeface="Times New Roman" pitchFamily="18" charset="0"/>
                </a:rPr>
                <a:t>Odgovornost za uspjeh</a:t>
              </a:r>
              <a:endParaRPr lang="en-US"/>
            </a:p>
          </p:txBody>
        </p:sp>
        <p:sp>
          <p:nvSpPr>
            <p:cNvPr id="17417" name="Text Box 9"/>
            <p:cNvSpPr txBox="1">
              <a:spLocks noChangeArrowheads="1"/>
            </p:cNvSpPr>
            <p:nvPr/>
          </p:nvSpPr>
          <p:spPr bwMode="auto">
            <a:xfrm>
              <a:off x="6577" y="5030"/>
              <a:ext cx="1650" cy="1389"/>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KONTROLER</a:t>
              </a:r>
            </a:p>
            <a:p>
              <a:endParaRPr lang="hr-HR" sz="1200" b="1">
                <a:latin typeface="Times New Roman" pitchFamily="18" charset="0"/>
              </a:endParaRPr>
            </a:p>
            <a:p>
              <a:r>
                <a:rPr lang="hr-HR" sz="1200" b="1">
                  <a:latin typeface="Times New Roman" pitchFamily="18" charset="0"/>
                </a:rPr>
                <a:t>Odgovornost za transparentnost</a:t>
              </a:r>
            </a:p>
            <a:p>
              <a:r>
                <a:rPr lang="hr-HR" sz="1200" b="1">
                  <a:latin typeface="Times New Roman" pitchFamily="18" charset="0"/>
                </a:rPr>
                <a:t>uspjeha</a:t>
              </a:r>
              <a:endParaRPr lang="en-US"/>
            </a:p>
          </p:txBody>
        </p:sp>
        <p:sp>
          <p:nvSpPr>
            <p:cNvPr id="17418" name="Text Box 10"/>
            <p:cNvSpPr txBox="1">
              <a:spLocks noChangeArrowheads="1"/>
            </p:cNvSpPr>
            <p:nvPr/>
          </p:nvSpPr>
          <p:spPr bwMode="auto">
            <a:xfrm>
              <a:off x="5827" y="5030"/>
              <a:ext cx="600" cy="2469"/>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K</a:t>
              </a:r>
            </a:p>
            <a:p>
              <a:r>
                <a:rPr lang="hr-HR" sz="1200" b="1">
                  <a:latin typeface="Times New Roman" pitchFamily="18" charset="0"/>
                </a:rPr>
                <a:t>O</a:t>
              </a:r>
              <a:br>
                <a:rPr lang="hr-HR" sz="1200" b="1">
                  <a:latin typeface="Times New Roman" pitchFamily="18" charset="0"/>
                </a:rPr>
              </a:br>
              <a:r>
                <a:rPr lang="hr-HR" sz="1200" b="1">
                  <a:latin typeface="Times New Roman" pitchFamily="18" charset="0"/>
                </a:rPr>
                <a:t>N</a:t>
              </a:r>
              <a:br>
                <a:rPr lang="hr-HR" sz="1200" b="1">
                  <a:latin typeface="Times New Roman" pitchFamily="18" charset="0"/>
                </a:rPr>
              </a:br>
              <a:r>
                <a:rPr lang="hr-HR" sz="1200" b="1">
                  <a:latin typeface="Times New Roman" pitchFamily="18" charset="0"/>
                </a:rPr>
                <a:t>T</a:t>
              </a:r>
              <a:br>
                <a:rPr lang="hr-HR" sz="1200" b="1">
                  <a:latin typeface="Times New Roman" pitchFamily="18" charset="0"/>
                </a:rPr>
              </a:br>
              <a:r>
                <a:rPr lang="hr-HR" sz="1200" b="1">
                  <a:latin typeface="Times New Roman" pitchFamily="18" charset="0"/>
                </a:rPr>
                <a:t>R</a:t>
              </a:r>
              <a:br>
                <a:rPr lang="hr-HR" sz="1200" b="1">
                  <a:latin typeface="Times New Roman" pitchFamily="18" charset="0"/>
                </a:rPr>
              </a:br>
              <a:r>
                <a:rPr lang="hr-HR" sz="1200" b="1">
                  <a:latin typeface="Times New Roman" pitchFamily="18" charset="0"/>
                </a:rPr>
                <a:t>O</a:t>
              </a:r>
              <a:br>
                <a:rPr lang="hr-HR" sz="1200" b="1">
                  <a:latin typeface="Times New Roman" pitchFamily="18" charset="0"/>
                </a:rPr>
              </a:br>
              <a:r>
                <a:rPr lang="hr-HR" sz="1200" b="1">
                  <a:latin typeface="Times New Roman" pitchFamily="18" charset="0"/>
                </a:rPr>
                <a:t>L</a:t>
              </a:r>
              <a:br>
                <a:rPr lang="hr-HR" sz="1200" b="1">
                  <a:latin typeface="Times New Roman" pitchFamily="18" charset="0"/>
                </a:rPr>
              </a:br>
              <a:r>
                <a:rPr lang="hr-HR" sz="1200" b="1">
                  <a:latin typeface="Times New Roman" pitchFamily="18" charset="0"/>
                </a:rPr>
                <a:t>I</a:t>
              </a:r>
              <a:br>
                <a:rPr lang="hr-HR" sz="1200" b="1">
                  <a:latin typeface="Times New Roman" pitchFamily="18" charset="0"/>
                </a:rPr>
              </a:br>
              <a:r>
                <a:rPr lang="hr-HR" sz="1200" b="1">
                  <a:latin typeface="Times New Roman" pitchFamily="18" charset="0"/>
                </a:rPr>
                <a:t>N</a:t>
              </a:r>
            </a:p>
            <a:p>
              <a:r>
                <a:rPr lang="hr-HR" sz="1200" b="1">
                  <a:latin typeface="Times New Roman" pitchFamily="18" charset="0"/>
                </a:rPr>
                <a:t>G</a:t>
              </a:r>
              <a:endParaRPr lang="en-US"/>
            </a:p>
          </p:txBody>
        </p:sp>
      </p:grpSp>
      <p:sp>
        <p:nvSpPr>
          <p:cNvPr id="17412" name="Text Box 11"/>
          <p:cNvSpPr txBox="1">
            <a:spLocks noChangeArrowheads="1"/>
          </p:cNvSpPr>
          <p:nvPr/>
        </p:nvSpPr>
        <p:spPr bwMode="auto">
          <a:xfrm>
            <a:off x="611188" y="549275"/>
            <a:ext cx="3743325" cy="366713"/>
          </a:xfrm>
          <a:prstGeom prst="rect">
            <a:avLst/>
          </a:prstGeom>
          <a:noFill/>
          <a:ln w="9525">
            <a:noFill/>
            <a:miter lim="800000"/>
            <a:headEnd/>
            <a:tailEnd/>
          </a:ln>
        </p:spPr>
        <p:txBody>
          <a:bodyPr>
            <a:spAutoFit/>
          </a:bodyPr>
          <a:lstStyle/>
          <a:p>
            <a:endParaRPr lang="sr-Latn-C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250825" y="476250"/>
            <a:ext cx="8569325" cy="6129338"/>
            <a:chOff x="204" y="248"/>
            <a:chExt cx="5398" cy="3861"/>
          </a:xfrm>
        </p:grpSpPr>
        <p:sp>
          <p:nvSpPr>
            <p:cNvPr id="18435" name="Text Box 3"/>
            <p:cNvSpPr txBox="1">
              <a:spLocks noChangeArrowheads="1"/>
            </p:cNvSpPr>
            <p:nvPr/>
          </p:nvSpPr>
          <p:spPr bwMode="auto">
            <a:xfrm>
              <a:off x="204" y="248"/>
              <a:ext cx="5398" cy="826"/>
            </a:xfrm>
            <a:prstGeom prst="rect">
              <a:avLst/>
            </a:prstGeom>
            <a:noFill/>
            <a:ln w="9525">
              <a:noFill/>
              <a:miter lim="800000"/>
              <a:headEnd/>
              <a:tailEnd/>
            </a:ln>
          </p:spPr>
          <p:txBody>
            <a:bodyPr>
              <a:spAutoFit/>
            </a:bodyPr>
            <a:lstStyle/>
            <a:p>
              <a:pPr algn="just">
                <a:spcBef>
                  <a:spcPct val="50000"/>
                </a:spcBef>
              </a:pPr>
              <a:r>
                <a:rPr lang="hr-HR" sz="2000" b="1"/>
                <a:t>Operativnim kontrolingom se postiže koordinacija podsustava vođena unutar zadanog okvira ciljeva, resursa i alternativa djelovanja, čime se postiže operativno usmjerenje i poboljšanje ponašanja sustava.</a:t>
              </a:r>
            </a:p>
          </p:txBody>
        </p:sp>
        <p:sp>
          <p:nvSpPr>
            <p:cNvPr id="18436" name="Text Box 4"/>
            <p:cNvSpPr txBox="1">
              <a:spLocks noChangeArrowheads="1"/>
            </p:cNvSpPr>
            <p:nvPr/>
          </p:nvSpPr>
          <p:spPr bwMode="auto">
            <a:xfrm>
              <a:off x="204" y="1706"/>
              <a:ext cx="5398" cy="1669"/>
            </a:xfrm>
            <a:prstGeom prst="rect">
              <a:avLst/>
            </a:prstGeom>
            <a:noFill/>
            <a:ln w="9525">
              <a:noFill/>
              <a:miter lim="800000"/>
              <a:headEnd/>
              <a:tailEnd/>
            </a:ln>
          </p:spPr>
          <p:txBody>
            <a:bodyPr>
              <a:spAutoFit/>
            </a:bodyPr>
            <a:lstStyle/>
            <a:p>
              <a:pPr algn="just">
                <a:lnSpc>
                  <a:spcPct val="70000"/>
                </a:lnSpc>
                <a:spcBef>
                  <a:spcPct val="50000"/>
                </a:spcBef>
              </a:pPr>
              <a:r>
                <a:rPr lang="hr-HR" sz="2000"/>
                <a:t>Osnovni instrumenti kojima se služi operativni kontroling jesu:</a:t>
              </a:r>
            </a:p>
            <a:p>
              <a:pPr marL="711200" lvl="1" indent="188913" algn="just">
                <a:lnSpc>
                  <a:spcPct val="60000"/>
                </a:lnSpc>
                <a:spcBef>
                  <a:spcPct val="50000"/>
                </a:spcBef>
                <a:buSzPct val="65000"/>
                <a:buFontTx/>
                <a:buBlip>
                  <a:blip r:embed="rId2"/>
                </a:buBlip>
              </a:pPr>
              <a:r>
                <a:rPr lang="hr-HR" sz="2000"/>
                <a:t>	instrument operativnog planiranja</a:t>
              </a:r>
            </a:p>
            <a:p>
              <a:pPr marL="711200" lvl="1" indent="188913" algn="just">
                <a:lnSpc>
                  <a:spcPct val="60000"/>
                </a:lnSpc>
                <a:spcBef>
                  <a:spcPct val="50000"/>
                </a:spcBef>
                <a:buSzPct val="65000"/>
                <a:buFontTx/>
                <a:buBlip>
                  <a:blip r:embed="rId2"/>
                </a:buBlip>
              </a:pPr>
              <a:r>
                <a:rPr lang="hr-HR" sz="2000"/>
                <a:t>	kontrola (operativna kontrola, analiza uzorka i odstupanja)</a:t>
              </a:r>
            </a:p>
            <a:p>
              <a:pPr marL="711200" lvl="1" indent="188913" algn="just">
                <a:lnSpc>
                  <a:spcPct val="60000"/>
                </a:lnSpc>
                <a:spcBef>
                  <a:spcPct val="50000"/>
                </a:spcBef>
                <a:buSzPct val="65000"/>
                <a:buFontTx/>
                <a:buBlip>
                  <a:blip r:embed="rId2"/>
                </a:buBlip>
              </a:pPr>
              <a:r>
                <a:rPr lang="hr-HR" sz="2000"/>
                <a:t>	ustrojavanje (operativno ustrojavanje organizacijskog procesa </a:t>
              </a:r>
            </a:p>
            <a:p>
              <a:pPr marL="711200" lvl="1" indent="188913" algn="just">
                <a:lnSpc>
                  <a:spcPct val="60000"/>
                </a:lnSpc>
                <a:spcBef>
                  <a:spcPct val="50000"/>
                </a:spcBef>
                <a:buSzPct val="65000"/>
              </a:pPr>
              <a:r>
                <a:rPr lang="hr-HR" sz="2000"/>
                <a:t>	i ustrojstva)</a:t>
              </a:r>
            </a:p>
            <a:p>
              <a:pPr marL="711200" lvl="1" indent="188913" algn="just">
                <a:lnSpc>
                  <a:spcPct val="60000"/>
                </a:lnSpc>
                <a:spcBef>
                  <a:spcPct val="50000"/>
                </a:spcBef>
                <a:buSzPct val="65000"/>
                <a:buFontTx/>
                <a:buBlip>
                  <a:blip r:embed="rId2"/>
                </a:buBlip>
              </a:pPr>
              <a:r>
                <a:rPr lang="hr-HR" sz="2000"/>
                <a:t>	upravljanje ljudskim potencijalom</a:t>
              </a:r>
            </a:p>
            <a:p>
              <a:pPr marL="711200" lvl="1" indent="188913" algn="just">
                <a:lnSpc>
                  <a:spcPct val="60000"/>
                </a:lnSpc>
                <a:spcBef>
                  <a:spcPct val="50000"/>
                </a:spcBef>
                <a:buSzPct val="65000"/>
                <a:buFontTx/>
                <a:buBlip>
                  <a:blip r:embed="rId2"/>
                </a:buBlip>
              </a:pPr>
              <a:r>
                <a:rPr lang="hr-HR" sz="2000"/>
                <a:t>	informiranje (operativno informiranje i izvješćivanje, ABC analiza,</a:t>
              </a:r>
            </a:p>
            <a:p>
              <a:pPr marL="711200" lvl="1" indent="188913" algn="just">
                <a:lnSpc>
                  <a:spcPct val="60000"/>
                </a:lnSpc>
                <a:spcBef>
                  <a:spcPct val="50000"/>
                </a:spcBef>
                <a:buSzPct val="65000"/>
              </a:pPr>
              <a:r>
                <a:rPr lang="hr-HR" sz="2000"/>
                <a:t>	pokazatelji i sustav pokazatelja)</a:t>
              </a:r>
            </a:p>
          </p:txBody>
        </p:sp>
        <p:sp>
          <p:nvSpPr>
            <p:cNvPr id="18437" name="Text Box 5"/>
            <p:cNvSpPr txBox="1">
              <a:spLocks noChangeArrowheads="1"/>
            </p:cNvSpPr>
            <p:nvPr/>
          </p:nvSpPr>
          <p:spPr bwMode="auto">
            <a:xfrm>
              <a:off x="204" y="3475"/>
              <a:ext cx="5398" cy="634"/>
            </a:xfrm>
            <a:prstGeom prst="rect">
              <a:avLst/>
            </a:prstGeom>
            <a:noFill/>
            <a:ln w="9525">
              <a:noFill/>
              <a:miter lim="800000"/>
              <a:headEnd/>
              <a:tailEnd/>
            </a:ln>
          </p:spPr>
          <p:txBody>
            <a:bodyPr>
              <a:spAutoFit/>
            </a:bodyPr>
            <a:lstStyle/>
            <a:p>
              <a:pPr algn="just">
                <a:spcBef>
                  <a:spcPct val="50000"/>
                </a:spcBef>
              </a:pPr>
              <a:r>
                <a:rPr lang="hr-HR" sz="2000"/>
                <a:t>Već pri pripremi plana, treba voditi brigu o informiranju o izvršenju planiranih zadataka jer je to temeljna pretpostavka za pravodobno korigiranje poslovnih poremećaja i uspješno upravljanje poslovanjem.</a:t>
              </a:r>
            </a:p>
          </p:txBody>
        </p:sp>
        <p:sp>
          <p:nvSpPr>
            <p:cNvPr id="18438" name="Text Box 6"/>
            <p:cNvSpPr txBox="1">
              <a:spLocks noChangeArrowheads="1"/>
            </p:cNvSpPr>
            <p:nvPr/>
          </p:nvSpPr>
          <p:spPr bwMode="auto">
            <a:xfrm>
              <a:off x="204" y="1174"/>
              <a:ext cx="5398" cy="442"/>
            </a:xfrm>
            <a:prstGeom prst="rect">
              <a:avLst/>
            </a:prstGeom>
            <a:noFill/>
            <a:ln w="9525">
              <a:noFill/>
              <a:miter lim="800000"/>
              <a:headEnd/>
              <a:tailEnd/>
            </a:ln>
          </p:spPr>
          <p:txBody>
            <a:bodyPr>
              <a:spAutoFit/>
            </a:bodyPr>
            <a:lstStyle/>
            <a:p>
              <a:pPr algn="just">
                <a:spcBef>
                  <a:spcPct val="50000"/>
                </a:spcBef>
              </a:pPr>
              <a:r>
                <a:rPr lang="hr-HR" sz="2000" b="1"/>
                <a:t>Strateški kontroling podupire menadžment u trajnom usmjeravanju sustava prema cilju.</a:t>
              </a:r>
            </a:p>
          </p:txBody>
        </p:sp>
      </p:grpSp>
    </p:spTree>
  </p:cSld>
  <p:clrMapOvr>
    <a:masterClrMapping/>
  </p:clrMapOvr>
  <p:transition spd="med">
    <p:cover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323850" y="476250"/>
            <a:ext cx="8229600" cy="5649913"/>
          </a:xfrm>
        </p:spPr>
        <p:txBody>
          <a:bodyPr/>
          <a:lstStyle/>
          <a:p>
            <a:pPr>
              <a:buFontTx/>
              <a:buNone/>
            </a:pPr>
            <a:r>
              <a:rPr lang="hr-HR" smtClean="0"/>
              <a:t> </a:t>
            </a:r>
            <a:r>
              <a:rPr lang="hr-HR" sz="2000" b="1" smtClean="0"/>
              <a:t>INTEGRATIVNI KONTROLING</a:t>
            </a:r>
            <a:endParaRPr lang="en-US" sz="2000" b="1" smtClean="0"/>
          </a:p>
        </p:txBody>
      </p:sp>
      <p:grpSp>
        <p:nvGrpSpPr>
          <p:cNvPr id="19459" name="Group 4"/>
          <p:cNvGrpSpPr>
            <a:grpSpLocks noChangeAspect="1"/>
          </p:cNvGrpSpPr>
          <p:nvPr/>
        </p:nvGrpSpPr>
        <p:grpSpPr bwMode="auto">
          <a:xfrm>
            <a:off x="1143000" y="914400"/>
            <a:ext cx="5943600" cy="5251450"/>
            <a:chOff x="2227" y="3487"/>
            <a:chExt cx="7800" cy="7097"/>
          </a:xfrm>
        </p:grpSpPr>
        <p:sp>
          <p:nvSpPr>
            <p:cNvPr id="19460" name="AutoShape 5"/>
            <p:cNvSpPr>
              <a:spLocks noChangeAspect="1" noChangeArrowheads="1"/>
            </p:cNvSpPr>
            <p:nvPr/>
          </p:nvSpPr>
          <p:spPr bwMode="auto">
            <a:xfrm>
              <a:off x="2227" y="3487"/>
              <a:ext cx="7800" cy="7097"/>
            </a:xfrm>
            <a:prstGeom prst="rect">
              <a:avLst/>
            </a:prstGeom>
            <a:noFill/>
            <a:ln w="9525">
              <a:noFill/>
              <a:miter lim="800000"/>
              <a:headEnd/>
              <a:tailEnd/>
            </a:ln>
          </p:spPr>
          <p:txBody>
            <a:bodyPr/>
            <a:lstStyle/>
            <a:p>
              <a:endParaRPr lang="hr-HR"/>
            </a:p>
          </p:txBody>
        </p:sp>
        <p:sp>
          <p:nvSpPr>
            <p:cNvPr id="19461" name="AutoShape 6"/>
            <p:cNvSpPr>
              <a:spLocks noChangeArrowheads="1"/>
            </p:cNvSpPr>
            <p:nvPr/>
          </p:nvSpPr>
          <p:spPr bwMode="auto">
            <a:xfrm>
              <a:off x="3877" y="4567"/>
              <a:ext cx="4650" cy="3703"/>
            </a:xfrm>
            <a:prstGeom prst="triangle">
              <a:avLst>
                <a:gd name="adj" fmla="val 50000"/>
              </a:avLst>
            </a:prstGeom>
            <a:solidFill>
              <a:srgbClr val="FFFFFF"/>
            </a:solidFill>
            <a:ln w="28575">
              <a:solidFill>
                <a:srgbClr val="000000"/>
              </a:solidFill>
              <a:miter lim="800000"/>
              <a:headEnd/>
              <a:tailEnd/>
            </a:ln>
          </p:spPr>
          <p:txBody>
            <a:bodyPr/>
            <a:lstStyle/>
            <a:p>
              <a:endParaRPr lang="hr-HR"/>
            </a:p>
          </p:txBody>
        </p:sp>
        <p:sp>
          <p:nvSpPr>
            <p:cNvPr id="19462" name="Line 7"/>
            <p:cNvSpPr>
              <a:spLocks noChangeShapeType="1"/>
            </p:cNvSpPr>
            <p:nvPr/>
          </p:nvSpPr>
          <p:spPr bwMode="auto">
            <a:xfrm flipV="1">
              <a:off x="4627" y="5801"/>
              <a:ext cx="1200" cy="2006"/>
            </a:xfrm>
            <a:prstGeom prst="line">
              <a:avLst/>
            </a:prstGeom>
            <a:noFill/>
            <a:ln w="28575">
              <a:solidFill>
                <a:srgbClr val="000000"/>
              </a:solidFill>
              <a:round/>
              <a:headEnd/>
              <a:tailEnd type="triangle" w="med" len="med"/>
            </a:ln>
          </p:spPr>
          <p:txBody>
            <a:bodyPr/>
            <a:lstStyle/>
            <a:p>
              <a:endParaRPr lang="hr-HR"/>
            </a:p>
          </p:txBody>
        </p:sp>
        <p:sp>
          <p:nvSpPr>
            <p:cNvPr id="19463" name="Line 8"/>
            <p:cNvSpPr>
              <a:spLocks noChangeShapeType="1"/>
            </p:cNvSpPr>
            <p:nvPr/>
          </p:nvSpPr>
          <p:spPr bwMode="auto">
            <a:xfrm>
              <a:off x="6577" y="5801"/>
              <a:ext cx="1050" cy="2006"/>
            </a:xfrm>
            <a:prstGeom prst="line">
              <a:avLst/>
            </a:prstGeom>
            <a:noFill/>
            <a:ln w="28575">
              <a:solidFill>
                <a:srgbClr val="000000"/>
              </a:solidFill>
              <a:round/>
              <a:headEnd/>
              <a:tailEnd type="triangle" w="med" len="med"/>
            </a:ln>
          </p:spPr>
          <p:txBody>
            <a:bodyPr/>
            <a:lstStyle/>
            <a:p>
              <a:endParaRPr lang="hr-HR"/>
            </a:p>
          </p:txBody>
        </p:sp>
        <p:sp>
          <p:nvSpPr>
            <p:cNvPr id="19464" name="Text Box 9"/>
            <p:cNvSpPr txBox="1">
              <a:spLocks noChangeArrowheads="1"/>
            </p:cNvSpPr>
            <p:nvPr/>
          </p:nvSpPr>
          <p:spPr bwMode="auto">
            <a:xfrm>
              <a:off x="4177" y="7807"/>
              <a:ext cx="165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Utemeljenjenje ponašanja</a:t>
              </a:r>
              <a:endParaRPr lang="en-US"/>
            </a:p>
          </p:txBody>
        </p:sp>
        <p:sp>
          <p:nvSpPr>
            <p:cNvPr id="19465" name="Text Box 10"/>
            <p:cNvSpPr txBox="1">
              <a:spLocks noChangeArrowheads="1"/>
            </p:cNvSpPr>
            <p:nvPr/>
          </p:nvSpPr>
          <p:spPr bwMode="auto">
            <a:xfrm>
              <a:off x="6727" y="7807"/>
              <a:ext cx="150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Usmjerenje</a:t>
              </a:r>
            </a:p>
            <a:p>
              <a:r>
                <a:rPr lang="hr-HR" sz="1200" b="1">
                  <a:latin typeface="Times New Roman" pitchFamily="18" charset="0"/>
                </a:rPr>
                <a:t>ponašanja</a:t>
              </a:r>
              <a:endParaRPr lang="en-US"/>
            </a:p>
          </p:txBody>
        </p:sp>
        <p:sp>
          <p:nvSpPr>
            <p:cNvPr id="19466" name="Text Box 11"/>
            <p:cNvSpPr txBox="1">
              <a:spLocks noChangeArrowheads="1"/>
            </p:cNvSpPr>
            <p:nvPr/>
          </p:nvSpPr>
          <p:spPr bwMode="auto">
            <a:xfrm>
              <a:off x="4327" y="4567"/>
              <a:ext cx="150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Normativni</a:t>
              </a:r>
            </a:p>
            <a:p>
              <a:r>
                <a:rPr lang="hr-HR" sz="1200" b="1">
                  <a:latin typeface="Times New Roman" pitchFamily="18" charset="0"/>
                </a:rPr>
                <a:t>menadžment</a:t>
              </a:r>
              <a:endParaRPr lang="en-US"/>
            </a:p>
          </p:txBody>
        </p:sp>
        <p:sp>
          <p:nvSpPr>
            <p:cNvPr id="19467" name="Text Box 12"/>
            <p:cNvSpPr txBox="1">
              <a:spLocks noChangeArrowheads="1"/>
            </p:cNvSpPr>
            <p:nvPr/>
          </p:nvSpPr>
          <p:spPr bwMode="auto">
            <a:xfrm>
              <a:off x="3427" y="5801"/>
              <a:ext cx="1500" cy="772"/>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Strategijski</a:t>
              </a:r>
            </a:p>
            <a:p>
              <a:r>
                <a:rPr lang="hr-HR" sz="1200" b="1">
                  <a:latin typeface="Times New Roman" pitchFamily="18" charset="0"/>
                </a:rPr>
                <a:t>menadžment</a:t>
              </a:r>
              <a:endParaRPr lang="en-US"/>
            </a:p>
          </p:txBody>
        </p:sp>
        <p:sp>
          <p:nvSpPr>
            <p:cNvPr id="19468" name="Text Box 13"/>
            <p:cNvSpPr txBox="1">
              <a:spLocks noChangeArrowheads="1"/>
            </p:cNvSpPr>
            <p:nvPr/>
          </p:nvSpPr>
          <p:spPr bwMode="auto">
            <a:xfrm>
              <a:off x="2677" y="7190"/>
              <a:ext cx="1350" cy="771"/>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Utemeljenje </a:t>
              </a:r>
            </a:p>
            <a:p>
              <a:r>
                <a:rPr lang="hr-HR" sz="1200" b="1">
                  <a:latin typeface="Times New Roman" pitchFamily="18" charset="0"/>
                </a:rPr>
                <a:t>ponašanja</a:t>
              </a:r>
              <a:endParaRPr lang="en-US"/>
            </a:p>
          </p:txBody>
        </p:sp>
        <p:sp>
          <p:nvSpPr>
            <p:cNvPr id="19469" name="Text Box 14"/>
            <p:cNvSpPr txBox="1">
              <a:spLocks noChangeArrowheads="1"/>
            </p:cNvSpPr>
            <p:nvPr/>
          </p:nvSpPr>
          <p:spPr bwMode="auto">
            <a:xfrm>
              <a:off x="6577" y="4567"/>
              <a:ext cx="150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VIZIJA   (što želimo postići)</a:t>
              </a:r>
            </a:p>
            <a:p>
              <a:endParaRPr lang="en-US"/>
            </a:p>
          </p:txBody>
        </p:sp>
        <p:sp>
          <p:nvSpPr>
            <p:cNvPr id="19470" name="Text Box 15"/>
            <p:cNvSpPr txBox="1">
              <a:spLocks noChangeArrowheads="1"/>
            </p:cNvSpPr>
            <p:nvPr/>
          </p:nvSpPr>
          <p:spPr bwMode="auto">
            <a:xfrm>
              <a:off x="7027" y="5338"/>
              <a:ext cx="1650" cy="618"/>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MISIJA (komu</a:t>
              </a:r>
            </a:p>
            <a:p>
              <a:r>
                <a:rPr lang="hr-HR" sz="1200" b="1">
                  <a:latin typeface="Times New Roman" pitchFamily="18" charset="0"/>
                </a:rPr>
                <a:t>služimo)</a:t>
              </a:r>
            </a:p>
            <a:p>
              <a:endParaRPr lang="en-US"/>
            </a:p>
          </p:txBody>
        </p:sp>
        <p:sp>
          <p:nvSpPr>
            <p:cNvPr id="19471" name="Text Box 16"/>
            <p:cNvSpPr txBox="1">
              <a:spLocks noChangeArrowheads="1"/>
            </p:cNvSpPr>
            <p:nvPr/>
          </p:nvSpPr>
          <p:spPr bwMode="auto">
            <a:xfrm>
              <a:off x="7477" y="6110"/>
              <a:ext cx="180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CILJEVI (koliko</a:t>
              </a:r>
            </a:p>
            <a:p>
              <a:r>
                <a:rPr lang="hr-HR" sz="1200" b="1">
                  <a:latin typeface="Times New Roman" pitchFamily="18" charset="0"/>
                </a:rPr>
                <a:t>želimo postići)</a:t>
              </a:r>
              <a:endParaRPr lang="en-US"/>
            </a:p>
          </p:txBody>
        </p:sp>
        <p:sp>
          <p:nvSpPr>
            <p:cNvPr id="19472" name="Text Box 17"/>
            <p:cNvSpPr txBox="1">
              <a:spLocks noChangeArrowheads="1"/>
            </p:cNvSpPr>
            <p:nvPr/>
          </p:nvSpPr>
          <p:spPr bwMode="auto">
            <a:xfrm>
              <a:off x="7927" y="6881"/>
              <a:ext cx="1650" cy="617"/>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STRATEGIJA (kako to postići)</a:t>
              </a:r>
              <a:endParaRPr lang="en-US"/>
            </a:p>
          </p:txBody>
        </p:sp>
        <p:sp>
          <p:nvSpPr>
            <p:cNvPr id="19473" name="Text Box 18"/>
            <p:cNvSpPr txBox="1">
              <a:spLocks noChangeArrowheads="1"/>
            </p:cNvSpPr>
            <p:nvPr/>
          </p:nvSpPr>
          <p:spPr bwMode="auto">
            <a:xfrm>
              <a:off x="5977" y="4876"/>
              <a:ext cx="450" cy="3394"/>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K</a:t>
              </a:r>
            </a:p>
            <a:p>
              <a:r>
                <a:rPr lang="hr-HR" sz="1200" b="1">
                  <a:latin typeface="Times New Roman" pitchFamily="18" charset="0"/>
                </a:rPr>
                <a:t>O</a:t>
              </a:r>
            </a:p>
            <a:p>
              <a:r>
                <a:rPr lang="hr-HR" sz="1200" b="1">
                  <a:latin typeface="Times New Roman" pitchFamily="18" charset="0"/>
                </a:rPr>
                <a:t>N</a:t>
              </a:r>
            </a:p>
            <a:p>
              <a:r>
                <a:rPr lang="hr-HR" sz="1200" b="1">
                  <a:latin typeface="Times New Roman" pitchFamily="18" charset="0"/>
                </a:rPr>
                <a:t>K</a:t>
              </a:r>
            </a:p>
            <a:p>
              <a:r>
                <a:rPr lang="hr-HR" sz="1200" b="1">
                  <a:latin typeface="Times New Roman" pitchFamily="18" charset="0"/>
                </a:rPr>
                <a:t>R</a:t>
              </a:r>
            </a:p>
            <a:p>
              <a:r>
                <a:rPr lang="hr-HR" sz="1200" b="1">
                  <a:latin typeface="Times New Roman" pitchFamily="18" charset="0"/>
                </a:rPr>
                <a:t>E</a:t>
              </a:r>
            </a:p>
            <a:p>
              <a:r>
                <a:rPr lang="hr-HR" sz="1200" b="1">
                  <a:latin typeface="Times New Roman" pitchFamily="18" charset="0"/>
                </a:rPr>
                <a:t>T</a:t>
              </a:r>
            </a:p>
            <a:p>
              <a:r>
                <a:rPr lang="hr-HR" sz="1200" b="1">
                  <a:latin typeface="Times New Roman" pitchFamily="18" charset="0"/>
                </a:rPr>
                <a:t>I</a:t>
              </a:r>
            </a:p>
            <a:p>
              <a:r>
                <a:rPr lang="hr-HR" sz="1200" b="1">
                  <a:latin typeface="Times New Roman" pitchFamily="18" charset="0"/>
                </a:rPr>
                <a:t>Z</a:t>
              </a:r>
            </a:p>
            <a:p>
              <a:r>
                <a:rPr lang="hr-HR" sz="1200" b="1">
                  <a:latin typeface="Times New Roman" pitchFamily="18" charset="0"/>
                </a:rPr>
                <a:t>A</a:t>
              </a:r>
            </a:p>
            <a:p>
              <a:r>
                <a:rPr lang="hr-HR" sz="1200" b="1">
                  <a:latin typeface="Times New Roman" pitchFamily="18" charset="0"/>
                </a:rPr>
                <a:t>C</a:t>
              </a:r>
            </a:p>
            <a:p>
              <a:r>
                <a:rPr lang="hr-HR" sz="1200" b="1">
                  <a:latin typeface="Times New Roman" pitchFamily="18" charset="0"/>
                </a:rPr>
                <a:t>I</a:t>
              </a:r>
            </a:p>
            <a:p>
              <a:r>
                <a:rPr lang="hr-HR" sz="1200" b="1">
                  <a:latin typeface="Times New Roman" pitchFamily="18" charset="0"/>
                </a:rPr>
                <a:t>J</a:t>
              </a:r>
            </a:p>
            <a:p>
              <a:r>
                <a:rPr lang="hr-HR" sz="1200" b="1">
                  <a:latin typeface="Times New Roman" pitchFamily="18" charset="0"/>
                </a:rPr>
                <a:t>A</a:t>
              </a:r>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287338" y="0"/>
            <a:ext cx="8856662" cy="6172200"/>
            <a:chOff x="204" y="248"/>
            <a:chExt cx="5398" cy="3635"/>
          </a:xfrm>
        </p:grpSpPr>
        <p:sp>
          <p:nvSpPr>
            <p:cNvPr id="20483" name="Text Box 3"/>
            <p:cNvSpPr txBox="1">
              <a:spLocks noChangeArrowheads="1"/>
            </p:cNvSpPr>
            <p:nvPr/>
          </p:nvSpPr>
          <p:spPr bwMode="auto">
            <a:xfrm>
              <a:off x="204" y="248"/>
              <a:ext cx="5398" cy="413"/>
            </a:xfrm>
            <a:prstGeom prst="rect">
              <a:avLst/>
            </a:prstGeom>
            <a:noFill/>
            <a:ln w="9525">
              <a:noFill/>
              <a:miter lim="800000"/>
              <a:headEnd/>
              <a:tailEnd/>
            </a:ln>
          </p:spPr>
          <p:txBody>
            <a:bodyPr>
              <a:spAutoFit/>
            </a:bodyPr>
            <a:lstStyle/>
            <a:p>
              <a:pPr algn="just">
                <a:spcBef>
                  <a:spcPct val="50000"/>
                </a:spcBef>
              </a:pPr>
              <a:r>
                <a:rPr lang="hr-HR" sz="2000"/>
                <a:t>Za svaku razinu menadžmenta i odgovornosti potrebno je utvrditi standardna mjerila kojima će se planirati i pratiti izvršenje planova.</a:t>
              </a:r>
            </a:p>
          </p:txBody>
        </p:sp>
        <p:sp>
          <p:nvSpPr>
            <p:cNvPr id="20484" name="Text Box 4"/>
            <p:cNvSpPr txBox="1">
              <a:spLocks noChangeArrowheads="1"/>
            </p:cNvSpPr>
            <p:nvPr/>
          </p:nvSpPr>
          <p:spPr bwMode="auto">
            <a:xfrm>
              <a:off x="204" y="1979"/>
              <a:ext cx="5398" cy="1904"/>
            </a:xfrm>
            <a:prstGeom prst="rect">
              <a:avLst/>
            </a:prstGeom>
            <a:noFill/>
            <a:ln w="9525">
              <a:noFill/>
              <a:miter lim="800000"/>
              <a:headEnd/>
              <a:tailEnd/>
            </a:ln>
          </p:spPr>
          <p:txBody>
            <a:bodyPr>
              <a:spAutoFit/>
            </a:bodyPr>
            <a:lstStyle/>
            <a:p>
              <a:pPr algn="just">
                <a:lnSpc>
                  <a:spcPct val="70000"/>
                </a:lnSpc>
                <a:spcBef>
                  <a:spcPct val="50000"/>
                </a:spcBef>
              </a:pPr>
              <a:r>
                <a:rPr lang="hr-HR"/>
                <a:t>     </a:t>
              </a:r>
              <a:r>
                <a:rPr lang="hr-HR" sz="2000"/>
                <a:t>Stoga on uključuje slijedeće operativne sadržaje:</a:t>
              </a:r>
            </a:p>
            <a:p>
              <a:pPr marL="623888" lvl="1" indent="-166688" algn="just">
                <a:lnSpc>
                  <a:spcPct val="90000"/>
                </a:lnSpc>
                <a:spcBef>
                  <a:spcPct val="25000"/>
                </a:spcBef>
                <a:buSzPct val="65000"/>
                <a:buFontTx/>
                <a:buBlip>
                  <a:blip r:embed="rId2"/>
                </a:buBlip>
              </a:pPr>
              <a:r>
                <a:rPr lang="hr-HR" sz="2000"/>
                <a:t>Prevođenje politike u planove i financijske stavke kratkoročne  performanse u obliku budžeta</a:t>
              </a:r>
            </a:p>
            <a:p>
              <a:pPr marL="623888" lvl="1" indent="-166688" algn="just">
                <a:lnSpc>
                  <a:spcPct val="90000"/>
                </a:lnSpc>
                <a:spcBef>
                  <a:spcPct val="25000"/>
                </a:spcBef>
                <a:buSzPct val="65000"/>
                <a:buFontTx/>
                <a:buBlip>
                  <a:blip r:embed="rId2"/>
                </a:buBlip>
              </a:pPr>
              <a:r>
                <a:rPr lang="hr-HR" sz="2000"/>
                <a:t>Procjenu i kontrolu ostvarene performanse društva i njegovih dijelova</a:t>
              </a:r>
            </a:p>
            <a:p>
              <a:pPr marL="623888" lvl="1" indent="-166688" algn="just">
                <a:lnSpc>
                  <a:spcPct val="90000"/>
                </a:lnSpc>
                <a:spcBef>
                  <a:spcPct val="25000"/>
                </a:spcBef>
                <a:buSzPct val="65000"/>
                <a:buFontTx/>
                <a:buBlip>
                  <a:blip r:embed="rId2"/>
                </a:buBlip>
              </a:pPr>
              <a:r>
                <a:rPr lang="hr-HR" sz="2000"/>
                <a:t>Usklađivanje ciljeva centara odgovornosti s ukupnim ciljevima društva</a:t>
              </a:r>
            </a:p>
            <a:p>
              <a:pPr marL="623888" lvl="1" indent="-166688" algn="just">
                <a:lnSpc>
                  <a:spcPct val="90000"/>
                </a:lnSpc>
                <a:spcBef>
                  <a:spcPct val="25000"/>
                </a:spcBef>
                <a:buSzPct val="65000"/>
                <a:buFontTx/>
                <a:buBlip>
                  <a:blip r:embed="rId2"/>
                </a:buBlip>
              </a:pPr>
              <a:r>
                <a:rPr lang="hr-HR" sz="2000"/>
                <a:t>Koordinaciju ciljeva centara odgovornosti uključivši i kontrolu odnosa i cijena na internom tržištu robe i usluga</a:t>
              </a:r>
            </a:p>
            <a:p>
              <a:pPr marL="623888" lvl="1" indent="-166688" algn="just">
                <a:lnSpc>
                  <a:spcPct val="90000"/>
                </a:lnSpc>
                <a:spcBef>
                  <a:spcPct val="25000"/>
                </a:spcBef>
                <a:buSzPct val="65000"/>
                <a:buFontTx/>
                <a:buBlip>
                  <a:blip r:embed="rId2"/>
                </a:buBlip>
              </a:pPr>
              <a:r>
                <a:rPr lang="hr-HR" sz="2000"/>
                <a:t>Kontrolu motivacijskih mehanizama, učinaka i ponašanja kadrova uključivši nagrađivanje menadžerske učinkovitosti</a:t>
              </a:r>
            </a:p>
            <a:p>
              <a:pPr marL="623888" lvl="1" indent="-166688" algn="just">
                <a:lnSpc>
                  <a:spcPct val="90000"/>
                </a:lnSpc>
                <a:spcBef>
                  <a:spcPct val="25000"/>
                </a:spcBef>
                <a:buSzPct val="65000"/>
                <a:buFontTx/>
                <a:buBlip>
                  <a:blip r:embed="rId2"/>
                </a:buBlip>
              </a:pPr>
              <a:r>
                <a:rPr lang="hr-HR" sz="2000"/>
                <a:t>Kontrolu novčanih tijekova</a:t>
              </a:r>
            </a:p>
          </p:txBody>
        </p:sp>
        <p:sp>
          <p:nvSpPr>
            <p:cNvPr id="20485" name="Text Box 5"/>
            <p:cNvSpPr txBox="1">
              <a:spLocks noChangeArrowheads="1"/>
            </p:cNvSpPr>
            <p:nvPr/>
          </p:nvSpPr>
          <p:spPr bwMode="auto">
            <a:xfrm>
              <a:off x="204" y="1434"/>
              <a:ext cx="5398" cy="413"/>
            </a:xfrm>
            <a:prstGeom prst="rect">
              <a:avLst/>
            </a:prstGeom>
            <a:noFill/>
            <a:ln w="9525">
              <a:noFill/>
              <a:miter lim="800000"/>
              <a:headEnd/>
              <a:tailEnd/>
            </a:ln>
          </p:spPr>
          <p:txBody>
            <a:bodyPr>
              <a:spAutoFit/>
            </a:bodyPr>
            <a:lstStyle/>
            <a:p>
              <a:pPr algn="just">
                <a:spcBef>
                  <a:spcPct val="50000"/>
                </a:spcBef>
              </a:pPr>
              <a:r>
                <a:rPr lang="hr-HR" sz="2000"/>
                <a:t>Osnovna nakana kontrolinga kao funkcije jest osigurati da se rezultati društva i njegovih dijelova ostvare unutar planiranih i prihvatljivih granica.</a:t>
              </a:r>
              <a:r>
                <a:rPr lang="hr-HR"/>
                <a:t> </a:t>
              </a:r>
            </a:p>
          </p:txBody>
        </p:sp>
        <p:sp>
          <p:nvSpPr>
            <p:cNvPr id="20486" name="Text Box 6"/>
            <p:cNvSpPr txBox="1">
              <a:spLocks noChangeArrowheads="1"/>
            </p:cNvSpPr>
            <p:nvPr/>
          </p:nvSpPr>
          <p:spPr bwMode="auto">
            <a:xfrm>
              <a:off x="204" y="755"/>
              <a:ext cx="5398" cy="593"/>
            </a:xfrm>
            <a:prstGeom prst="rect">
              <a:avLst/>
            </a:prstGeom>
            <a:noFill/>
            <a:ln w="9525">
              <a:noFill/>
              <a:miter lim="800000"/>
              <a:headEnd/>
              <a:tailEnd/>
            </a:ln>
          </p:spPr>
          <p:txBody>
            <a:bodyPr>
              <a:spAutoFit/>
            </a:bodyPr>
            <a:lstStyle/>
            <a:p>
              <a:pPr algn="just">
                <a:spcBef>
                  <a:spcPct val="50000"/>
                </a:spcBef>
              </a:pPr>
              <a:r>
                <a:rPr lang="hr-HR" sz="2000" b="1">
                  <a:solidFill>
                    <a:srgbClr val="FF0066"/>
                  </a:solidFill>
                </a:rPr>
                <a:t>Ako bismo definirali kontroling, onda možemo reći da je to organizirano i sustavno mjerenje, korigiranje i usmjeravanje poslovnog rezultata u planirane okvire.</a:t>
              </a:r>
            </a:p>
          </p:txBody>
        </p:sp>
      </p:grpSp>
    </p:spTree>
  </p:cSld>
  <p:clrMapOvr>
    <a:masterClrMapping/>
  </p:clrMapOvr>
  <p:transition spd="med">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0" y="115888"/>
            <a:ext cx="9036050" cy="6192837"/>
          </a:xfrm>
        </p:spPr>
        <p:txBody>
          <a:bodyPr/>
          <a:lstStyle/>
          <a:p>
            <a:pPr eaLnBrk="1" hangingPunct="1">
              <a:buFontTx/>
              <a:buNone/>
            </a:pPr>
            <a:r>
              <a:rPr lang="hr-HR" sz="2400" b="1" smtClean="0"/>
              <a:t>   Objekti i instrumenti kontrolinga</a:t>
            </a:r>
            <a:r>
              <a:rPr lang="hr-HR" sz="2400" smtClean="0"/>
              <a:t>:</a:t>
            </a:r>
          </a:p>
          <a:p>
            <a:pPr eaLnBrk="1" hangingPunct="1">
              <a:buFontTx/>
              <a:buNone/>
            </a:pPr>
            <a:r>
              <a:rPr lang="hr-HR" sz="2000" smtClean="0"/>
              <a:t>     </a:t>
            </a:r>
          </a:p>
          <a:p>
            <a:pPr eaLnBrk="1" hangingPunct="1">
              <a:buFontTx/>
              <a:buNone/>
            </a:pPr>
            <a:r>
              <a:rPr lang="hr-HR" sz="2000" smtClean="0"/>
              <a:t>     Kontroling se opisuje kao </a:t>
            </a:r>
            <a:r>
              <a:rPr lang="hr-HR" sz="2000" b="1" smtClean="0"/>
              <a:t>koordinativna i integrativna</a:t>
            </a:r>
            <a:r>
              <a:rPr lang="hr-HR" sz="2000" smtClean="0"/>
              <a:t> funkcija unutar specijaliziranog i raščlanjenog sustava menadžmenta. Kao polazišta i objekti su šest podsustava menadžmenta, koji istodobno čine posebne sustave.</a:t>
            </a:r>
          </a:p>
          <a:p>
            <a:pPr eaLnBrk="1" hangingPunct="1">
              <a:buFontTx/>
              <a:buNone/>
            </a:pPr>
            <a:r>
              <a:rPr lang="hr-HR" sz="2000" smtClean="0"/>
              <a:t>     - sustav vrednota</a:t>
            </a:r>
          </a:p>
          <a:p>
            <a:pPr eaLnBrk="1" hangingPunct="1">
              <a:buFontTx/>
              <a:buNone/>
            </a:pPr>
            <a:r>
              <a:rPr lang="hr-HR" sz="2000" smtClean="0"/>
              <a:t>     - sustav planiranja </a:t>
            </a:r>
          </a:p>
          <a:p>
            <a:pPr eaLnBrk="1" hangingPunct="1">
              <a:buFontTx/>
              <a:buNone/>
            </a:pPr>
            <a:r>
              <a:rPr lang="hr-HR" sz="2000" smtClean="0"/>
              <a:t>     - sustav kontrole</a:t>
            </a:r>
          </a:p>
          <a:p>
            <a:pPr eaLnBrk="1" hangingPunct="1">
              <a:buFontTx/>
              <a:buNone/>
            </a:pPr>
            <a:r>
              <a:rPr lang="hr-HR" sz="2000" smtClean="0"/>
              <a:t>     - sustav informiranja</a:t>
            </a:r>
          </a:p>
          <a:p>
            <a:pPr eaLnBrk="1" hangingPunct="1">
              <a:buFontTx/>
              <a:buNone/>
            </a:pPr>
            <a:r>
              <a:rPr lang="hr-HR" sz="2000" smtClean="0"/>
              <a:t>     - sustav organiziranja</a:t>
            </a:r>
          </a:p>
          <a:p>
            <a:pPr eaLnBrk="1" hangingPunct="1">
              <a:buFontTx/>
              <a:buNone/>
            </a:pPr>
            <a:r>
              <a:rPr lang="hr-HR" sz="2000" smtClean="0"/>
              <a:t>     - sustav upravljanja ljudskim potencijalima</a:t>
            </a:r>
          </a:p>
          <a:p>
            <a:pPr eaLnBrk="1" hangingPunct="1">
              <a:buFontTx/>
              <a:buNone/>
            </a:pPr>
            <a:r>
              <a:rPr lang="hr-HR" sz="2000" smtClean="0"/>
              <a:t>     Objekti kontrolinga su upravo navedeni podsustavi menadžmenta, čime se definira teorijsko razgraničenje kontrolinga prema drugim ekonomskim disciplinama. </a:t>
            </a:r>
          </a:p>
          <a:p>
            <a:pPr eaLnBrk="1" hangingPunct="1">
              <a:buFontTx/>
              <a:buNone/>
            </a:pPr>
            <a:r>
              <a:rPr lang="hr-HR" sz="2000" smtClean="0"/>
              <a:t>     </a:t>
            </a:r>
            <a:r>
              <a:rPr lang="hr-HR" sz="2000" b="1" smtClean="0"/>
              <a:t>Zadaća kontrolinga je njihova uzajamna integracija i koordinacija poradi povećanja efikasnosti i efektivnosti rada menadžmenta.  </a:t>
            </a:r>
          </a:p>
          <a:p>
            <a:pPr eaLnBrk="1" hangingPunct="1">
              <a:buFontTx/>
              <a:buNone/>
            </a:pPr>
            <a:endParaRPr lang="hr-HR" sz="2000" b="1"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0" y="115888"/>
            <a:ext cx="8713788" cy="6408737"/>
          </a:xfrm>
        </p:spPr>
        <p:txBody>
          <a:bodyPr/>
          <a:lstStyle/>
          <a:p>
            <a:pPr eaLnBrk="1" hangingPunct="1">
              <a:buFontTx/>
              <a:buNone/>
            </a:pPr>
            <a:r>
              <a:rPr lang="hr-HR" sz="2400" b="1" smtClean="0"/>
              <a:t> Koordinacija se postiže:</a:t>
            </a:r>
          </a:p>
          <a:p>
            <a:pPr eaLnBrk="1" hangingPunct="1">
              <a:buFontTx/>
              <a:buNone/>
            </a:pPr>
            <a:r>
              <a:rPr lang="hr-HR" smtClean="0"/>
              <a:t> - </a:t>
            </a:r>
            <a:r>
              <a:rPr lang="hr-HR" sz="2000" smtClean="0"/>
              <a:t>kroz </a:t>
            </a:r>
            <a:r>
              <a:rPr lang="hr-HR" sz="2000" b="1" smtClean="0"/>
              <a:t>osobno orijentiranu koordinaciju</a:t>
            </a:r>
            <a:r>
              <a:rPr lang="hr-HR" sz="2000" smtClean="0"/>
              <a:t> i temelji se na osobnim uputama i osobe su nositelji usklađivanja.</a:t>
            </a:r>
          </a:p>
          <a:p>
            <a:pPr eaLnBrk="1" hangingPunct="1">
              <a:buFontTx/>
              <a:buNone/>
            </a:pPr>
            <a:r>
              <a:rPr lang="hr-HR" sz="2000" smtClean="0"/>
              <a:t>  </a:t>
            </a:r>
            <a:r>
              <a:rPr lang="hr-HR" sz="2000" b="1" smtClean="0"/>
              <a:t>-</a:t>
            </a:r>
            <a:r>
              <a:rPr lang="hr-HR" sz="2000" smtClean="0"/>
              <a:t>  drugi oblik koordinacije se temelji na </a:t>
            </a:r>
            <a:r>
              <a:rPr lang="hr-HR" sz="2000" b="1" smtClean="0"/>
              <a:t>unaprijed zadanim pravilima i sustavima.</a:t>
            </a:r>
            <a:r>
              <a:rPr lang="hr-HR" sz="2000" smtClean="0"/>
              <a:t> Ne odnosi se na pojedinca nego na skupinu kao nositelja usklađivanja.</a:t>
            </a:r>
          </a:p>
          <a:p>
            <a:pPr eaLnBrk="1" hangingPunct="1">
              <a:buFontTx/>
              <a:buNone/>
            </a:pPr>
            <a:endParaRPr lang="hr-HR" sz="2000" smtClean="0"/>
          </a:p>
          <a:p>
            <a:pPr eaLnBrk="1" hangingPunct="1">
              <a:buFontTx/>
              <a:buNone/>
            </a:pPr>
            <a:r>
              <a:rPr lang="hr-HR" sz="2000" smtClean="0"/>
              <a:t>   Sustav vrednota:</a:t>
            </a:r>
          </a:p>
          <a:p>
            <a:pPr eaLnBrk="1" hangingPunct="1">
              <a:buFontTx/>
              <a:buNone/>
            </a:pPr>
            <a:r>
              <a:rPr lang="hr-HR" sz="2000" smtClean="0"/>
              <a:t>     Prema načinu stvaranja postoji duhovno stvaranje (ideja, promišljanje) i fizičko ili drugo stvaranje: Pr. Nastajanja kuće</a:t>
            </a:r>
          </a:p>
          <a:p>
            <a:pPr eaLnBrk="1" hangingPunct="1">
              <a:buFontTx/>
              <a:buNone/>
            </a:pPr>
            <a:r>
              <a:rPr lang="hr-HR" sz="2000" smtClean="0"/>
              <a:t>     Sustav vrednota predstavlja okvir ponašanja poduzeća i temelji se na viziji, misiji i ciljevima poduzeća</a:t>
            </a:r>
          </a:p>
          <a:p>
            <a:pPr eaLnBrk="1" hangingPunct="1">
              <a:buFontTx/>
              <a:buNone/>
            </a:pPr>
            <a:r>
              <a:rPr lang="hr-HR" sz="2000" smtClean="0"/>
              <a:t>    </a:t>
            </a:r>
            <a:r>
              <a:rPr lang="hr-HR" sz="2000" b="1" smtClean="0"/>
              <a:t>Vizija poduzeća</a:t>
            </a:r>
            <a:r>
              <a:rPr lang="hr-HR" sz="2000" smtClean="0"/>
              <a:t> je kvalitativni iskaz o tome što se želi i u kojem pravcu,</a:t>
            </a:r>
          </a:p>
          <a:p>
            <a:pPr eaLnBrk="1" hangingPunct="1">
              <a:buFontTx/>
              <a:buNone/>
            </a:pPr>
            <a:r>
              <a:rPr lang="hr-HR" sz="2000" smtClean="0"/>
              <a:t>    </a:t>
            </a:r>
            <a:r>
              <a:rPr lang="hr-HR" sz="2000" b="1" smtClean="0"/>
              <a:t>Misija je</a:t>
            </a:r>
            <a:r>
              <a:rPr lang="hr-HR" sz="2000" smtClean="0"/>
              <a:t> izraz svrhe postojanja,</a:t>
            </a:r>
          </a:p>
          <a:p>
            <a:pPr eaLnBrk="1" hangingPunct="1">
              <a:buFontTx/>
              <a:buNone/>
            </a:pPr>
            <a:r>
              <a:rPr lang="hr-HR" sz="2000" smtClean="0"/>
              <a:t>    </a:t>
            </a:r>
            <a:r>
              <a:rPr lang="hr-HR" sz="2000" b="1" smtClean="0"/>
              <a:t>Ciljevi su</a:t>
            </a:r>
            <a:r>
              <a:rPr lang="hr-HR" sz="2000" smtClean="0"/>
              <a:t> krajnje točke prema kojima su usmjerene aktivnosti.</a:t>
            </a:r>
          </a:p>
          <a:p>
            <a:pPr eaLnBrk="1" hangingPunct="1">
              <a:buFontTx/>
              <a:buNone/>
            </a:pPr>
            <a:r>
              <a:rPr lang="hr-HR" sz="2000" smtClean="0"/>
              <a:t>    </a:t>
            </a:r>
            <a:endParaRPr lang="hr-HR" sz="2000"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2411413" y="981075"/>
            <a:ext cx="1277937" cy="366713"/>
          </a:xfrm>
          <a:prstGeom prst="rect">
            <a:avLst/>
          </a:prstGeom>
          <a:noFill/>
          <a:ln w="9525">
            <a:noFill/>
            <a:miter lim="800000"/>
            <a:headEnd/>
            <a:tailEnd/>
          </a:ln>
        </p:spPr>
        <p:txBody>
          <a:bodyPr>
            <a:spAutoFit/>
          </a:bodyPr>
          <a:lstStyle/>
          <a:p>
            <a:pPr>
              <a:spcBef>
                <a:spcPct val="50000"/>
              </a:spcBef>
            </a:pPr>
            <a:endParaRPr lang="hr-HR"/>
          </a:p>
        </p:txBody>
      </p:sp>
      <p:sp>
        <p:nvSpPr>
          <p:cNvPr id="77827" name="Text Box 3"/>
          <p:cNvSpPr txBox="1">
            <a:spLocks noChangeArrowheads="1"/>
          </p:cNvSpPr>
          <p:nvPr/>
        </p:nvSpPr>
        <p:spPr bwMode="auto">
          <a:xfrm>
            <a:off x="2517775" y="549275"/>
            <a:ext cx="1333500" cy="434975"/>
          </a:xfrm>
          <a:prstGeom prst="rect">
            <a:avLst/>
          </a:prstGeom>
          <a:noFill/>
          <a:ln w="38100">
            <a:solidFill>
              <a:schemeClr val="tx1"/>
            </a:solidFill>
            <a:miter lim="800000"/>
            <a:headEnd/>
            <a:tailEnd/>
          </a:ln>
        </p:spPr>
        <p:txBody>
          <a:bodyPr>
            <a:spAutoFit/>
          </a:bodyPr>
          <a:lstStyle/>
          <a:p>
            <a:pPr algn="ctr">
              <a:spcBef>
                <a:spcPct val="50000"/>
              </a:spcBef>
            </a:pPr>
            <a:r>
              <a:rPr lang="hr-HR" sz="2000" b="1"/>
              <a:t>UPRAVA</a:t>
            </a:r>
          </a:p>
        </p:txBody>
      </p:sp>
      <p:sp>
        <p:nvSpPr>
          <p:cNvPr id="77828" name="Text Box 4"/>
          <p:cNvSpPr txBox="1">
            <a:spLocks noChangeArrowheads="1"/>
          </p:cNvSpPr>
          <p:nvPr/>
        </p:nvSpPr>
        <p:spPr bwMode="auto">
          <a:xfrm>
            <a:off x="3851275" y="115888"/>
            <a:ext cx="3816350" cy="1443037"/>
          </a:xfrm>
          <a:prstGeom prst="rect">
            <a:avLst/>
          </a:prstGeom>
          <a:noFill/>
          <a:ln w="38100">
            <a:solidFill>
              <a:schemeClr val="tx1"/>
            </a:solidFill>
            <a:miter lim="800000"/>
            <a:headEnd/>
            <a:tailEnd/>
          </a:ln>
        </p:spPr>
        <p:txBody>
          <a:bodyPr>
            <a:spAutoFit/>
          </a:bodyPr>
          <a:lstStyle/>
          <a:p>
            <a:pPr>
              <a:spcBef>
                <a:spcPct val="50000"/>
              </a:spcBef>
              <a:buFontTx/>
              <a:buChar char="-"/>
            </a:pPr>
            <a:r>
              <a:rPr lang="hr-HR" sz="1400"/>
              <a:t>Ciljevi poduzeća</a:t>
            </a:r>
          </a:p>
          <a:p>
            <a:pPr>
              <a:spcBef>
                <a:spcPct val="50000"/>
              </a:spcBef>
              <a:buFontTx/>
              <a:buChar char="-"/>
            </a:pPr>
            <a:r>
              <a:rPr lang="hr-HR" sz="1600"/>
              <a:t>Poslovna politika</a:t>
            </a:r>
          </a:p>
          <a:p>
            <a:pPr>
              <a:spcBef>
                <a:spcPct val="50000"/>
              </a:spcBef>
              <a:buFontTx/>
              <a:buChar char="-"/>
            </a:pPr>
            <a:r>
              <a:rPr lang="hr-HR" sz="1600"/>
              <a:t>Postavljanje organizacijske strukture</a:t>
            </a:r>
          </a:p>
          <a:p>
            <a:pPr>
              <a:spcBef>
                <a:spcPct val="50000"/>
              </a:spcBef>
              <a:buFontTx/>
              <a:buChar char="-"/>
            </a:pPr>
            <a:r>
              <a:rPr lang="hr-HR" sz="1600"/>
              <a:t>Angažiranje kadrova</a:t>
            </a:r>
          </a:p>
        </p:txBody>
      </p:sp>
      <p:sp>
        <p:nvSpPr>
          <p:cNvPr id="77829" name="Text Box 5"/>
          <p:cNvSpPr txBox="1">
            <a:spLocks noChangeArrowheads="1"/>
          </p:cNvSpPr>
          <p:nvPr/>
        </p:nvSpPr>
        <p:spPr bwMode="auto">
          <a:xfrm>
            <a:off x="1116013" y="1631950"/>
            <a:ext cx="7416800" cy="1474788"/>
          </a:xfrm>
          <a:prstGeom prst="rect">
            <a:avLst/>
          </a:prstGeom>
          <a:noFill/>
          <a:ln w="38100">
            <a:solidFill>
              <a:schemeClr val="tx1"/>
            </a:solidFill>
            <a:miter lim="800000"/>
            <a:headEnd/>
            <a:tailEnd/>
          </a:ln>
        </p:spPr>
        <p:txBody>
          <a:bodyPr>
            <a:spAutoFit/>
          </a:bodyPr>
          <a:lstStyle/>
          <a:p>
            <a:pPr>
              <a:spcBef>
                <a:spcPct val="50000"/>
              </a:spcBef>
              <a:buFontTx/>
              <a:buChar char="-"/>
            </a:pPr>
            <a:r>
              <a:rPr lang="hr-HR" sz="1600"/>
              <a:t> Prevođenje poslovne politike u planove</a:t>
            </a:r>
          </a:p>
          <a:p>
            <a:pPr>
              <a:spcBef>
                <a:spcPct val="50000"/>
              </a:spcBef>
              <a:buFontTx/>
              <a:buChar char="-"/>
            </a:pPr>
            <a:r>
              <a:rPr lang="hr-HR" sz="1600"/>
              <a:t> Usklađivanje ciljeva centara odgovornosti s ukupnim ciljevima društva</a:t>
            </a:r>
          </a:p>
          <a:p>
            <a:pPr>
              <a:spcBef>
                <a:spcPct val="50000"/>
              </a:spcBef>
              <a:buFontTx/>
              <a:buChar char="-"/>
            </a:pPr>
            <a:r>
              <a:rPr lang="hr-HR" sz="1600"/>
              <a:t> Kontrola motivacijskih mehanizama</a:t>
            </a:r>
          </a:p>
          <a:p>
            <a:pPr>
              <a:spcBef>
                <a:spcPct val="50000"/>
              </a:spcBef>
              <a:buFontTx/>
              <a:buChar char="-"/>
            </a:pPr>
            <a:r>
              <a:rPr lang="hr-HR" sz="1600"/>
              <a:t> Alokacija resursa među subsustavima</a:t>
            </a:r>
          </a:p>
        </p:txBody>
      </p:sp>
      <p:sp>
        <p:nvSpPr>
          <p:cNvPr id="77830" name="Text Box 6"/>
          <p:cNvSpPr txBox="1">
            <a:spLocks noChangeArrowheads="1"/>
          </p:cNvSpPr>
          <p:nvPr/>
        </p:nvSpPr>
        <p:spPr bwMode="auto">
          <a:xfrm>
            <a:off x="684213" y="1628775"/>
            <a:ext cx="431800" cy="5006975"/>
          </a:xfrm>
          <a:prstGeom prst="rect">
            <a:avLst/>
          </a:prstGeom>
          <a:noFill/>
          <a:ln w="38100">
            <a:solidFill>
              <a:schemeClr val="tx1"/>
            </a:solidFill>
            <a:miter lim="800000"/>
            <a:headEnd/>
            <a:tailEnd/>
          </a:ln>
        </p:spPr>
        <p:txBody>
          <a:bodyPr>
            <a:spAutoFit/>
          </a:bodyPr>
          <a:lstStyle/>
          <a:p>
            <a:pPr algn="ctr">
              <a:spcBef>
                <a:spcPct val="50000"/>
              </a:spcBef>
            </a:pPr>
            <a:endParaRPr lang="hr-HR" sz="2000" b="1"/>
          </a:p>
          <a:p>
            <a:pPr algn="ctr">
              <a:spcBef>
                <a:spcPct val="50000"/>
              </a:spcBef>
            </a:pPr>
            <a:endParaRPr lang="hr-HR" sz="2000" b="1"/>
          </a:p>
          <a:p>
            <a:pPr algn="ctr">
              <a:spcBef>
                <a:spcPct val="50000"/>
              </a:spcBef>
            </a:pPr>
            <a:r>
              <a:rPr lang="hr-HR" sz="2000" b="1"/>
              <a:t>KONTROLING</a:t>
            </a:r>
          </a:p>
          <a:p>
            <a:pPr algn="ctr">
              <a:spcBef>
                <a:spcPct val="50000"/>
              </a:spcBef>
            </a:pPr>
            <a:endParaRPr lang="hr-HR" sz="2000" b="1"/>
          </a:p>
          <a:p>
            <a:pPr algn="ctr">
              <a:spcBef>
                <a:spcPct val="50000"/>
              </a:spcBef>
            </a:pPr>
            <a:endParaRPr lang="hr-HR" sz="2000" b="1"/>
          </a:p>
        </p:txBody>
      </p:sp>
      <p:sp>
        <p:nvSpPr>
          <p:cNvPr id="77831" name="Text Box 7"/>
          <p:cNvSpPr txBox="1">
            <a:spLocks noChangeArrowheads="1"/>
          </p:cNvSpPr>
          <p:nvPr/>
        </p:nvSpPr>
        <p:spPr bwMode="auto">
          <a:xfrm>
            <a:off x="1116013" y="5335588"/>
            <a:ext cx="7416800" cy="1474787"/>
          </a:xfrm>
          <a:prstGeom prst="rect">
            <a:avLst/>
          </a:prstGeom>
          <a:noFill/>
          <a:ln w="38100">
            <a:solidFill>
              <a:schemeClr val="tx1"/>
            </a:solidFill>
            <a:miter lim="800000"/>
            <a:headEnd/>
            <a:tailEnd/>
          </a:ln>
        </p:spPr>
        <p:txBody>
          <a:bodyPr>
            <a:spAutoFit/>
          </a:bodyPr>
          <a:lstStyle/>
          <a:p>
            <a:pPr>
              <a:spcBef>
                <a:spcPct val="50000"/>
              </a:spcBef>
            </a:pPr>
            <a:r>
              <a:rPr lang="hr-HR" sz="1600"/>
              <a:t>Budžetska kontrola (povećanje efikasnosti kontrole troškova)</a:t>
            </a:r>
          </a:p>
          <a:p>
            <a:pPr>
              <a:spcBef>
                <a:spcPct val="50000"/>
              </a:spcBef>
            </a:pPr>
            <a:r>
              <a:rPr lang="hr-HR" sz="1600"/>
              <a:t>Menadžersko (upravljačko) računovodstvo</a:t>
            </a:r>
          </a:p>
          <a:p>
            <a:pPr>
              <a:spcBef>
                <a:spcPct val="50000"/>
              </a:spcBef>
            </a:pPr>
            <a:r>
              <a:rPr lang="hr-HR" sz="1600"/>
              <a:t>- interna ekonomija, troškovi po mjestima nastanka</a:t>
            </a:r>
          </a:p>
          <a:p>
            <a:pPr>
              <a:spcBef>
                <a:spcPct val="50000"/>
              </a:spcBef>
              <a:buFontTx/>
              <a:buChar char="-"/>
            </a:pPr>
            <a:r>
              <a:rPr lang="hr-HR" sz="1600"/>
              <a:t> utvrđivanje rezultata dijelova poduzeća, diferencijalni pristup problemima</a:t>
            </a:r>
          </a:p>
        </p:txBody>
      </p:sp>
      <p:sp>
        <p:nvSpPr>
          <p:cNvPr id="77832" name="Oval 8"/>
          <p:cNvSpPr>
            <a:spLocks noChangeArrowheads="1"/>
          </p:cNvSpPr>
          <p:nvPr/>
        </p:nvSpPr>
        <p:spPr bwMode="auto">
          <a:xfrm>
            <a:off x="1547813" y="3571875"/>
            <a:ext cx="1584325" cy="1152525"/>
          </a:xfrm>
          <a:prstGeom prst="ellipse">
            <a:avLst/>
          </a:prstGeom>
          <a:noFill/>
          <a:ln w="38100">
            <a:solidFill>
              <a:schemeClr val="tx1"/>
            </a:solidFill>
            <a:round/>
            <a:headEnd/>
            <a:tailEnd/>
          </a:ln>
        </p:spPr>
        <p:txBody>
          <a:bodyPr wrap="none" anchor="ctr"/>
          <a:lstStyle/>
          <a:p>
            <a:endParaRPr lang="hr-HR"/>
          </a:p>
        </p:txBody>
      </p:sp>
      <p:sp>
        <p:nvSpPr>
          <p:cNvPr id="77833" name="AutoShape 9"/>
          <p:cNvSpPr>
            <a:spLocks noChangeArrowheads="1"/>
          </p:cNvSpPr>
          <p:nvPr/>
        </p:nvSpPr>
        <p:spPr bwMode="auto">
          <a:xfrm>
            <a:off x="2268538" y="4797425"/>
            <a:ext cx="215900" cy="360363"/>
          </a:xfrm>
          <a:prstGeom prst="up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34" name="AutoShape 10"/>
          <p:cNvSpPr>
            <a:spLocks noChangeArrowheads="1"/>
          </p:cNvSpPr>
          <p:nvPr/>
        </p:nvSpPr>
        <p:spPr bwMode="auto">
          <a:xfrm>
            <a:off x="4787900" y="4797425"/>
            <a:ext cx="215900" cy="360363"/>
          </a:xfrm>
          <a:prstGeom prst="up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35" name="AutoShape 11"/>
          <p:cNvSpPr>
            <a:spLocks noChangeArrowheads="1"/>
          </p:cNvSpPr>
          <p:nvPr/>
        </p:nvSpPr>
        <p:spPr bwMode="auto">
          <a:xfrm>
            <a:off x="7092950" y="4797425"/>
            <a:ext cx="215900" cy="360363"/>
          </a:xfrm>
          <a:prstGeom prst="up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36" name="Oval 12"/>
          <p:cNvSpPr>
            <a:spLocks noChangeArrowheads="1"/>
          </p:cNvSpPr>
          <p:nvPr/>
        </p:nvSpPr>
        <p:spPr bwMode="auto">
          <a:xfrm>
            <a:off x="4067175" y="3571875"/>
            <a:ext cx="1584325" cy="1152525"/>
          </a:xfrm>
          <a:prstGeom prst="ellipse">
            <a:avLst/>
          </a:prstGeom>
          <a:noFill/>
          <a:ln w="38100">
            <a:solidFill>
              <a:schemeClr val="tx1"/>
            </a:solidFill>
            <a:round/>
            <a:headEnd/>
            <a:tailEnd/>
          </a:ln>
        </p:spPr>
        <p:txBody>
          <a:bodyPr wrap="none" anchor="ctr"/>
          <a:lstStyle/>
          <a:p>
            <a:endParaRPr lang="hr-HR"/>
          </a:p>
        </p:txBody>
      </p:sp>
      <p:sp>
        <p:nvSpPr>
          <p:cNvPr id="77837" name="Oval 13"/>
          <p:cNvSpPr>
            <a:spLocks noChangeArrowheads="1"/>
          </p:cNvSpPr>
          <p:nvPr/>
        </p:nvSpPr>
        <p:spPr bwMode="auto">
          <a:xfrm>
            <a:off x="6372225" y="3571875"/>
            <a:ext cx="1584325" cy="1152525"/>
          </a:xfrm>
          <a:prstGeom prst="ellipse">
            <a:avLst/>
          </a:prstGeom>
          <a:noFill/>
          <a:ln w="38100">
            <a:solidFill>
              <a:schemeClr val="tx1"/>
            </a:solidFill>
            <a:round/>
            <a:headEnd/>
            <a:tailEnd/>
          </a:ln>
        </p:spPr>
        <p:txBody>
          <a:bodyPr wrap="none" anchor="ctr"/>
          <a:lstStyle/>
          <a:p>
            <a:endParaRPr lang="hr-HR"/>
          </a:p>
        </p:txBody>
      </p:sp>
      <p:sp>
        <p:nvSpPr>
          <p:cNvPr id="77838" name="AutoShape 14"/>
          <p:cNvSpPr>
            <a:spLocks noChangeArrowheads="1"/>
          </p:cNvSpPr>
          <p:nvPr/>
        </p:nvSpPr>
        <p:spPr bwMode="auto">
          <a:xfrm>
            <a:off x="2268538" y="3068638"/>
            <a:ext cx="215900" cy="360362"/>
          </a:xfrm>
          <a:prstGeom prst="down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39" name="AutoShape 15"/>
          <p:cNvSpPr>
            <a:spLocks noChangeArrowheads="1"/>
          </p:cNvSpPr>
          <p:nvPr/>
        </p:nvSpPr>
        <p:spPr bwMode="auto">
          <a:xfrm>
            <a:off x="4787900" y="3068638"/>
            <a:ext cx="215900" cy="360362"/>
          </a:xfrm>
          <a:prstGeom prst="down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40" name="AutoShape 16"/>
          <p:cNvSpPr>
            <a:spLocks noChangeArrowheads="1"/>
          </p:cNvSpPr>
          <p:nvPr/>
        </p:nvSpPr>
        <p:spPr bwMode="auto">
          <a:xfrm>
            <a:off x="7092950" y="3068638"/>
            <a:ext cx="215900" cy="360362"/>
          </a:xfrm>
          <a:prstGeom prst="downArrow">
            <a:avLst>
              <a:gd name="adj1" fmla="val 50000"/>
              <a:gd name="adj2" fmla="val 41728"/>
            </a:avLst>
          </a:prstGeom>
          <a:noFill/>
          <a:ln w="25400">
            <a:solidFill>
              <a:schemeClr val="tx1"/>
            </a:solidFill>
            <a:miter lim="800000"/>
            <a:headEnd/>
            <a:tailEnd/>
          </a:ln>
        </p:spPr>
        <p:txBody>
          <a:bodyPr wrap="none" anchor="ctr"/>
          <a:lstStyle/>
          <a:p>
            <a:endParaRPr lang="hr-HR"/>
          </a:p>
        </p:txBody>
      </p:sp>
      <p:sp>
        <p:nvSpPr>
          <p:cNvPr id="77841" name="Text Box 17"/>
          <p:cNvSpPr txBox="1">
            <a:spLocks noChangeArrowheads="1"/>
          </p:cNvSpPr>
          <p:nvPr/>
        </p:nvSpPr>
        <p:spPr bwMode="auto">
          <a:xfrm>
            <a:off x="1835150" y="3860800"/>
            <a:ext cx="1008063" cy="641350"/>
          </a:xfrm>
          <a:prstGeom prst="rect">
            <a:avLst/>
          </a:prstGeom>
          <a:noFill/>
          <a:ln w="9525">
            <a:noFill/>
            <a:miter lim="800000"/>
            <a:headEnd/>
            <a:tailEnd/>
          </a:ln>
        </p:spPr>
        <p:txBody>
          <a:bodyPr>
            <a:spAutoFit/>
          </a:bodyPr>
          <a:lstStyle/>
          <a:p>
            <a:pPr algn="ctr">
              <a:spcBef>
                <a:spcPct val="50000"/>
              </a:spcBef>
            </a:pPr>
            <a:r>
              <a:rPr lang="hr-HR" b="1"/>
              <a:t>Profitni centri</a:t>
            </a:r>
          </a:p>
        </p:txBody>
      </p:sp>
      <p:sp>
        <p:nvSpPr>
          <p:cNvPr id="77842" name="Text Box 18"/>
          <p:cNvSpPr txBox="1">
            <a:spLocks noChangeArrowheads="1"/>
          </p:cNvSpPr>
          <p:nvPr/>
        </p:nvSpPr>
        <p:spPr bwMode="auto">
          <a:xfrm>
            <a:off x="4067175" y="3867150"/>
            <a:ext cx="1512888" cy="641350"/>
          </a:xfrm>
          <a:prstGeom prst="rect">
            <a:avLst/>
          </a:prstGeom>
          <a:noFill/>
          <a:ln w="9525">
            <a:noFill/>
            <a:miter lim="800000"/>
            <a:headEnd/>
            <a:tailEnd/>
          </a:ln>
        </p:spPr>
        <p:txBody>
          <a:bodyPr>
            <a:spAutoFit/>
          </a:bodyPr>
          <a:lstStyle/>
          <a:p>
            <a:pPr algn="ctr">
              <a:spcBef>
                <a:spcPct val="50000"/>
              </a:spcBef>
            </a:pPr>
            <a:r>
              <a:rPr lang="hr-HR" b="1"/>
              <a:t>Troškovni centri</a:t>
            </a:r>
          </a:p>
        </p:txBody>
      </p:sp>
      <p:sp>
        <p:nvSpPr>
          <p:cNvPr id="77843" name="Text Box 19"/>
          <p:cNvSpPr txBox="1">
            <a:spLocks noChangeArrowheads="1"/>
          </p:cNvSpPr>
          <p:nvPr/>
        </p:nvSpPr>
        <p:spPr bwMode="auto">
          <a:xfrm>
            <a:off x="6443663" y="3867150"/>
            <a:ext cx="1512887" cy="641350"/>
          </a:xfrm>
          <a:prstGeom prst="rect">
            <a:avLst/>
          </a:prstGeom>
          <a:noFill/>
          <a:ln w="9525">
            <a:noFill/>
            <a:miter lim="800000"/>
            <a:headEnd/>
            <a:tailEnd/>
          </a:ln>
        </p:spPr>
        <p:txBody>
          <a:bodyPr>
            <a:spAutoFit/>
          </a:bodyPr>
          <a:lstStyle/>
          <a:p>
            <a:pPr algn="ctr">
              <a:spcBef>
                <a:spcPct val="50000"/>
              </a:spcBef>
            </a:pPr>
            <a:r>
              <a:rPr lang="hr-HR" b="1"/>
              <a:t>Investicijski centri</a:t>
            </a:r>
          </a:p>
        </p:txBody>
      </p:sp>
      <p:sp>
        <p:nvSpPr>
          <p:cNvPr id="77844" name="Line 20"/>
          <p:cNvSpPr>
            <a:spLocks noChangeShapeType="1"/>
          </p:cNvSpPr>
          <p:nvPr/>
        </p:nvSpPr>
        <p:spPr bwMode="auto">
          <a:xfrm flipH="1">
            <a:off x="1042988" y="981075"/>
            <a:ext cx="1368425" cy="431800"/>
          </a:xfrm>
          <a:prstGeom prst="line">
            <a:avLst/>
          </a:prstGeom>
          <a:noFill/>
          <a:ln w="25400">
            <a:solidFill>
              <a:schemeClr val="tx1"/>
            </a:solidFill>
            <a:round/>
            <a:headEnd type="triangle" w="med" len="med"/>
            <a:tailEnd type="triangle" w="med" len="med"/>
          </a:ln>
        </p:spPr>
        <p:txBody>
          <a:bodyPr/>
          <a:lstStyle/>
          <a:p>
            <a:endParaRPr lang="hr-H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slov 1"/>
          <p:cNvSpPr>
            <a:spLocks noGrp="1"/>
          </p:cNvSpPr>
          <p:nvPr>
            <p:ph type="title" idx="4294967295"/>
          </p:nvPr>
        </p:nvSpPr>
        <p:spPr>
          <a:xfrm>
            <a:off x="457200" y="274638"/>
            <a:ext cx="8229600" cy="654050"/>
          </a:xfrm>
        </p:spPr>
        <p:txBody>
          <a:bodyPr/>
          <a:lstStyle/>
          <a:p>
            <a:pPr eaLnBrk="1" hangingPunct="1"/>
            <a:r>
              <a:rPr lang="hr-HR" sz="3200" b="1" smtClean="0"/>
              <a:t>VIZIJA, MISIJA I CILJEVI</a:t>
            </a:r>
          </a:p>
        </p:txBody>
      </p:sp>
      <p:graphicFrame>
        <p:nvGraphicFramePr>
          <p:cNvPr id="4" name="Rezervirano mjesto sadržaja 3"/>
          <p:cNvGraphicFramePr>
            <a:graphicFrameLocks noGrp="1"/>
          </p:cNvGraphicFramePr>
          <p:nvPr>
            <p:ph idx="4294967295"/>
          </p:nvPr>
        </p:nvGraphicFramePr>
        <p:xfrm>
          <a:off x="555391" y="1644970"/>
          <a:ext cx="8128468" cy="4617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0" y="404813"/>
            <a:ext cx="8578850" cy="6192837"/>
          </a:xfrm>
        </p:spPr>
        <p:txBody>
          <a:bodyPr/>
          <a:lstStyle/>
          <a:p>
            <a:pPr algn="just" eaLnBrk="1" hangingPunct="1">
              <a:lnSpc>
                <a:spcPct val="90000"/>
              </a:lnSpc>
              <a:buFontTx/>
              <a:buNone/>
            </a:pPr>
            <a:r>
              <a:rPr lang="hr-HR" sz="2000" b="1" smtClean="0"/>
              <a:t>                               </a:t>
            </a:r>
            <a:r>
              <a:rPr lang="hr-HR" b="1" smtClean="0"/>
              <a:t>UVODNE NAPOMENE</a:t>
            </a:r>
          </a:p>
          <a:p>
            <a:pPr algn="just" eaLnBrk="1" hangingPunct="1">
              <a:lnSpc>
                <a:spcPct val="90000"/>
              </a:lnSpc>
              <a:buFontTx/>
              <a:buNone/>
            </a:pPr>
            <a:endParaRPr lang="hr-HR" sz="2000" b="1" smtClean="0"/>
          </a:p>
          <a:p>
            <a:pPr algn="just" eaLnBrk="1" hangingPunct="1">
              <a:lnSpc>
                <a:spcPct val="90000"/>
              </a:lnSpc>
            </a:pPr>
            <a:endParaRPr lang="hr-HR" sz="2000" b="1" smtClean="0"/>
          </a:p>
          <a:p>
            <a:pPr algn="just" eaLnBrk="1" hangingPunct="1">
              <a:lnSpc>
                <a:spcPct val="90000"/>
              </a:lnSpc>
            </a:pPr>
            <a:r>
              <a:rPr lang="hr-HR" sz="2000" b="1" smtClean="0"/>
              <a:t>Satnica</a:t>
            </a:r>
            <a:r>
              <a:rPr lang="hr-HR" sz="2000" smtClean="0"/>
              <a:t>: 4 (2+2) sata tjedno, </a:t>
            </a:r>
            <a:r>
              <a:rPr lang="hr-HR" sz="2000" b="1" smtClean="0"/>
              <a:t>status kolegija</a:t>
            </a:r>
            <a:r>
              <a:rPr lang="hr-HR" sz="2000" smtClean="0"/>
              <a:t>: izborni, </a:t>
            </a:r>
            <a:r>
              <a:rPr lang="hr-HR" sz="2000" b="1" smtClean="0"/>
              <a:t>opterećenje studenta</a:t>
            </a:r>
            <a:r>
              <a:rPr lang="hr-HR" sz="2000" smtClean="0"/>
              <a:t>: 6 ECTS bodova</a:t>
            </a:r>
          </a:p>
          <a:p>
            <a:pPr algn="just" eaLnBrk="1" hangingPunct="1">
              <a:lnSpc>
                <a:spcPct val="90000"/>
              </a:lnSpc>
            </a:pPr>
            <a:r>
              <a:rPr lang="hr-HR" sz="2000" smtClean="0"/>
              <a:t>15 termina u ljetnom semestru</a:t>
            </a:r>
          </a:p>
          <a:p>
            <a:pPr algn="just" eaLnBrk="1" hangingPunct="1">
              <a:lnSpc>
                <a:spcPct val="90000"/>
              </a:lnSpc>
            </a:pPr>
            <a:r>
              <a:rPr lang="hr-HR" sz="2000" b="1" smtClean="0"/>
              <a:t>1 kolokvij </a:t>
            </a:r>
            <a:r>
              <a:rPr lang="hr-HR" sz="2000" smtClean="0"/>
              <a:t>(8 kratkih i konkretnih pitanja, najmanje 50 % potpuno točnih odgovora za prolaznu ocjenu ili skupina od 3 studenta izrađuje i prezentira seminarski rad)</a:t>
            </a:r>
          </a:p>
          <a:p>
            <a:pPr algn="just" eaLnBrk="1" hangingPunct="1">
              <a:lnSpc>
                <a:spcPct val="90000"/>
              </a:lnSpc>
            </a:pPr>
            <a:r>
              <a:rPr lang="hr-HR" sz="2000" b="1" smtClean="0"/>
              <a:t>Pravo pristupa kolokviju ili seminaru </a:t>
            </a:r>
            <a:r>
              <a:rPr lang="hr-HR" sz="2000" smtClean="0"/>
              <a:t>imaju samo oni studenti koji imaju najmanje 70 % - tnu prisutnost na nastavi, u razdoblju u kojem se obrađuje gradivo koje je tema kolokvija odnosno seminara</a:t>
            </a:r>
          </a:p>
          <a:p>
            <a:pPr algn="just" eaLnBrk="1" hangingPunct="1">
              <a:lnSpc>
                <a:spcPct val="90000"/>
              </a:lnSpc>
            </a:pPr>
            <a:r>
              <a:rPr lang="hr-HR" sz="2000" b="1" smtClean="0"/>
              <a:t>Obaveze studenta</a:t>
            </a:r>
            <a:r>
              <a:rPr lang="hr-HR" sz="2000" smtClean="0"/>
              <a:t>: a) redovito pohađati i pratiti nastavu, b) napisati poseban seminarski rad u slučaju kada student ima manju prisutnost nastavi od 70 % ukupno, kao uvjet za pristupanje pismenom ispitu</a:t>
            </a:r>
          </a:p>
          <a:p>
            <a:pPr algn="just" eaLnBrk="1" hangingPunct="1">
              <a:lnSpc>
                <a:spcPct val="90000"/>
              </a:lnSpc>
              <a:buFontTx/>
              <a:buNone/>
            </a:pPr>
            <a:endParaRPr lang="hr-HR" sz="2000" smtClean="0"/>
          </a:p>
          <a:p>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slov 1"/>
          <p:cNvSpPr>
            <a:spLocks noGrp="1"/>
          </p:cNvSpPr>
          <p:nvPr>
            <p:ph type="title" idx="4294967295"/>
          </p:nvPr>
        </p:nvSpPr>
        <p:spPr>
          <a:xfrm>
            <a:off x="457200" y="142875"/>
            <a:ext cx="8229600" cy="642938"/>
          </a:xfrm>
        </p:spPr>
        <p:txBody>
          <a:bodyPr/>
          <a:lstStyle/>
          <a:p>
            <a:pPr eaLnBrk="1" hangingPunct="1"/>
            <a:r>
              <a:rPr lang="hr-HR" sz="3200" b="1" smtClean="0"/>
              <a:t>VIZIJA PODUZEĆA</a:t>
            </a:r>
          </a:p>
        </p:txBody>
      </p:sp>
      <p:sp>
        <p:nvSpPr>
          <p:cNvPr id="3" name="Rezervirano mjesto sadržaja 2"/>
          <p:cNvSpPr>
            <a:spLocks noGrp="1"/>
          </p:cNvSpPr>
          <p:nvPr>
            <p:ph idx="4294967295"/>
          </p:nvPr>
        </p:nvSpPr>
        <p:spPr>
          <a:xfrm>
            <a:off x="142875" y="785813"/>
            <a:ext cx="8786813" cy="5715000"/>
          </a:xfrm>
        </p:spPr>
        <p:txBody>
          <a:bodyPr>
            <a:normAutofit lnSpcReduction="10000"/>
          </a:bodyPr>
          <a:lstStyle/>
          <a:p>
            <a:pPr algn="just" eaLnBrk="1" hangingPunct="1">
              <a:lnSpc>
                <a:spcPct val="90000"/>
              </a:lnSpc>
              <a:defRPr/>
            </a:pPr>
            <a:r>
              <a:rPr lang="hr-HR" sz="2200" b="1" smtClean="0">
                <a:solidFill>
                  <a:srgbClr val="FF0066"/>
                </a:solidFill>
              </a:rPr>
              <a:t>Vizija</a:t>
            </a:r>
            <a:r>
              <a:rPr lang="hr-HR" sz="2200" smtClean="0"/>
              <a:t> označava predodžbu, odnosno zamisao nekog budućeg stanja ili događaja. U kontekstu menadžmenta ona označava </a:t>
            </a:r>
            <a:r>
              <a:rPr lang="hr-HR" sz="2200" b="1" smtClean="0"/>
              <a:t>sliku budućeg stanja poduzeća, mentalnu sliku moguće i poželjne mogućnosti koja je realna, vjerodostojna i privlačna</a:t>
            </a:r>
            <a:r>
              <a:rPr lang="hr-HR" sz="2200" smtClean="0"/>
              <a:t>. Ona daje odgovor na pitanje, </a:t>
            </a:r>
            <a:r>
              <a:rPr lang="hr-HR" sz="2200" b="1" smtClean="0"/>
              <a:t>što poduzeće želi ostvariti u budućnosti</a:t>
            </a:r>
            <a:r>
              <a:rPr lang="hr-HR" sz="2200" smtClean="0"/>
              <a:t>, pa je stoga “usmjeravajuća sila energije” zaposlenika u određenom smjeru.</a:t>
            </a:r>
          </a:p>
          <a:p>
            <a:pPr algn="just" eaLnBrk="1" hangingPunct="1">
              <a:lnSpc>
                <a:spcPct val="90000"/>
              </a:lnSpc>
              <a:defRPr/>
            </a:pPr>
            <a:r>
              <a:rPr lang="hr-HR" sz="2200" smtClean="0"/>
              <a:t>Dobro definirana vizija sadrži dvije osnovne komponente: </a:t>
            </a:r>
          </a:p>
          <a:p>
            <a:pPr algn="just" eaLnBrk="1" hangingPunct="1">
              <a:lnSpc>
                <a:spcPct val="90000"/>
              </a:lnSpc>
              <a:buFontTx/>
              <a:buNone/>
              <a:defRPr/>
            </a:pPr>
            <a:r>
              <a:rPr lang="hr-HR" sz="2200" smtClean="0"/>
              <a:t>      </a:t>
            </a:r>
            <a:r>
              <a:rPr lang="hr-HR" sz="2200" b="1" smtClean="0">
                <a:solidFill>
                  <a:srgbClr val="FF0066"/>
                </a:solidFill>
              </a:rPr>
              <a:t>a) osnovnu ideologiju i b) predvidivu budućnost</a:t>
            </a:r>
            <a:r>
              <a:rPr lang="hr-HR" sz="2200" smtClean="0"/>
              <a:t>.</a:t>
            </a:r>
          </a:p>
          <a:p>
            <a:pPr algn="just" eaLnBrk="1" hangingPunct="1">
              <a:lnSpc>
                <a:spcPct val="90000"/>
              </a:lnSpc>
              <a:defRPr/>
            </a:pPr>
            <a:r>
              <a:rPr lang="hr-HR" sz="2200" b="1" smtClean="0">
                <a:solidFill>
                  <a:srgbClr val="FF0066"/>
                </a:solidFill>
              </a:rPr>
              <a:t>Osnovna ideologija</a:t>
            </a:r>
            <a:r>
              <a:rPr lang="hr-HR" sz="2200" b="1" smtClean="0"/>
              <a:t> </a:t>
            </a:r>
            <a:r>
              <a:rPr lang="hr-HR" sz="2200" smtClean="0"/>
              <a:t>definira prirodu jednog poduzeća, odnosno njegov identitet, a sastoji se od dva dijela, i to: </a:t>
            </a:r>
            <a:r>
              <a:rPr lang="hr-HR" sz="2200" b="1" smtClean="0">
                <a:solidFill>
                  <a:srgbClr val="FF0066"/>
                </a:solidFill>
              </a:rPr>
              <a:t>a) osnovne</a:t>
            </a:r>
            <a:r>
              <a:rPr lang="hr-HR" sz="2200" b="1" smtClean="0">
                <a:solidFill>
                  <a:srgbClr val="FFFF00"/>
                </a:solidFill>
              </a:rPr>
              <a:t> </a:t>
            </a:r>
            <a:r>
              <a:rPr lang="hr-HR" sz="2200" b="1" smtClean="0">
                <a:solidFill>
                  <a:srgbClr val="FF0066"/>
                </a:solidFill>
              </a:rPr>
              <a:t>vrijednosti</a:t>
            </a:r>
            <a:r>
              <a:rPr lang="hr-HR" sz="2200" b="1" smtClean="0"/>
              <a:t> i </a:t>
            </a:r>
            <a:r>
              <a:rPr lang="hr-HR" sz="2200" b="1" smtClean="0">
                <a:solidFill>
                  <a:srgbClr val="FF0066"/>
                </a:solidFill>
              </a:rPr>
              <a:t>b) osnovne svrhe</a:t>
            </a:r>
          </a:p>
          <a:p>
            <a:pPr algn="just" eaLnBrk="1" hangingPunct="1">
              <a:lnSpc>
                <a:spcPct val="90000"/>
              </a:lnSpc>
              <a:defRPr/>
            </a:pPr>
            <a:r>
              <a:rPr lang="hr-HR" sz="2200" b="1" smtClean="0"/>
              <a:t>Osnovna vrijednost </a:t>
            </a:r>
            <a:r>
              <a:rPr lang="hr-HR" sz="2200" smtClean="0"/>
              <a:t> predstavlja sustav vodećih načela i dogmi po kojima se vodi poduzeće i njegovo poslovanje, a </a:t>
            </a:r>
            <a:r>
              <a:rPr lang="hr-HR" sz="2200" b="1" smtClean="0"/>
              <a:t>osnovna svrha </a:t>
            </a:r>
            <a:r>
              <a:rPr lang="hr-HR" sz="2200" smtClean="0"/>
              <a:t>je najvažniji razlog postojanja poduzeća, s naglaskom na doprinos poduzeća cjelokupnoj društvenoj zajednici</a:t>
            </a:r>
          </a:p>
          <a:p>
            <a:pPr algn="just" eaLnBrk="1" hangingPunct="1">
              <a:lnSpc>
                <a:spcPct val="90000"/>
              </a:lnSpc>
              <a:defRPr/>
            </a:pPr>
            <a:r>
              <a:rPr lang="hr-HR" sz="2200" b="1" smtClean="0">
                <a:solidFill>
                  <a:srgbClr val="FF0066"/>
                </a:solidFill>
              </a:rPr>
              <a:t>Predvidiva budućnost</a:t>
            </a:r>
            <a:r>
              <a:rPr lang="hr-HR" sz="2200" b="1" smtClean="0">
                <a:solidFill>
                  <a:srgbClr val="FFFF00"/>
                </a:solidFill>
              </a:rPr>
              <a:t> </a:t>
            </a:r>
            <a:r>
              <a:rPr lang="hr-HR" sz="2200" smtClean="0"/>
              <a:t>se sastoji od toga da se predvide ciljevi na dugi rok (10 – 30 godina), te način njihovog postizanja.</a:t>
            </a:r>
            <a:endParaRPr lang="hr-HR" sz="2200" b="1" smtClean="0"/>
          </a:p>
          <a:p>
            <a:pPr algn="just" eaLnBrk="1" hangingPunct="1">
              <a:lnSpc>
                <a:spcPct val="90000"/>
              </a:lnSpc>
              <a:defRPr/>
            </a:pPr>
            <a:endParaRPr lang="hr-HR" sz="2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slov 1"/>
          <p:cNvSpPr>
            <a:spLocks noGrp="1"/>
          </p:cNvSpPr>
          <p:nvPr>
            <p:ph type="title" idx="4294967295"/>
          </p:nvPr>
        </p:nvSpPr>
        <p:spPr>
          <a:xfrm>
            <a:off x="457200" y="142875"/>
            <a:ext cx="8229600" cy="642938"/>
          </a:xfrm>
        </p:spPr>
        <p:txBody>
          <a:bodyPr/>
          <a:lstStyle/>
          <a:p>
            <a:pPr eaLnBrk="1" hangingPunct="1"/>
            <a:r>
              <a:rPr lang="hr-HR" sz="3200" b="1" smtClean="0"/>
              <a:t>MISIJA PODUZEĆA</a:t>
            </a:r>
          </a:p>
        </p:txBody>
      </p:sp>
      <p:sp>
        <p:nvSpPr>
          <p:cNvPr id="3" name="Rezervirano mjesto sadržaja 2"/>
          <p:cNvSpPr>
            <a:spLocks noGrp="1"/>
          </p:cNvSpPr>
          <p:nvPr>
            <p:ph idx="4294967295"/>
          </p:nvPr>
        </p:nvSpPr>
        <p:spPr>
          <a:xfrm>
            <a:off x="457200" y="1000125"/>
            <a:ext cx="8329613" cy="5500688"/>
          </a:xfrm>
        </p:spPr>
        <p:txBody>
          <a:bodyPr>
            <a:normAutofit lnSpcReduction="10000"/>
          </a:bodyPr>
          <a:lstStyle/>
          <a:p>
            <a:pPr algn="just" eaLnBrk="1" hangingPunct="1">
              <a:defRPr/>
            </a:pPr>
            <a:r>
              <a:rPr lang="hr-HR" sz="2400" b="1" smtClean="0">
                <a:solidFill>
                  <a:srgbClr val="FF0066"/>
                </a:solidFill>
              </a:rPr>
              <a:t>Misija</a:t>
            </a:r>
            <a:r>
              <a:rPr lang="hr-HR" sz="2400" smtClean="0"/>
              <a:t> je razlog postojanja poduzeća, njegova svrha, njegovo “poslanje” u određenoj široj okolini (društvenoj zajednici). Misija označava osnovnu funkciju ili zadatak poduzeća. Misija opisuje vrijednosti, aspiracije i razloge postojanja poduzeća. Dobro definirana misija je temelj za izvođenje ciljeva, strategije i planova.</a:t>
            </a:r>
          </a:p>
          <a:p>
            <a:pPr algn="just" eaLnBrk="1" hangingPunct="1">
              <a:defRPr/>
            </a:pPr>
            <a:r>
              <a:rPr lang="hr-HR" sz="2400" smtClean="0"/>
              <a:t>Misija se sastoji od </a:t>
            </a:r>
            <a:r>
              <a:rPr lang="hr-HR" sz="2400" b="1" smtClean="0"/>
              <a:t>četiri komponente</a:t>
            </a:r>
            <a:r>
              <a:rPr lang="hr-HR" sz="2400" smtClean="0"/>
              <a:t>, i to:</a:t>
            </a:r>
          </a:p>
          <a:p>
            <a:pPr algn="just" eaLnBrk="1" hangingPunct="1">
              <a:buFont typeface="Calibri" pitchFamily="34" charset="0"/>
              <a:buAutoNum type="arabicPeriod"/>
              <a:defRPr/>
            </a:pPr>
            <a:r>
              <a:rPr lang="hr-HR" sz="2400" b="1" smtClean="0">
                <a:solidFill>
                  <a:srgbClr val="FF0066"/>
                </a:solidFill>
              </a:rPr>
              <a:t>Svrha</a:t>
            </a:r>
            <a:r>
              <a:rPr lang="hr-HR" sz="2400" smtClean="0"/>
              <a:t> – zbog čega poduzeće postoji ?</a:t>
            </a:r>
          </a:p>
          <a:p>
            <a:pPr algn="just" eaLnBrk="1" hangingPunct="1">
              <a:buFont typeface="Calibri" pitchFamily="34" charset="0"/>
              <a:buAutoNum type="arabicPeriod"/>
              <a:defRPr/>
            </a:pPr>
            <a:r>
              <a:rPr lang="hr-HR" sz="2400" b="1" smtClean="0">
                <a:solidFill>
                  <a:srgbClr val="FF0066"/>
                </a:solidFill>
              </a:rPr>
              <a:t>Vrijednosti</a:t>
            </a:r>
            <a:r>
              <a:rPr lang="hr-HR" sz="2400" smtClean="0"/>
              <a:t> – u što poduzeće vjeruje ?</a:t>
            </a:r>
          </a:p>
          <a:p>
            <a:pPr algn="just" eaLnBrk="1" hangingPunct="1">
              <a:buFont typeface="Calibri" pitchFamily="34" charset="0"/>
              <a:buAutoNum type="arabicPeriod"/>
              <a:defRPr/>
            </a:pPr>
            <a:r>
              <a:rPr lang="hr-HR" sz="2400" b="1" smtClean="0">
                <a:solidFill>
                  <a:srgbClr val="FF0066"/>
                </a:solidFill>
              </a:rPr>
              <a:t>Standardi ponašanja</a:t>
            </a:r>
            <a:r>
              <a:rPr lang="hr-HR" sz="2400" b="1" smtClean="0">
                <a:solidFill>
                  <a:srgbClr val="FFFF00"/>
                </a:solidFill>
              </a:rPr>
              <a:t> </a:t>
            </a:r>
            <a:r>
              <a:rPr lang="hr-HR" sz="2400" smtClean="0"/>
              <a:t>– usvojene politike i obrasci ponašanja koji naglašavaju razlikovne sposobnosti i sustav vrijednosti</a:t>
            </a:r>
          </a:p>
          <a:p>
            <a:pPr algn="just" eaLnBrk="1" hangingPunct="1">
              <a:buFont typeface="Calibri" pitchFamily="34" charset="0"/>
              <a:buAutoNum type="arabicPeriod"/>
              <a:defRPr/>
            </a:pPr>
            <a:r>
              <a:rPr lang="hr-HR" sz="2400" b="1" smtClean="0">
                <a:solidFill>
                  <a:srgbClr val="FF0066"/>
                </a:solidFill>
              </a:rPr>
              <a:t>Strategija</a:t>
            </a:r>
            <a:r>
              <a:rPr lang="hr-HR" sz="2400" smtClean="0"/>
              <a:t> – konkurentski položaj i razlikovne sposobnosti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0" y="260350"/>
            <a:ext cx="8229600" cy="5218113"/>
          </a:xfrm>
        </p:spPr>
        <p:txBody>
          <a:bodyPr/>
          <a:lstStyle/>
          <a:p>
            <a:pPr>
              <a:buFontTx/>
              <a:buNone/>
            </a:pPr>
            <a:r>
              <a:rPr lang="hr-HR" sz="2400" b="1" i="1" smtClean="0"/>
              <a:t>MISIJA	</a:t>
            </a:r>
            <a:endParaRPr lang="hr-HR" sz="2400" b="1" smtClean="0"/>
          </a:p>
          <a:p>
            <a:pPr>
              <a:buFontTx/>
              <a:buNone/>
            </a:pPr>
            <a:endParaRPr lang="hr-HR" sz="2400" b="1" smtClean="0"/>
          </a:p>
          <a:p>
            <a:pPr>
              <a:buFontTx/>
              <a:buNone/>
            </a:pPr>
            <a:r>
              <a:rPr lang="hr-HR" sz="2400" b="1" smtClean="0"/>
              <a:t>    </a:t>
            </a:r>
            <a:r>
              <a:rPr lang="hr-HR" sz="2400" b="1" i="1" smtClean="0"/>
              <a:t>Prijevoz putnika u gradsko-prigradskom, lokalnom(međugradskom) i međunarodnom prijevozu vlakovima visokog prometnog i komercijalnog ranga</a:t>
            </a:r>
            <a:r>
              <a:rPr lang="hr-HR" sz="2400" i="1" smtClean="0"/>
              <a:t>.</a:t>
            </a:r>
            <a:endParaRPr lang="hr-HR" sz="2400" b="1" smtClean="0"/>
          </a:p>
          <a:p>
            <a:pPr>
              <a:buFontTx/>
              <a:buNone/>
            </a:pPr>
            <a:r>
              <a:rPr lang="hr-HR" sz="2400" b="1" i="1" smtClean="0"/>
              <a:t>VIZIJA</a:t>
            </a:r>
          </a:p>
          <a:p>
            <a:pPr>
              <a:buFontTx/>
              <a:buNone/>
            </a:pPr>
            <a:endParaRPr lang="hr-HR" sz="2400" b="1" smtClean="0"/>
          </a:p>
          <a:p>
            <a:pPr>
              <a:buFontTx/>
              <a:buNone/>
            </a:pPr>
            <a:r>
              <a:rPr lang="hr-HR" sz="2400" b="1" i="1" smtClean="0"/>
              <a:t>	Postati vodeća kompanija u prijevozu putnika u Republici Hrvatskoj,profitno orijentirana,uvažavajući i štiteći interese vlasnika(RH),a na zadovoljstvo korisnika prijevoza i zaposlenika.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slov 1"/>
          <p:cNvSpPr>
            <a:spLocks noGrp="1"/>
          </p:cNvSpPr>
          <p:nvPr>
            <p:ph type="title" idx="4294967295"/>
          </p:nvPr>
        </p:nvSpPr>
        <p:spPr>
          <a:xfrm>
            <a:off x="611188" y="115888"/>
            <a:ext cx="8075612" cy="812800"/>
          </a:xfrm>
        </p:spPr>
        <p:txBody>
          <a:bodyPr/>
          <a:lstStyle/>
          <a:p>
            <a:pPr eaLnBrk="1" hangingPunct="1"/>
            <a:r>
              <a:rPr lang="hr-HR" sz="2400" b="1" smtClean="0"/>
              <a:t>CILJEVI</a:t>
            </a:r>
            <a:r>
              <a:rPr lang="hr-HR" sz="2400" smtClean="0"/>
              <a:t> – POJAM, SADRŽAJ I BROJ CILJEVA</a:t>
            </a:r>
          </a:p>
        </p:txBody>
      </p:sp>
      <p:sp>
        <p:nvSpPr>
          <p:cNvPr id="3" name="Rezervirano mjesto sadržaja 2"/>
          <p:cNvSpPr>
            <a:spLocks noGrp="1"/>
          </p:cNvSpPr>
          <p:nvPr>
            <p:ph idx="4294967295"/>
          </p:nvPr>
        </p:nvSpPr>
        <p:spPr>
          <a:xfrm>
            <a:off x="0" y="765175"/>
            <a:ext cx="8281988" cy="5664200"/>
          </a:xfrm>
        </p:spPr>
        <p:txBody>
          <a:bodyPr/>
          <a:lstStyle/>
          <a:p>
            <a:pPr algn="just" eaLnBrk="1" hangingPunct="1"/>
            <a:r>
              <a:rPr lang="hr-HR" sz="2400" smtClean="0"/>
              <a:t>Ciljevi predstavljaju </a:t>
            </a:r>
            <a:r>
              <a:rPr lang="hr-HR" sz="2400" b="1" smtClean="0">
                <a:solidFill>
                  <a:srgbClr val="FF0066"/>
                </a:solidFill>
              </a:rPr>
              <a:t>ključnu varijablu menadžmenta</a:t>
            </a:r>
            <a:r>
              <a:rPr lang="hr-HR" sz="2400" b="1" smtClean="0">
                <a:solidFill>
                  <a:srgbClr val="FFFF00"/>
                </a:solidFill>
              </a:rPr>
              <a:t> </a:t>
            </a:r>
            <a:r>
              <a:rPr lang="hr-HR" sz="2400" smtClean="0"/>
              <a:t>u poduzeću</a:t>
            </a:r>
          </a:p>
          <a:p>
            <a:pPr algn="just" eaLnBrk="1" hangingPunct="1"/>
            <a:r>
              <a:rPr lang="hr-HR" sz="2400" b="1" smtClean="0"/>
              <a:t>Cilj se definira kao rezultat koji se želi postići, to je željeno buduće stanje koje se očekuje da će poduzeće ostvariti u određenom vremenskom razdoblju</a:t>
            </a:r>
          </a:p>
          <a:p>
            <a:pPr algn="just" eaLnBrk="1" hangingPunct="1"/>
            <a:r>
              <a:rPr lang="hr-HR" sz="2400" smtClean="0"/>
              <a:t>S aspekta menadžmenta, u osnovi prevladava shvaćanje da </a:t>
            </a:r>
            <a:r>
              <a:rPr lang="hr-HR" sz="2400" b="1" smtClean="0">
                <a:solidFill>
                  <a:srgbClr val="FF0066"/>
                </a:solidFill>
              </a:rPr>
              <a:t>poduzeće ima samo dva osnovna cilja</a:t>
            </a:r>
            <a:r>
              <a:rPr lang="hr-HR" sz="2400" smtClean="0"/>
              <a:t>:</a:t>
            </a:r>
          </a:p>
          <a:p>
            <a:pPr algn="just" eaLnBrk="1" hangingPunct="1">
              <a:buFont typeface="Calibri" pitchFamily="34" charset="0"/>
              <a:buAutoNum type="arabicPeriod"/>
            </a:pPr>
            <a:r>
              <a:rPr lang="hr-HR" sz="2400" smtClean="0"/>
              <a:t>Opstanak</a:t>
            </a:r>
          </a:p>
          <a:p>
            <a:pPr algn="just" eaLnBrk="1" hangingPunct="1">
              <a:buFont typeface="Calibri" pitchFamily="34" charset="0"/>
              <a:buAutoNum type="arabicPeriod"/>
            </a:pPr>
            <a:r>
              <a:rPr lang="hr-HR" sz="2400" smtClean="0"/>
              <a:t>Razvoj</a:t>
            </a:r>
          </a:p>
          <a:p>
            <a:pPr algn="just" eaLnBrk="1" hangingPunct="1"/>
            <a:r>
              <a:rPr lang="hr-HR" sz="2400" smtClean="0"/>
              <a:t>Svi drugi ciljevi su podređeni ostvarivanju ova dva, osnovna cilja</a:t>
            </a:r>
          </a:p>
          <a:p>
            <a:pPr algn="just" eaLnBrk="1" hangingPunct="1">
              <a:buFontTx/>
              <a:buNone/>
            </a:pPr>
            <a:endParaRPr lang="hr-HR"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Naslov 1"/>
          <p:cNvSpPr>
            <a:spLocks noGrp="1"/>
          </p:cNvSpPr>
          <p:nvPr>
            <p:ph type="title" idx="4294967295"/>
          </p:nvPr>
        </p:nvSpPr>
        <p:spPr>
          <a:xfrm>
            <a:off x="457200" y="142875"/>
            <a:ext cx="8229600" cy="642938"/>
          </a:xfrm>
        </p:spPr>
        <p:txBody>
          <a:bodyPr/>
          <a:lstStyle/>
          <a:p>
            <a:pPr eaLnBrk="1" hangingPunct="1"/>
            <a:r>
              <a:rPr lang="hr-HR" sz="2400" b="1" smtClean="0"/>
              <a:t>KRITERIJI POSTAVLJANJA CILJEVA</a:t>
            </a:r>
          </a:p>
        </p:txBody>
      </p:sp>
      <p:sp>
        <p:nvSpPr>
          <p:cNvPr id="3" name="Rezervirano mjesto sadržaja 2"/>
          <p:cNvSpPr>
            <a:spLocks noGrp="1"/>
          </p:cNvSpPr>
          <p:nvPr>
            <p:ph idx="4294967295"/>
          </p:nvPr>
        </p:nvSpPr>
        <p:spPr>
          <a:xfrm>
            <a:off x="-180975" y="981075"/>
            <a:ext cx="8929688" cy="5502275"/>
          </a:xfrm>
        </p:spPr>
        <p:txBody>
          <a:bodyPr/>
          <a:lstStyle/>
          <a:p>
            <a:pPr algn="just" eaLnBrk="1" hangingPunct="1"/>
            <a:r>
              <a:rPr lang="hr-HR" sz="2400" smtClean="0"/>
              <a:t>Od kriterija postavljanja ciljeva koji se najčešće koriste u praksi, analizirati ćemo </a:t>
            </a:r>
            <a:r>
              <a:rPr lang="hr-HR" sz="2400" smtClean="0">
                <a:solidFill>
                  <a:srgbClr val="FF0066"/>
                </a:solidFill>
              </a:rPr>
              <a:t>kriterij 5C </a:t>
            </a:r>
          </a:p>
          <a:p>
            <a:pPr algn="just" eaLnBrk="1" hangingPunct="1"/>
            <a:r>
              <a:rPr lang="hr-HR" sz="2400" b="1" smtClean="0">
                <a:solidFill>
                  <a:srgbClr val="FF0066"/>
                </a:solidFill>
              </a:rPr>
              <a:t>Kriterij 5 C </a:t>
            </a:r>
            <a:r>
              <a:rPr lang="hr-HR" sz="2400" smtClean="0">
                <a:solidFill>
                  <a:srgbClr val="FF0066"/>
                </a:solidFill>
              </a:rPr>
              <a:t>definira:</a:t>
            </a:r>
          </a:p>
          <a:p>
            <a:pPr algn="just" eaLnBrk="1" hangingPunct="1">
              <a:buFont typeface="Calibri" pitchFamily="34" charset="0"/>
              <a:buAutoNum type="arabicPeriod"/>
            </a:pPr>
            <a:r>
              <a:rPr lang="hr-HR" sz="2400" smtClean="0"/>
              <a:t>Ciljeve treba postaviti tako da budu svima jasni </a:t>
            </a:r>
          </a:p>
          <a:p>
            <a:pPr algn="just" eaLnBrk="1" hangingPunct="1">
              <a:buFont typeface="Calibri" pitchFamily="34" charset="0"/>
              <a:buAutoNum type="arabicPeriod"/>
            </a:pPr>
            <a:r>
              <a:rPr lang="hr-HR" sz="2400" smtClean="0"/>
              <a:t>Prilikom postavljanja svakog cilja, treba se voditi računa o njegovoj povezanosti i podudarnosti s drugim ciljevima (tzv. konzistencija ciljeva)</a:t>
            </a:r>
          </a:p>
          <a:p>
            <a:pPr algn="just" eaLnBrk="1" hangingPunct="1">
              <a:buFont typeface="Calibri" pitchFamily="34" charset="0"/>
              <a:buAutoNum type="arabicPeriod"/>
            </a:pPr>
            <a:r>
              <a:rPr lang="hr-HR" sz="2400" smtClean="0"/>
              <a:t>Svaki postavljeni cilj mora biti mjerljiv, kako bi se moglo pratiti njegovo izvršenje</a:t>
            </a:r>
          </a:p>
          <a:p>
            <a:pPr algn="just" eaLnBrk="1" hangingPunct="1">
              <a:buFont typeface="Calibri" pitchFamily="34" charset="0"/>
              <a:buAutoNum type="arabicPeriod"/>
            </a:pPr>
            <a:r>
              <a:rPr lang="hr-HR" sz="2400" smtClean="0"/>
              <a:t>Ciljevi moraju biti izazovni, kako bi bili motivirajući</a:t>
            </a:r>
          </a:p>
          <a:p>
            <a:pPr algn="just" eaLnBrk="1" hangingPunct="1">
              <a:buFont typeface="Calibri" pitchFamily="34" charset="0"/>
              <a:buAutoNum type="arabicPeriod"/>
            </a:pPr>
            <a:r>
              <a:rPr lang="hr-HR" sz="2400" smtClean="0"/>
              <a:t>Jasni, konzistentni, mjerljivi i izazovni ciljevi trebaju biti u praksi ostvarivi, jer samo ostvarivi ciljevi imaju smisla</a:t>
            </a:r>
          </a:p>
          <a:p>
            <a:pPr algn="just" eaLnBrk="1" hangingPunct="1">
              <a:buFont typeface="Calibri" pitchFamily="34" charset="0"/>
              <a:buAutoNum type="arabicPeriod"/>
            </a:pPr>
            <a:endParaRPr lang="hr-HR" sz="2400" smtClean="0"/>
          </a:p>
          <a:p>
            <a:pPr algn="just" eaLnBrk="1" hangingPunct="1"/>
            <a:endParaRPr lang="hr-HR"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179388" y="333375"/>
            <a:ext cx="8785225" cy="6191250"/>
          </a:xfrm>
        </p:spPr>
        <p:txBody>
          <a:bodyPr/>
          <a:lstStyle/>
          <a:p>
            <a:pPr eaLnBrk="1" hangingPunct="1">
              <a:buFontTx/>
              <a:buNone/>
            </a:pPr>
            <a:r>
              <a:rPr lang="hr-HR" sz="2400" b="1" smtClean="0"/>
              <a:t>Sustav planiranja:</a:t>
            </a:r>
          </a:p>
          <a:p>
            <a:pPr eaLnBrk="1" hangingPunct="1">
              <a:buFontTx/>
              <a:buNone/>
            </a:pPr>
            <a:r>
              <a:rPr lang="hr-HR" sz="2000" b="1" smtClean="0"/>
              <a:t>     Planiranje je</a:t>
            </a:r>
            <a:r>
              <a:rPr lang="hr-HR" sz="2000" smtClean="0"/>
              <a:t> uređeni proces obrade informacija za sastavljanje temelja kojima se unaprijed utvrđuju veličine za dostizanje ciljeva.</a:t>
            </a:r>
          </a:p>
          <a:p>
            <a:pPr eaLnBrk="1" hangingPunct="1">
              <a:buFontTx/>
              <a:buNone/>
            </a:pPr>
            <a:r>
              <a:rPr lang="hr-HR" sz="2000" smtClean="0"/>
              <a:t>   </a:t>
            </a:r>
          </a:p>
          <a:p>
            <a:pPr eaLnBrk="1" hangingPunct="1">
              <a:buFontTx/>
              <a:buNone/>
            </a:pPr>
            <a:r>
              <a:rPr lang="hr-HR" sz="2000" smtClean="0"/>
              <a:t>     </a:t>
            </a:r>
            <a:r>
              <a:rPr lang="hr-HR" sz="2000" b="1" smtClean="0"/>
              <a:t>Planiranje je</a:t>
            </a:r>
            <a:r>
              <a:rPr lang="hr-HR" sz="2000" smtClean="0"/>
              <a:t> proces oblikovanja volje koji počiva na podjeli rada i znanja u smislu misaonog anticipiranja budućeg djelovanja, pri čemu se budućnost smatra prostorom raznovrsnih mogućnosti djelovanja (opcija).</a:t>
            </a:r>
          </a:p>
          <a:p>
            <a:pPr eaLnBrk="1" hangingPunct="1">
              <a:buFontTx/>
              <a:buNone/>
            </a:pPr>
            <a:r>
              <a:rPr lang="hr-HR" sz="2000" smtClean="0"/>
              <a:t>    </a:t>
            </a:r>
            <a:r>
              <a:rPr lang="hr-HR" sz="2000" b="1" smtClean="0"/>
              <a:t>Temeljna svrha planiranja je pravodobna spoznaja alternativa, prigoda i rizika za postizanje ciljeva, kao i izbor prikladnih mjera.</a:t>
            </a:r>
          </a:p>
          <a:p>
            <a:pPr eaLnBrk="1" hangingPunct="1">
              <a:buFontTx/>
              <a:buNone/>
            </a:pPr>
            <a:r>
              <a:rPr lang="hr-HR" sz="2000" b="1" smtClean="0"/>
              <a:t>     Obveze </a:t>
            </a:r>
            <a:r>
              <a:rPr lang="hr-HR" sz="2000" smtClean="0"/>
              <a:t>planiranja koje se postavljaju pred Kontroling:</a:t>
            </a:r>
          </a:p>
          <a:p>
            <a:pPr eaLnBrk="1" hangingPunct="1">
              <a:buFontTx/>
              <a:buNone/>
            </a:pPr>
            <a:r>
              <a:rPr lang="hr-HR" sz="2000" smtClean="0"/>
              <a:t>     - Formiranje cjelovite arhitekture sustava planiranja (izrada priručnika</a:t>
            </a:r>
          </a:p>
          <a:p>
            <a:pPr eaLnBrk="1" hangingPunct="1">
              <a:buFontTx/>
              <a:buNone/>
            </a:pPr>
            <a:r>
              <a:rPr lang="hr-HR" sz="2000" smtClean="0"/>
              <a:t>       planiranja), </a:t>
            </a:r>
          </a:p>
          <a:p>
            <a:pPr eaLnBrk="1" hangingPunct="1">
              <a:buFontTx/>
              <a:buNone/>
            </a:pPr>
            <a:r>
              <a:rPr lang="hr-HR" sz="2000" smtClean="0"/>
              <a:t>     - priprema informatičko – logističke infrastrukture,</a:t>
            </a:r>
          </a:p>
          <a:p>
            <a:pPr eaLnBrk="1" hangingPunct="1">
              <a:buFontTx/>
              <a:buNone/>
            </a:pPr>
            <a:r>
              <a:rPr lang="hr-HR" sz="2000" smtClean="0"/>
              <a:t>     - priprema transparentnosti problematičnih situacija,</a:t>
            </a:r>
          </a:p>
          <a:p>
            <a:pPr eaLnBrk="1" hangingPunct="1">
              <a:buFontTx/>
              <a:buNone/>
            </a:pPr>
            <a:r>
              <a:rPr lang="hr-HR" sz="2000" smtClean="0"/>
              <a:t>     - priprema odluka u različitim fazama planiranja</a:t>
            </a:r>
          </a:p>
          <a:p>
            <a:pPr eaLnBrk="1" hangingPunct="1">
              <a:buFontTx/>
              <a:buNone/>
            </a:pPr>
            <a:r>
              <a:rPr lang="hr-HR" sz="2000" smtClean="0"/>
              <a:t>     - definiranje vremena i faza planiranja, koordinacija  razmjene podataka</a:t>
            </a:r>
          </a:p>
          <a:p>
            <a:pPr eaLnBrk="1" hangingPunct="1">
              <a:buFontTx/>
              <a:buNone/>
            </a:pPr>
            <a:r>
              <a:rPr lang="hr-HR" sz="2000" smtClean="0"/>
              <a:t>     - predstavljanje rezultata planiranja</a:t>
            </a:r>
          </a:p>
          <a:p>
            <a:pPr eaLnBrk="1" hangingPunct="1">
              <a:buFontTx/>
              <a:buNone/>
            </a:pPr>
            <a:endParaRPr lang="hr-HR" sz="2000" smtClean="0"/>
          </a:p>
          <a:p>
            <a:pPr eaLnBrk="1" hangingPunct="1">
              <a:buFontTx/>
              <a:buNone/>
            </a:pPr>
            <a:endParaRPr lang="hr-HR" sz="2000" smtClean="0"/>
          </a:p>
          <a:p>
            <a:pPr eaLnBrk="1" hangingPunct="1">
              <a:buFontTx/>
              <a:buNone/>
            </a:pPr>
            <a:r>
              <a:rPr lang="hr-HR" sz="2000" smtClean="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260350"/>
            <a:ext cx="9144000" cy="6481763"/>
          </a:xfrm>
        </p:spPr>
        <p:txBody>
          <a:bodyPr/>
          <a:lstStyle/>
          <a:p>
            <a:pPr eaLnBrk="1" hangingPunct="1">
              <a:buFontTx/>
              <a:buNone/>
            </a:pPr>
            <a:r>
              <a:rPr lang="hr-HR" b="1" smtClean="0"/>
              <a:t>   </a:t>
            </a:r>
            <a:r>
              <a:rPr lang="hr-HR" sz="2000" b="1" smtClean="0"/>
              <a:t>Scenarij </a:t>
            </a:r>
            <a:r>
              <a:rPr lang="hr-HR" sz="2000" smtClean="0"/>
              <a:t>je</a:t>
            </a:r>
            <a:r>
              <a:rPr lang="hr-HR" sz="2000" b="1" smtClean="0"/>
              <a:t> </a:t>
            </a:r>
            <a:r>
              <a:rPr lang="hr-HR" sz="2000" smtClean="0"/>
              <a:t>dugoročnim projekcijama ustanovljena složena slika budućnosti koja se temelji na mogućnostima razvoja mnogih međusobno umreženih čimbenika i čimbenika (veličina) utjecaja. Na temelju osmišljenih scenarija mogu se spoznati rizici i razvijati strategije koje obećavaju uspjeh.</a:t>
            </a:r>
          </a:p>
          <a:p>
            <a:pPr eaLnBrk="1" hangingPunct="1">
              <a:buFontTx/>
              <a:buNone/>
            </a:pPr>
            <a:r>
              <a:rPr lang="hr-HR" sz="2000" smtClean="0"/>
              <a:t>     Tehnika scenarija je proces koji obuhvaća više faza:</a:t>
            </a:r>
          </a:p>
          <a:p>
            <a:pPr eaLnBrk="1" hangingPunct="1">
              <a:buFontTx/>
              <a:buNone/>
            </a:pPr>
            <a:r>
              <a:rPr lang="hr-HR" sz="2000" smtClean="0"/>
              <a:t>      - </a:t>
            </a:r>
            <a:r>
              <a:rPr lang="hr-HR" sz="2000" b="1" smtClean="0"/>
              <a:t>započinje se analizom zadaća koje je potrebno riješiti</a:t>
            </a:r>
            <a:r>
              <a:rPr lang="hr-HR" sz="2000" smtClean="0"/>
              <a:t>, veličina na koje </a:t>
            </a:r>
          </a:p>
          <a:p>
            <a:pPr eaLnBrk="1" hangingPunct="1">
              <a:buFontTx/>
              <a:buNone/>
            </a:pPr>
            <a:r>
              <a:rPr lang="hr-HR" sz="2000" smtClean="0"/>
              <a:t>      treba utjecati, relevantnih područja utjecaja, vanjski i opći uvjeti u odnosu</a:t>
            </a:r>
          </a:p>
          <a:p>
            <a:pPr eaLnBrk="1" hangingPunct="1">
              <a:buFontTx/>
              <a:buNone/>
            </a:pPr>
            <a:r>
              <a:rPr lang="hr-HR" sz="2000" smtClean="0"/>
              <a:t>      na budući horizont,</a:t>
            </a:r>
          </a:p>
          <a:p>
            <a:pPr eaLnBrk="1" hangingPunct="1">
              <a:buFontTx/>
              <a:buNone/>
            </a:pPr>
            <a:r>
              <a:rPr lang="hr-HR" sz="2000" smtClean="0"/>
              <a:t>      - </a:t>
            </a:r>
            <a:r>
              <a:rPr lang="hr-HR" sz="2000" b="1" smtClean="0"/>
              <a:t>procjena kvalitativnih i kvantitativnih pokazatelja</a:t>
            </a:r>
            <a:r>
              <a:rPr lang="hr-HR" sz="2000" smtClean="0"/>
              <a:t>, alternative, ključni</a:t>
            </a:r>
          </a:p>
          <a:p>
            <a:pPr eaLnBrk="1" hangingPunct="1">
              <a:buFontTx/>
              <a:buNone/>
            </a:pPr>
            <a:r>
              <a:rPr lang="hr-HR" sz="2000" smtClean="0"/>
              <a:t>      čimbenici, pokazatelji,</a:t>
            </a:r>
          </a:p>
          <a:p>
            <a:pPr eaLnBrk="1" hangingPunct="1">
              <a:buFontTx/>
              <a:buNone/>
            </a:pPr>
            <a:r>
              <a:rPr lang="hr-HR" sz="2000" smtClean="0"/>
              <a:t>      - </a:t>
            </a:r>
            <a:r>
              <a:rPr lang="hr-HR" sz="2000" b="1" smtClean="0"/>
              <a:t>projekcije budućnosti</a:t>
            </a:r>
            <a:r>
              <a:rPr lang="hr-HR" sz="2000" smtClean="0"/>
              <a:t>, mogući poremećaji,</a:t>
            </a:r>
          </a:p>
          <a:p>
            <a:pPr eaLnBrk="1" hangingPunct="1">
              <a:buFontTx/>
              <a:buNone/>
            </a:pPr>
            <a:r>
              <a:rPr lang="hr-HR" sz="2000" smtClean="0"/>
              <a:t>      - </a:t>
            </a:r>
            <a:r>
              <a:rPr lang="hr-HR" sz="2000" b="1" smtClean="0"/>
              <a:t>ocjena rezultata</a:t>
            </a:r>
            <a:r>
              <a:rPr lang="hr-HR" sz="2000" smtClean="0"/>
              <a:t>, strateške mjere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179388" y="260350"/>
            <a:ext cx="8785225" cy="6408738"/>
          </a:xfrm>
        </p:spPr>
        <p:txBody>
          <a:bodyPr/>
          <a:lstStyle/>
          <a:p>
            <a:pPr marL="88900" indent="-88900" eaLnBrk="1" hangingPunct="1">
              <a:lnSpc>
                <a:spcPct val="80000"/>
              </a:lnSpc>
              <a:buFontTx/>
              <a:buNone/>
            </a:pPr>
            <a:r>
              <a:rPr lang="hr-HR" sz="2800" smtClean="0"/>
              <a:t> </a:t>
            </a:r>
            <a:r>
              <a:rPr lang="hr-HR" sz="2000" b="1" smtClean="0"/>
              <a:t>Uvod u planiranje</a:t>
            </a:r>
          </a:p>
          <a:p>
            <a:pPr marL="88900" indent="-88900" eaLnBrk="1" hangingPunct="1">
              <a:lnSpc>
                <a:spcPct val="80000"/>
              </a:lnSpc>
              <a:buFontTx/>
              <a:buNone/>
            </a:pPr>
            <a:r>
              <a:rPr lang="hr-HR" sz="2800" smtClean="0"/>
              <a:t> </a:t>
            </a:r>
            <a:r>
              <a:rPr lang="hr-HR" sz="2000" b="1" smtClean="0">
                <a:solidFill>
                  <a:srgbClr val="FF0066"/>
                </a:solidFill>
              </a:rPr>
              <a:t>Pojam planiranja i sustava planiranja</a:t>
            </a:r>
            <a:r>
              <a:rPr lang="hr-HR" sz="2000" smtClean="0"/>
              <a:t> (planiranje je proces određivanja onoga što organizacija želi posebno postići i odlučivanja kako postići te ciljeve, kako se koristiti resursima prema uputama menadžmenta)</a:t>
            </a:r>
          </a:p>
          <a:p>
            <a:pPr marL="88900" indent="-88900" eaLnBrk="1" hangingPunct="1">
              <a:lnSpc>
                <a:spcPct val="80000"/>
              </a:lnSpc>
              <a:buFontTx/>
              <a:buNone/>
            </a:pPr>
            <a:r>
              <a:rPr lang="hr-HR" sz="2000" smtClean="0"/>
              <a:t> </a:t>
            </a:r>
            <a:r>
              <a:rPr lang="hr-HR" sz="2000" b="1" smtClean="0">
                <a:solidFill>
                  <a:srgbClr val="FF0066"/>
                </a:solidFill>
              </a:rPr>
              <a:t>Funkcija, svrha i ciljevi planiranja</a:t>
            </a:r>
            <a:r>
              <a:rPr lang="hr-HR" sz="2000" smtClean="0"/>
              <a:t> (planiranje je instrument upravljanja i pridonosi ostvarenju važnih ciljeva, pridonosi poduzimanju važnih mjera, oblikovanje, oblikuje i provjerava očekivanja i stavove)</a:t>
            </a:r>
          </a:p>
          <a:p>
            <a:pPr marL="88900" indent="-88900" eaLnBrk="1" hangingPunct="1">
              <a:lnSpc>
                <a:spcPct val="80000"/>
              </a:lnSpc>
              <a:buFontTx/>
              <a:buNone/>
            </a:pPr>
            <a:r>
              <a:rPr lang="hr-HR" sz="2000" smtClean="0"/>
              <a:t> </a:t>
            </a:r>
            <a:r>
              <a:rPr lang="hr-HR" sz="2000" b="1" smtClean="0">
                <a:solidFill>
                  <a:srgbClr val="FF0066"/>
                </a:solidFill>
              </a:rPr>
              <a:t>Vrste planova</a:t>
            </a:r>
            <a:r>
              <a:rPr lang="hr-HR" sz="2000" smtClean="0"/>
              <a:t> (s obzirom na razdoblje planiranja, planovi mogu biti dugoročni dule od 5 godina, srednjoročni 2 – 5 godina i kratkoročni do jedne godine. </a:t>
            </a:r>
          </a:p>
          <a:p>
            <a:pPr marL="88900" indent="-88900" eaLnBrk="1" hangingPunct="1">
              <a:lnSpc>
                <a:spcPct val="80000"/>
              </a:lnSpc>
              <a:buFontTx/>
              <a:buNone/>
            </a:pPr>
            <a:r>
              <a:rPr lang="hr-HR" sz="2000" smtClean="0"/>
              <a:t> s obzirom na hijerarhijske razine, planiranje može biti strateško, operativno i taktičko) </a:t>
            </a:r>
          </a:p>
          <a:p>
            <a:pPr marL="88900" indent="-88900" eaLnBrk="1" hangingPunct="1">
              <a:lnSpc>
                <a:spcPct val="80000"/>
              </a:lnSpc>
              <a:buFontTx/>
              <a:buNone/>
            </a:pPr>
            <a:r>
              <a:rPr lang="hr-HR" sz="2000" smtClean="0"/>
              <a:t> </a:t>
            </a:r>
            <a:r>
              <a:rPr lang="hr-HR" sz="2000" b="1" smtClean="0">
                <a:solidFill>
                  <a:srgbClr val="FF0066"/>
                </a:solidFill>
              </a:rPr>
              <a:t>Objekti planiranja</a:t>
            </a:r>
            <a:r>
              <a:rPr lang="hr-HR" sz="2000" smtClean="0"/>
              <a:t> (izgradnja poslovanja u organizacijskom, tehničkom i financijskom smislu, proizvodni program poslovanja i poslovanje poduzeća)</a:t>
            </a:r>
          </a:p>
          <a:p>
            <a:pPr marL="88900" indent="-88900" eaLnBrk="1" hangingPunct="1">
              <a:lnSpc>
                <a:spcPct val="80000"/>
              </a:lnSpc>
              <a:buFontTx/>
              <a:buNone/>
            </a:pPr>
            <a:r>
              <a:rPr lang="hr-HR" sz="2000" smtClean="0"/>
              <a:t> </a:t>
            </a:r>
            <a:r>
              <a:rPr lang="hr-HR" sz="2000" b="1" smtClean="0">
                <a:solidFill>
                  <a:srgbClr val="FF0066"/>
                </a:solidFill>
              </a:rPr>
              <a:t>Način planiranja </a:t>
            </a:r>
            <a:r>
              <a:rPr lang="hr-HR" sz="2000" smtClean="0"/>
              <a:t>(</a:t>
            </a:r>
            <a:r>
              <a:rPr lang="hr-HR" sz="2000" b="1" smtClean="0"/>
              <a:t>korporativno</a:t>
            </a:r>
            <a:r>
              <a:rPr lang="hr-HR" sz="2000" smtClean="0"/>
              <a:t> i to razvijanje ciljeva i mjera s podređenim razinama i dogovaranje ciljeva i mjera s nadređenim razinama) i </a:t>
            </a:r>
            <a:r>
              <a:rPr lang="hr-HR" sz="2000" b="1" smtClean="0"/>
              <a:t>operativno</a:t>
            </a:r>
            <a:r>
              <a:rPr lang="hr-HR" sz="2000" smtClean="0"/>
              <a:t> i to cjelovitost planiranja, permanentnost,potpunost, transparentnost, fleksibilnost i kontrolabilnost)</a:t>
            </a:r>
          </a:p>
          <a:p>
            <a:pPr marL="88900" indent="-88900" eaLnBrk="1" hangingPunct="1">
              <a:lnSpc>
                <a:spcPct val="80000"/>
              </a:lnSpc>
              <a:buFontTx/>
              <a:buNone/>
            </a:pPr>
            <a:r>
              <a:rPr lang="hr-HR" sz="1800" smtClean="0"/>
              <a:t> </a:t>
            </a:r>
          </a:p>
          <a:p>
            <a:pPr marL="88900" indent="-88900" eaLnBrk="1" hangingPunct="1">
              <a:lnSpc>
                <a:spcPct val="80000"/>
              </a:lnSpc>
              <a:buFontTx/>
              <a:buNone/>
            </a:pPr>
            <a:r>
              <a:rPr lang="hr-HR" sz="1800" smtClean="0"/>
              <a:t> </a:t>
            </a:r>
          </a:p>
          <a:p>
            <a:pPr marL="88900" indent="-88900" eaLnBrk="1" hangingPunct="1">
              <a:lnSpc>
                <a:spcPct val="80000"/>
              </a:lnSpc>
              <a:buFontTx/>
              <a:buNone/>
            </a:pPr>
            <a:r>
              <a:rPr lang="hr-HR" sz="1800" smtClean="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179388" y="188913"/>
            <a:ext cx="8856662" cy="6480175"/>
          </a:xfrm>
        </p:spPr>
        <p:txBody>
          <a:bodyPr/>
          <a:lstStyle/>
          <a:p>
            <a:pPr marL="0" indent="0" eaLnBrk="1" hangingPunct="1">
              <a:buFontTx/>
              <a:buNone/>
            </a:pPr>
            <a:r>
              <a:rPr lang="hr-HR" sz="2000" b="1" smtClean="0"/>
              <a:t>Kalendar planiranja:</a:t>
            </a:r>
          </a:p>
          <a:p>
            <a:pPr marL="0" indent="0" eaLnBrk="1" hangingPunct="1">
              <a:buFontTx/>
              <a:buNone/>
            </a:pPr>
            <a:r>
              <a:rPr lang="hr-HR" sz="2000" smtClean="0"/>
              <a:t>S obzirom na složenost procesa planiranja, te mnogobrojnih nositelja planiranja koji se trebaju međusobno koordinirati, svako se planiranje mora odvijati sustavno i pregledno. U tu svrhu se, prije početka planiranja, izrađuje</a:t>
            </a:r>
          </a:p>
          <a:p>
            <a:pPr marL="0" indent="0" eaLnBrk="1" hangingPunct="1">
              <a:buFontTx/>
              <a:buNone/>
            </a:pPr>
            <a:r>
              <a:rPr lang="hr-HR" sz="2000" b="1" smtClean="0"/>
              <a:t>kalendar planiranja, </a:t>
            </a:r>
            <a:r>
              <a:rPr lang="hr-HR" sz="2000" smtClean="0"/>
              <a:t>prema kojem se odvijaju zadaće planiranja.</a:t>
            </a:r>
          </a:p>
          <a:p>
            <a:pPr marL="0" indent="0" eaLnBrk="1" hangingPunct="1">
              <a:buFontTx/>
              <a:buChar char="-"/>
            </a:pPr>
            <a:r>
              <a:rPr lang="hr-HR" sz="2000" smtClean="0"/>
              <a:t> Određuje se vrijeme potrebno za pripremne radnje,</a:t>
            </a:r>
          </a:p>
          <a:p>
            <a:pPr marL="0" indent="0" eaLnBrk="1" hangingPunct="1">
              <a:buFontTx/>
              <a:buChar char="-"/>
            </a:pPr>
            <a:r>
              <a:rPr lang="hr-HR" sz="2000" smtClean="0"/>
              <a:t> vrijeme potrebno za strateško planiranje,</a:t>
            </a:r>
          </a:p>
          <a:p>
            <a:pPr marL="0" indent="0" eaLnBrk="1" hangingPunct="1">
              <a:buFontTx/>
              <a:buChar char="-"/>
            </a:pPr>
            <a:r>
              <a:rPr lang="hr-HR" sz="2000" smtClean="0"/>
              <a:t> vrijeme potrebno za operativno planiranje</a:t>
            </a:r>
          </a:p>
          <a:p>
            <a:pPr marL="0" indent="0" eaLnBrk="1" hangingPunct="1">
              <a:buFontTx/>
              <a:buChar char="-"/>
            </a:pPr>
            <a:r>
              <a:rPr lang="hr-HR" sz="2000" smtClean="0"/>
              <a:t> konačni rok završetka poslovnog plana i vrijeme prihvaćanja poslovnoga  </a:t>
            </a:r>
          </a:p>
          <a:p>
            <a:pPr marL="0" indent="0" eaLnBrk="1" hangingPunct="1">
              <a:buFontTx/>
              <a:buNone/>
            </a:pPr>
            <a:r>
              <a:rPr lang="hr-HR" sz="2000" smtClean="0"/>
              <a:t>  plana.</a:t>
            </a:r>
          </a:p>
          <a:p>
            <a:pPr marL="0" indent="0" eaLnBrk="1" hangingPunct="1">
              <a:buFontTx/>
              <a:buNone/>
            </a:pPr>
            <a:r>
              <a:rPr lang="hr-HR" sz="2000" smtClean="0"/>
              <a:t>Općenito se uvriježilo da se </a:t>
            </a:r>
            <a:r>
              <a:rPr lang="hr-HR" sz="2000" b="1" i="1" smtClean="0"/>
              <a:t>strateško planiranje</a:t>
            </a:r>
            <a:r>
              <a:rPr lang="hr-HR" sz="2000" smtClean="0"/>
              <a:t> odvija u prvoj polovici poslovne godine, a </a:t>
            </a:r>
            <a:r>
              <a:rPr lang="hr-HR" sz="2000" b="1" i="1" smtClean="0"/>
              <a:t>operativno planiranje</a:t>
            </a:r>
            <a:r>
              <a:rPr lang="hr-HR" sz="2000" smtClean="0"/>
              <a:t> u drugoj polovici poslovne godine.</a:t>
            </a:r>
          </a:p>
          <a:p>
            <a:pPr marL="0" indent="0" eaLnBrk="1" hangingPunct="1">
              <a:buFontTx/>
              <a:buNone/>
            </a:pPr>
            <a:r>
              <a:rPr lang="hr-HR" sz="2000" b="1" smtClean="0"/>
              <a:t>Smjerovi planiranja su</a:t>
            </a:r>
            <a:r>
              <a:rPr lang="hr-HR" sz="2000" smtClean="0"/>
              <a:t>:</a:t>
            </a:r>
          </a:p>
          <a:p>
            <a:pPr marL="0" indent="0" eaLnBrk="1" hangingPunct="1">
              <a:buFontTx/>
              <a:buNone/>
            </a:pPr>
            <a:r>
              <a:rPr lang="hr-HR" sz="2000" smtClean="0"/>
              <a:t>Silazno planiranje (odozgor) </a:t>
            </a:r>
          </a:p>
          <a:p>
            <a:pPr marL="0" indent="0" eaLnBrk="1" hangingPunct="1">
              <a:buFontTx/>
              <a:buNone/>
            </a:pPr>
            <a:r>
              <a:rPr lang="hr-HR" sz="2000" smtClean="0"/>
              <a:t>Uzlazno planiranje (odozdol) ili kombinacija ova dva smjera. </a:t>
            </a:r>
          </a:p>
          <a:p>
            <a:pPr marL="0" indent="0" eaLnBrk="1" hangingPunct="1">
              <a:buFontTx/>
              <a:buNone/>
            </a:pPr>
            <a:r>
              <a:rPr lang="hr-HR" sz="2000" smtClean="0"/>
              <a:t> </a:t>
            </a:r>
            <a:r>
              <a:rPr lang="hr-HR" sz="2000" b="1" smtClean="0"/>
              <a:t>Koordinaciju nositelja planiranja preuzima kontroling</a:t>
            </a:r>
            <a:r>
              <a:rPr lang="hr-HR" sz="2000" smtClean="0"/>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idx="1"/>
          </p:nvPr>
        </p:nvSpPr>
        <p:spPr>
          <a:xfrm>
            <a:off x="0" y="0"/>
            <a:ext cx="9144000" cy="6858000"/>
          </a:xfrm>
        </p:spPr>
        <p:txBody>
          <a:bodyPr/>
          <a:lstStyle/>
          <a:p>
            <a:r>
              <a:rPr lang="hr-HR" sz="1800" b="1" smtClean="0"/>
              <a:t>TERMINSKI PLAN</a:t>
            </a:r>
          </a:p>
        </p:txBody>
      </p:sp>
      <p:grpSp>
        <p:nvGrpSpPr>
          <p:cNvPr id="78852" name="Group 4"/>
          <p:cNvGrpSpPr>
            <a:grpSpLocks/>
          </p:cNvGrpSpPr>
          <p:nvPr/>
        </p:nvGrpSpPr>
        <p:grpSpPr bwMode="auto">
          <a:xfrm>
            <a:off x="971550" y="620713"/>
            <a:ext cx="7154863" cy="3887787"/>
            <a:chOff x="992" y="2699"/>
            <a:chExt cx="10587" cy="5202"/>
          </a:xfrm>
        </p:grpSpPr>
        <p:sp>
          <p:nvSpPr>
            <p:cNvPr id="78853" name="Freeform 5"/>
            <p:cNvSpPr>
              <a:spLocks/>
            </p:cNvSpPr>
            <p:nvPr/>
          </p:nvSpPr>
          <p:spPr bwMode="auto">
            <a:xfrm>
              <a:off x="1019" y="2705"/>
              <a:ext cx="10554" cy="0"/>
            </a:xfrm>
            <a:custGeom>
              <a:avLst/>
              <a:gdLst/>
              <a:ahLst/>
              <a:cxnLst>
                <a:cxn ang="0">
                  <a:pos x="0" y="0"/>
                </a:cxn>
                <a:cxn ang="0">
                  <a:pos x="10554" y="0"/>
                </a:cxn>
              </a:cxnLst>
              <a:rect l="0" t="0" r="r" b="b"/>
              <a:pathLst>
                <a:path w="10554">
                  <a:moveTo>
                    <a:pt x="0" y="0"/>
                  </a:moveTo>
                  <a:lnTo>
                    <a:pt x="10554" y="0"/>
                  </a:lnTo>
                </a:path>
              </a:pathLst>
            </a:custGeom>
            <a:noFill/>
            <a:ln w="7367">
              <a:solidFill>
                <a:srgbClr val="000000"/>
              </a:solidFill>
              <a:round/>
              <a:headEnd/>
              <a:tailEnd/>
            </a:ln>
          </p:spPr>
          <p:txBody>
            <a:bodyPr/>
            <a:lstStyle/>
            <a:p>
              <a:endParaRPr lang="hr-HR"/>
            </a:p>
          </p:txBody>
        </p:sp>
        <p:sp>
          <p:nvSpPr>
            <p:cNvPr id="78854" name="Freeform 6"/>
            <p:cNvSpPr>
              <a:spLocks/>
            </p:cNvSpPr>
            <p:nvPr/>
          </p:nvSpPr>
          <p:spPr bwMode="auto">
            <a:xfrm>
              <a:off x="1023" y="2710"/>
              <a:ext cx="0" cy="276"/>
            </a:xfrm>
            <a:custGeom>
              <a:avLst/>
              <a:gdLst/>
              <a:ahLst/>
              <a:cxnLst>
                <a:cxn ang="0">
                  <a:pos x="0" y="0"/>
                </a:cxn>
                <a:cxn ang="0">
                  <a:pos x="0" y="276"/>
                </a:cxn>
              </a:cxnLst>
              <a:rect l="0" t="0" r="r" b="b"/>
              <a:pathLst>
                <a:path h="276">
                  <a:moveTo>
                    <a:pt x="0" y="0"/>
                  </a:moveTo>
                  <a:lnTo>
                    <a:pt x="0" y="276"/>
                  </a:lnTo>
                </a:path>
              </a:pathLst>
            </a:custGeom>
            <a:noFill/>
            <a:ln w="7358">
              <a:solidFill>
                <a:srgbClr val="000000"/>
              </a:solidFill>
              <a:round/>
              <a:headEnd/>
              <a:tailEnd/>
            </a:ln>
          </p:spPr>
          <p:txBody>
            <a:bodyPr/>
            <a:lstStyle/>
            <a:p>
              <a:endParaRPr lang="hr-HR"/>
            </a:p>
          </p:txBody>
        </p:sp>
        <p:sp>
          <p:nvSpPr>
            <p:cNvPr id="78855" name="Freeform 7"/>
            <p:cNvSpPr>
              <a:spLocks/>
            </p:cNvSpPr>
            <p:nvPr/>
          </p:nvSpPr>
          <p:spPr bwMode="auto">
            <a:xfrm>
              <a:off x="1726" y="2710"/>
              <a:ext cx="0" cy="276"/>
            </a:xfrm>
            <a:custGeom>
              <a:avLst/>
              <a:gdLst/>
              <a:ahLst/>
              <a:cxnLst>
                <a:cxn ang="0">
                  <a:pos x="0" y="0"/>
                </a:cxn>
                <a:cxn ang="0">
                  <a:pos x="0" y="276"/>
                </a:cxn>
              </a:cxnLst>
              <a:rect l="0" t="0" r="r" b="b"/>
              <a:pathLst>
                <a:path h="276">
                  <a:moveTo>
                    <a:pt x="0" y="0"/>
                  </a:moveTo>
                  <a:lnTo>
                    <a:pt x="0" y="276"/>
                  </a:lnTo>
                </a:path>
              </a:pathLst>
            </a:custGeom>
            <a:noFill/>
            <a:ln w="7358">
              <a:solidFill>
                <a:srgbClr val="000000"/>
              </a:solidFill>
              <a:round/>
              <a:headEnd/>
              <a:tailEnd/>
            </a:ln>
          </p:spPr>
          <p:txBody>
            <a:bodyPr/>
            <a:lstStyle/>
            <a:p>
              <a:endParaRPr lang="hr-HR"/>
            </a:p>
          </p:txBody>
        </p:sp>
        <p:sp>
          <p:nvSpPr>
            <p:cNvPr id="78856" name="Freeform 8"/>
            <p:cNvSpPr>
              <a:spLocks/>
            </p:cNvSpPr>
            <p:nvPr/>
          </p:nvSpPr>
          <p:spPr bwMode="auto">
            <a:xfrm>
              <a:off x="2371" y="2710"/>
              <a:ext cx="0" cy="276"/>
            </a:xfrm>
            <a:custGeom>
              <a:avLst/>
              <a:gdLst/>
              <a:ahLst/>
              <a:cxnLst>
                <a:cxn ang="0">
                  <a:pos x="0" y="0"/>
                </a:cxn>
                <a:cxn ang="0">
                  <a:pos x="0" y="276"/>
                </a:cxn>
              </a:cxnLst>
              <a:rect l="0" t="0" r="r" b="b"/>
              <a:pathLst>
                <a:path h="276">
                  <a:moveTo>
                    <a:pt x="0" y="0"/>
                  </a:moveTo>
                  <a:lnTo>
                    <a:pt x="0" y="276"/>
                  </a:lnTo>
                </a:path>
              </a:pathLst>
            </a:custGeom>
            <a:noFill/>
            <a:ln w="7358">
              <a:solidFill>
                <a:srgbClr val="000000"/>
              </a:solidFill>
              <a:round/>
              <a:headEnd/>
              <a:tailEnd/>
            </a:ln>
          </p:spPr>
          <p:txBody>
            <a:bodyPr/>
            <a:lstStyle/>
            <a:p>
              <a:endParaRPr lang="hr-HR"/>
            </a:p>
          </p:txBody>
        </p:sp>
        <p:sp>
          <p:nvSpPr>
            <p:cNvPr id="78857" name="Freeform 9"/>
            <p:cNvSpPr>
              <a:spLocks/>
            </p:cNvSpPr>
            <p:nvPr/>
          </p:nvSpPr>
          <p:spPr bwMode="auto">
            <a:xfrm>
              <a:off x="3035" y="2710"/>
              <a:ext cx="0" cy="276"/>
            </a:xfrm>
            <a:custGeom>
              <a:avLst/>
              <a:gdLst/>
              <a:ahLst/>
              <a:cxnLst>
                <a:cxn ang="0">
                  <a:pos x="0" y="0"/>
                </a:cxn>
                <a:cxn ang="0">
                  <a:pos x="0" y="276"/>
                </a:cxn>
              </a:cxnLst>
              <a:rect l="0" t="0" r="r" b="b"/>
              <a:pathLst>
                <a:path h="276">
                  <a:moveTo>
                    <a:pt x="0" y="0"/>
                  </a:moveTo>
                  <a:lnTo>
                    <a:pt x="0" y="276"/>
                  </a:lnTo>
                </a:path>
              </a:pathLst>
            </a:custGeom>
            <a:noFill/>
            <a:ln w="7358">
              <a:solidFill>
                <a:srgbClr val="000000"/>
              </a:solidFill>
              <a:round/>
              <a:headEnd/>
              <a:tailEnd/>
            </a:ln>
          </p:spPr>
          <p:txBody>
            <a:bodyPr/>
            <a:lstStyle/>
            <a:p>
              <a:endParaRPr lang="hr-HR"/>
            </a:p>
          </p:txBody>
        </p:sp>
        <p:sp>
          <p:nvSpPr>
            <p:cNvPr id="78858" name="Freeform 10"/>
            <p:cNvSpPr>
              <a:spLocks/>
            </p:cNvSpPr>
            <p:nvPr/>
          </p:nvSpPr>
          <p:spPr bwMode="auto">
            <a:xfrm>
              <a:off x="3639" y="2710"/>
              <a:ext cx="0" cy="1263"/>
            </a:xfrm>
            <a:custGeom>
              <a:avLst/>
              <a:gdLst/>
              <a:ahLst/>
              <a:cxnLst>
                <a:cxn ang="0">
                  <a:pos x="0" y="0"/>
                </a:cxn>
                <a:cxn ang="0">
                  <a:pos x="0" y="1262"/>
                </a:cxn>
              </a:cxnLst>
              <a:rect l="0" t="0" r="r" b="b"/>
              <a:pathLst>
                <a:path h="1263">
                  <a:moveTo>
                    <a:pt x="0" y="0"/>
                  </a:moveTo>
                  <a:lnTo>
                    <a:pt x="0" y="1262"/>
                  </a:lnTo>
                </a:path>
              </a:pathLst>
            </a:custGeom>
            <a:noFill/>
            <a:ln w="7358">
              <a:solidFill>
                <a:srgbClr val="000000"/>
              </a:solidFill>
              <a:round/>
              <a:headEnd/>
              <a:tailEnd/>
            </a:ln>
          </p:spPr>
          <p:txBody>
            <a:bodyPr/>
            <a:lstStyle/>
            <a:p>
              <a:endParaRPr lang="hr-HR"/>
            </a:p>
          </p:txBody>
        </p:sp>
        <p:sp>
          <p:nvSpPr>
            <p:cNvPr id="78859" name="Freeform 11"/>
            <p:cNvSpPr>
              <a:spLocks/>
            </p:cNvSpPr>
            <p:nvPr/>
          </p:nvSpPr>
          <p:spPr bwMode="auto">
            <a:xfrm>
              <a:off x="5074" y="2710"/>
              <a:ext cx="0" cy="1263"/>
            </a:xfrm>
            <a:custGeom>
              <a:avLst/>
              <a:gdLst/>
              <a:ahLst/>
              <a:cxnLst>
                <a:cxn ang="0">
                  <a:pos x="0" y="0"/>
                </a:cxn>
                <a:cxn ang="0">
                  <a:pos x="0" y="1262"/>
                </a:cxn>
              </a:cxnLst>
              <a:rect l="0" t="0" r="r" b="b"/>
              <a:pathLst>
                <a:path h="1263">
                  <a:moveTo>
                    <a:pt x="0" y="0"/>
                  </a:moveTo>
                  <a:lnTo>
                    <a:pt x="0" y="1262"/>
                  </a:lnTo>
                </a:path>
              </a:pathLst>
            </a:custGeom>
            <a:noFill/>
            <a:ln w="7358">
              <a:solidFill>
                <a:srgbClr val="000000"/>
              </a:solidFill>
              <a:round/>
              <a:headEnd/>
              <a:tailEnd/>
            </a:ln>
          </p:spPr>
          <p:txBody>
            <a:bodyPr/>
            <a:lstStyle/>
            <a:p>
              <a:endParaRPr lang="hr-HR"/>
            </a:p>
          </p:txBody>
        </p:sp>
        <p:sp>
          <p:nvSpPr>
            <p:cNvPr id="78860" name="Freeform 12"/>
            <p:cNvSpPr>
              <a:spLocks/>
            </p:cNvSpPr>
            <p:nvPr/>
          </p:nvSpPr>
          <p:spPr bwMode="auto">
            <a:xfrm>
              <a:off x="5717" y="2710"/>
              <a:ext cx="0" cy="3541"/>
            </a:xfrm>
            <a:custGeom>
              <a:avLst/>
              <a:gdLst/>
              <a:ahLst/>
              <a:cxnLst>
                <a:cxn ang="0">
                  <a:pos x="0" y="0"/>
                </a:cxn>
                <a:cxn ang="0">
                  <a:pos x="0" y="3541"/>
                </a:cxn>
              </a:cxnLst>
              <a:rect l="0" t="0" r="r" b="b"/>
              <a:pathLst>
                <a:path h="3541">
                  <a:moveTo>
                    <a:pt x="0" y="0"/>
                  </a:moveTo>
                  <a:lnTo>
                    <a:pt x="0" y="3541"/>
                  </a:lnTo>
                </a:path>
              </a:pathLst>
            </a:custGeom>
            <a:noFill/>
            <a:ln w="7358">
              <a:solidFill>
                <a:srgbClr val="000000"/>
              </a:solidFill>
              <a:round/>
              <a:headEnd/>
              <a:tailEnd/>
            </a:ln>
          </p:spPr>
          <p:txBody>
            <a:bodyPr/>
            <a:lstStyle/>
            <a:p>
              <a:endParaRPr lang="hr-HR"/>
            </a:p>
          </p:txBody>
        </p:sp>
        <p:sp>
          <p:nvSpPr>
            <p:cNvPr id="78861" name="Freeform 13"/>
            <p:cNvSpPr>
              <a:spLocks/>
            </p:cNvSpPr>
            <p:nvPr/>
          </p:nvSpPr>
          <p:spPr bwMode="auto">
            <a:xfrm>
              <a:off x="6362" y="2710"/>
              <a:ext cx="0" cy="4124"/>
            </a:xfrm>
            <a:custGeom>
              <a:avLst/>
              <a:gdLst/>
              <a:ahLst/>
              <a:cxnLst>
                <a:cxn ang="0">
                  <a:pos x="0" y="0"/>
                </a:cxn>
                <a:cxn ang="0">
                  <a:pos x="0" y="4124"/>
                </a:cxn>
              </a:cxnLst>
              <a:rect l="0" t="0" r="r" b="b"/>
              <a:pathLst>
                <a:path h="4124">
                  <a:moveTo>
                    <a:pt x="0" y="0"/>
                  </a:moveTo>
                  <a:lnTo>
                    <a:pt x="0" y="4124"/>
                  </a:lnTo>
                </a:path>
              </a:pathLst>
            </a:custGeom>
            <a:noFill/>
            <a:ln w="7358">
              <a:solidFill>
                <a:srgbClr val="000000"/>
              </a:solidFill>
              <a:round/>
              <a:headEnd/>
              <a:tailEnd/>
            </a:ln>
          </p:spPr>
          <p:txBody>
            <a:bodyPr/>
            <a:lstStyle/>
            <a:p>
              <a:endParaRPr lang="hr-HR"/>
            </a:p>
          </p:txBody>
        </p:sp>
        <p:sp>
          <p:nvSpPr>
            <p:cNvPr id="78862" name="Freeform 14"/>
            <p:cNvSpPr>
              <a:spLocks/>
            </p:cNvSpPr>
            <p:nvPr/>
          </p:nvSpPr>
          <p:spPr bwMode="auto">
            <a:xfrm>
              <a:off x="6987"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3" name="Freeform 15"/>
            <p:cNvSpPr>
              <a:spLocks/>
            </p:cNvSpPr>
            <p:nvPr/>
          </p:nvSpPr>
          <p:spPr bwMode="auto">
            <a:xfrm>
              <a:off x="7635"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4" name="Freeform 16"/>
            <p:cNvSpPr>
              <a:spLocks/>
            </p:cNvSpPr>
            <p:nvPr/>
          </p:nvSpPr>
          <p:spPr bwMode="auto">
            <a:xfrm>
              <a:off x="8299"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5" name="Freeform 17"/>
            <p:cNvSpPr>
              <a:spLocks/>
            </p:cNvSpPr>
            <p:nvPr/>
          </p:nvSpPr>
          <p:spPr bwMode="auto">
            <a:xfrm>
              <a:off x="8984"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6" name="Freeform 18"/>
            <p:cNvSpPr>
              <a:spLocks/>
            </p:cNvSpPr>
            <p:nvPr/>
          </p:nvSpPr>
          <p:spPr bwMode="auto">
            <a:xfrm>
              <a:off x="9631"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7" name="Freeform 19"/>
            <p:cNvSpPr>
              <a:spLocks/>
            </p:cNvSpPr>
            <p:nvPr/>
          </p:nvSpPr>
          <p:spPr bwMode="auto">
            <a:xfrm>
              <a:off x="10257"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8" name="Freeform 20"/>
            <p:cNvSpPr>
              <a:spLocks/>
            </p:cNvSpPr>
            <p:nvPr/>
          </p:nvSpPr>
          <p:spPr bwMode="auto">
            <a:xfrm>
              <a:off x="10904"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69" name="Freeform 21"/>
            <p:cNvSpPr>
              <a:spLocks/>
            </p:cNvSpPr>
            <p:nvPr/>
          </p:nvSpPr>
          <p:spPr bwMode="auto">
            <a:xfrm>
              <a:off x="11568" y="2710"/>
              <a:ext cx="0" cy="5161"/>
            </a:xfrm>
            <a:custGeom>
              <a:avLst/>
              <a:gdLst/>
              <a:ahLst/>
              <a:cxnLst>
                <a:cxn ang="0">
                  <a:pos x="0" y="0"/>
                </a:cxn>
                <a:cxn ang="0">
                  <a:pos x="0" y="5161"/>
                </a:cxn>
              </a:cxnLst>
              <a:rect l="0" t="0" r="r" b="b"/>
              <a:pathLst>
                <a:path h="5161">
                  <a:moveTo>
                    <a:pt x="0" y="0"/>
                  </a:moveTo>
                  <a:lnTo>
                    <a:pt x="0" y="5161"/>
                  </a:lnTo>
                </a:path>
              </a:pathLst>
            </a:custGeom>
            <a:noFill/>
            <a:ln w="7358">
              <a:solidFill>
                <a:srgbClr val="000000"/>
              </a:solidFill>
              <a:round/>
              <a:headEnd/>
              <a:tailEnd/>
            </a:ln>
          </p:spPr>
          <p:txBody>
            <a:bodyPr/>
            <a:lstStyle/>
            <a:p>
              <a:endParaRPr lang="hr-HR"/>
            </a:p>
          </p:txBody>
        </p:sp>
        <p:sp>
          <p:nvSpPr>
            <p:cNvPr id="78870" name="Freeform 22"/>
            <p:cNvSpPr>
              <a:spLocks/>
            </p:cNvSpPr>
            <p:nvPr/>
          </p:nvSpPr>
          <p:spPr bwMode="auto">
            <a:xfrm>
              <a:off x="1009" y="3001"/>
              <a:ext cx="2040" cy="0"/>
            </a:xfrm>
            <a:custGeom>
              <a:avLst/>
              <a:gdLst/>
              <a:ahLst/>
              <a:cxnLst>
                <a:cxn ang="0">
                  <a:pos x="0" y="0"/>
                </a:cxn>
                <a:cxn ang="0">
                  <a:pos x="2039" y="0"/>
                </a:cxn>
              </a:cxnLst>
              <a:rect l="0" t="0" r="r" b="b"/>
              <a:pathLst>
                <a:path w="2040">
                  <a:moveTo>
                    <a:pt x="0" y="0"/>
                  </a:moveTo>
                  <a:lnTo>
                    <a:pt x="2039" y="0"/>
                  </a:lnTo>
                </a:path>
              </a:pathLst>
            </a:custGeom>
            <a:noFill/>
            <a:ln w="21087">
              <a:solidFill>
                <a:srgbClr val="000000"/>
              </a:solidFill>
              <a:round/>
              <a:headEnd/>
              <a:tailEnd/>
            </a:ln>
          </p:spPr>
          <p:txBody>
            <a:bodyPr/>
            <a:lstStyle/>
            <a:p>
              <a:endParaRPr lang="hr-HR"/>
            </a:p>
          </p:txBody>
        </p:sp>
        <p:sp>
          <p:nvSpPr>
            <p:cNvPr id="78871" name="Freeform 23"/>
            <p:cNvSpPr>
              <a:spLocks/>
            </p:cNvSpPr>
            <p:nvPr/>
          </p:nvSpPr>
          <p:spPr bwMode="auto">
            <a:xfrm>
              <a:off x="3049" y="2991"/>
              <a:ext cx="8515" cy="0"/>
            </a:xfrm>
            <a:custGeom>
              <a:avLst/>
              <a:gdLst/>
              <a:ahLst/>
              <a:cxnLst>
                <a:cxn ang="0">
                  <a:pos x="0" y="0"/>
                </a:cxn>
                <a:cxn ang="0">
                  <a:pos x="8514" y="0"/>
                </a:cxn>
              </a:cxnLst>
              <a:rect l="0" t="0" r="r" b="b"/>
              <a:pathLst>
                <a:path w="8515">
                  <a:moveTo>
                    <a:pt x="0" y="0"/>
                  </a:moveTo>
                  <a:lnTo>
                    <a:pt x="8514" y="0"/>
                  </a:lnTo>
                </a:path>
              </a:pathLst>
            </a:custGeom>
            <a:noFill/>
            <a:ln w="7367">
              <a:solidFill>
                <a:srgbClr val="000000"/>
              </a:solidFill>
              <a:round/>
              <a:headEnd/>
              <a:tailEnd/>
            </a:ln>
          </p:spPr>
          <p:txBody>
            <a:bodyPr/>
            <a:lstStyle/>
            <a:p>
              <a:endParaRPr lang="hr-HR"/>
            </a:p>
          </p:txBody>
        </p:sp>
        <p:sp>
          <p:nvSpPr>
            <p:cNvPr id="78872" name="Freeform 24"/>
            <p:cNvSpPr>
              <a:spLocks/>
            </p:cNvSpPr>
            <p:nvPr/>
          </p:nvSpPr>
          <p:spPr bwMode="auto">
            <a:xfrm>
              <a:off x="1023" y="3017"/>
              <a:ext cx="0" cy="2929"/>
            </a:xfrm>
            <a:custGeom>
              <a:avLst/>
              <a:gdLst/>
              <a:ahLst/>
              <a:cxnLst>
                <a:cxn ang="0">
                  <a:pos x="0" y="0"/>
                </a:cxn>
                <a:cxn ang="0">
                  <a:pos x="0" y="2928"/>
                </a:cxn>
              </a:cxnLst>
              <a:rect l="0" t="0" r="r" b="b"/>
              <a:pathLst>
                <a:path h="2929">
                  <a:moveTo>
                    <a:pt x="0" y="0"/>
                  </a:moveTo>
                  <a:lnTo>
                    <a:pt x="0" y="2928"/>
                  </a:lnTo>
                </a:path>
              </a:pathLst>
            </a:custGeom>
            <a:noFill/>
            <a:ln w="19536">
              <a:solidFill>
                <a:srgbClr val="000000"/>
              </a:solidFill>
              <a:round/>
              <a:headEnd/>
              <a:tailEnd/>
            </a:ln>
          </p:spPr>
          <p:txBody>
            <a:bodyPr/>
            <a:lstStyle/>
            <a:p>
              <a:endParaRPr lang="hr-HR"/>
            </a:p>
          </p:txBody>
        </p:sp>
        <p:sp>
          <p:nvSpPr>
            <p:cNvPr id="78873" name="Freeform 25"/>
            <p:cNvSpPr>
              <a:spLocks/>
            </p:cNvSpPr>
            <p:nvPr/>
          </p:nvSpPr>
          <p:spPr bwMode="auto">
            <a:xfrm>
              <a:off x="3035" y="3017"/>
              <a:ext cx="0" cy="1241"/>
            </a:xfrm>
            <a:custGeom>
              <a:avLst/>
              <a:gdLst/>
              <a:ahLst/>
              <a:cxnLst>
                <a:cxn ang="0">
                  <a:pos x="0" y="0"/>
                </a:cxn>
                <a:cxn ang="0">
                  <a:pos x="0" y="1241"/>
                </a:cxn>
              </a:cxnLst>
              <a:rect l="0" t="0" r="r" b="b"/>
              <a:pathLst>
                <a:path h="1241">
                  <a:moveTo>
                    <a:pt x="0" y="0"/>
                  </a:moveTo>
                  <a:lnTo>
                    <a:pt x="0" y="1241"/>
                  </a:lnTo>
                </a:path>
              </a:pathLst>
            </a:custGeom>
            <a:noFill/>
            <a:ln w="19536">
              <a:solidFill>
                <a:srgbClr val="000000"/>
              </a:solidFill>
              <a:round/>
              <a:headEnd/>
              <a:tailEnd/>
            </a:ln>
          </p:spPr>
          <p:txBody>
            <a:bodyPr/>
            <a:lstStyle/>
            <a:p>
              <a:endParaRPr lang="hr-HR"/>
            </a:p>
          </p:txBody>
        </p:sp>
        <p:sp>
          <p:nvSpPr>
            <p:cNvPr id="78874" name="Freeform 26"/>
            <p:cNvSpPr>
              <a:spLocks/>
            </p:cNvSpPr>
            <p:nvPr/>
          </p:nvSpPr>
          <p:spPr bwMode="auto">
            <a:xfrm>
              <a:off x="3020" y="3988"/>
              <a:ext cx="2069" cy="0"/>
            </a:xfrm>
            <a:custGeom>
              <a:avLst/>
              <a:gdLst/>
              <a:ahLst/>
              <a:cxnLst>
                <a:cxn ang="0">
                  <a:pos x="0" y="0"/>
                </a:cxn>
                <a:cxn ang="0">
                  <a:pos x="2068" y="0"/>
                </a:cxn>
              </a:cxnLst>
              <a:rect l="0" t="0" r="r" b="b"/>
              <a:pathLst>
                <a:path w="2069">
                  <a:moveTo>
                    <a:pt x="0" y="0"/>
                  </a:moveTo>
                  <a:lnTo>
                    <a:pt x="2068" y="0"/>
                  </a:lnTo>
                </a:path>
              </a:pathLst>
            </a:custGeom>
            <a:noFill/>
            <a:ln w="21087">
              <a:solidFill>
                <a:srgbClr val="000000"/>
              </a:solidFill>
              <a:round/>
              <a:headEnd/>
              <a:tailEnd/>
            </a:ln>
          </p:spPr>
          <p:txBody>
            <a:bodyPr/>
            <a:lstStyle/>
            <a:p>
              <a:endParaRPr lang="hr-HR"/>
            </a:p>
          </p:txBody>
        </p:sp>
        <p:sp>
          <p:nvSpPr>
            <p:cNvPr id="78875" name="Freeform 27"/>
            <p:cNvSpPr>
              <a:spLocks/>
            </p:cNvSpPr>
            <p:nvPr/>
          </p:nvSpPr>
          <p:spPr bwMode="auto">
            <a:xfrm>
              <a:off x="5089" y="3977"/>
              <a:ext cx="6475" cy="0"/>
            </a:xfrm>
            <a:custGeom>
              <a:avLst/>
              <a:gdLst/>
              <a:ahLst/>
              <a:cxnLst>
                <a:cxn ang="0">
                  <a:pos x="0" y="0"/>
                </a:cxn>
                <a:cxn ang="0">
                  <a:pos x="6474" y="0"/>
                </a:cxn>
              </a:cxnLst>
              <a:rect l="0" t="0" r="r" b="b"/>
              <a:pathLst>
                <a:path w="6475">
                  <a:moveTo>
                    <a:pt x="0" y="0"/>
                  </a:moveTo>
                  <a:lnTo>
                    <a:pt x="6474" y="0"/>
                  </a:lnTo>
                </a:path>
              </a:pathLst>
            </a:custGeom>
            <a:noFill/>
            <a:ln w="7367">
              <a:solidFill>
                <a:srgbClr val="000000"/>
              </a:solidFill>
              <a:round/>
              <a:headEnd/>
              <a:tailEnd/>
            </a:ln>
          </p:spPr>
          <p:txBody>
            <a:bodyPr/>
            <a:lstStyle/>
            <a:p>
              <a:endParaRPr lang="hr-HR"/>
            </a:p>
          </p:txBody>
        </p:sp>
        <p:sp>
          <p:nvSpPr>
            <p:cNvPr id="78876" name="Freeform 28"/>
            <p:cNvSpPr>
              <a:spLocks/>
            </p:cNvSpPr>
            <p:nvPr/>
          </p:nvSpPr>
          <p:spPr bwMode="auto">
            <a:xfrm>
              <a:off x="5074" y="4004"/>
              <a:ext cx="0" cy="2247"/>
            </a:xfrm>
            <a:custGeom>
              <a:avLst/>
              <a:gdLst/>
              <a:ahLst/>
              <a:cxnLst>
                <a:cxn ang="0">
                  <a:pos x="0" y="0"/>
                </a:cxn>
                <a:cxn ang="0">
                  <a:pos x="0" y="2247"/>
                </a:cxn>
              </a:cxnLst>
              <a:rect l="0" t="0" r="r" b="b"/>
              <a:pathLst>
                <a:path h="2247">
                  <a:moveTo>
                    <a:pt x="0" y="0"/>
                  </a:moveTo>
                  <a:lnTo>
                    <a:pt x="0" y="2247"/>
                  </a:lnTo>
                </a:path>
              </a:pathLst>
            </a:custGeom>
            <a:noFill/>
            <a:ln w="19536">
              <a:solidFill>
                <a:srgbClr val="000000"/>
              </a:solidFill>
              <a:round/>
              <a:headEnd/>
              <a:tailEnd/>
            </a:ln>
          </p:spPr>
          <p:txBody>
            <a:bodyPr/>
            <a:lstStyle/>
            <a:p>
              <a:endParaRPr lang="hr-HR"/>
            </a:p>
          </p:txBody>
        </p:sp>
        <p:sp>
          <p:nvSpPr>
            <p:cNvPr id="78877" name="Freeform 29"/>
            <p:cNvSpPr>
              <a:spLocks/>
            </p:cNvSpPr>
            <p:nvPr/>
          </p:nvSpPr>
          <p:spPr bwMode="auto">
            <a:xfrm>
              <a:off x="3035" y="5699"/>
              <a:ext cx="0" cy="552"/>
            </a:xfrm>
            <a:custGeom>
              <a:avLst/>
              <a:gdLst/>
              <a:ahLst/>
              <a:cxnLst>
                <a:cxn ang="0">
                  <a:pos x="0" y="0"/>
                </a:cxn>
                <a:cxn ang="0">
                  <a:pos x="0" y="552"/>
                </a:cxn>
              </a:cxnLst>
              <a:rect l="0" t="0" r="r" b="b"/>
              <a:pathLst>
                <a:path h="552">
                  <a:moveTo>
                    <a:pt x="0" y="0"/>
                  </a:moveTo>
                  <a:lnTo>
                    <a:pt x="0" y="552"/>
                  </a:lnTo>
                </a:path>
              </a:pathLst>
            </a:custGeom>
            <a:noFill/>
            <a:ln w="19536">
              <a:solidFill>
                <a:srgbClr val="000000"/>
              </a:solidFill>
              <a:round/>
              <a:headEnd/>
              <a:tailEnd/>
            </a:ln>
          </p:spPr>
          <p:txBody>
            <a:bodyPr/>
            <a:lstStyle/>
            <a:p>
              <a:endParaRPr lang="hr-HR"/>
            </a:p>
          </p:txBody>
        </p:sp>
        <p:sp>
          <p:nvSpPr>
            <p:cNvPr id="78878" name="Freeform 30"/>
            <p:cNvSpPr>
              <a:spLocks/>
            </p:cNvSpPr>
            <p:nvPr/>
          </p:nvSpPr>
          <p:spPr bwMode="auto">
            <a:xfrm>
              <a:off x="1009" y="5962"/>
              <a:ext cx="2040" cy="0"/>
            </a:xfrm>
            <a:custGeom>
              <a:avLst/>
              <a:gdLst/>
              <a:ahLst/>
              <a:cxnLst>
                <a:cxn ang="0">
                  <a:pos x="0" y="0"/>
                </a:cxn>
                <a:cxn ang="0">
                  <a:pos x="2039" y="0"/>
                </a:cxn>
              </a:cxnLst>
              <a:rect l="0" t="0" r="r" b="b"/>
              <a:pathLst>
                <a:path w="2040">
                  <a:moveTo>
                    <a:pt x="0" y="0"/>
                  </a:moveTo>
                  <a:lnTo>
                    <a:pt x="2039" y="0"/>
                  </a:lnTo>
                </a:path>
              </a:pathLst>
            </a:custGeom>
            <a:noFill/>
            <a:ln w="21087">
              <a:solidFill>
                <a:srgbClr val="000000"/>
              </a:solidFill>
              <a:round/>
              <a:headEnd/>
              <a:tailEnd/>
            </a:ln>
          </p:spPr>
          <p:txBody>
            <a:bodyPr/>
            <a:lstStyle/>
            <a:p>
              <a:endParaRPr lang="hr-HR"/>
            </a:p>
          </p:txBody>
        </p:sp>
        <p:sp>
          <p:nvSpPr>
            <p:cNvPr id="78879" name="Freeform 31"/>
            <p:cNvSpPr>
              <a:spLocks/>
            </p:cNvSpPr>
            <p:nvPr/>
          </p:nvSpPr>
          <p:spPr bwMode="auto">
            <a:xfrm>
              <a:off x="5089" y="5951"/>
              <a:ext cx="6475" cy="0"/>
            </a:xfrm>
            <a:custGeom>
              <a:avLst/>
              <a:gdLst/>
              <a:ahLst/>
              <a:cxnLst>
                <a:cxn ang="0">
                  <a:pos x="0" y="0"/>
                </a:cxn>
                <a:cxn ang="0">
                  <a:pos x="6474" y="0"/>
                </a:cxn>
              </a:cxnLst>
              <a:rect l="0" t="0" r="r" b="b"/>
              <a:pathLst>
                <a:path w="6475">
                  <a:moveTo>
                    <a:pt x="0" y="0"/>
                  </a:moveTo>
                  <a:lnTo>
                    <a:pt x="6474" y="0"/>
                  </a:lnTo>
                </a:path>
              </a:pathLst>
            </a:custGeom>
            <a:noFill/>
            <a:ln w="7367">
              <a:solidFill>
                <a:srgbClr val="000000"/>
              </a:solidFill>
              <a:round/>
              <a:headEnd/>
              <a:tailEnd/>
            </a:ln>
          </p:spPr>
          <p:txBody>
            <a:bodyPr/>
            <a:lstStyle/>
            <a:p>
              <a:endParaRPr lang="hr-HR"/>
            </a:p>
          </p:txBody>
        </p:sp>
        <p:sp>
          <p:nvSpPr>
            <p:cNvPr id="78880" name="Freeform 32"/>
            <p:cNvSpPr>
              <a:spLocks/>
            </p:cNvSpPr>
            <p:nvPr/>
          </p:nvSpPr>
          <p:spPr bwMode="auto">
            <a:xfrm>
              <a:off x="1023" y="5971"/>
              <a:ext cx="0" cy="1900"/>
            </a:xfrm>
            <a:custGeom>
              <a:avLst/>
              <a:gdLst/>
              <a:ahLst/>
              <a:cxnLst>
                <a:cxn ang="0">
                  <a:pos x="0" y="0"/>
                </a:cxn>
                <a:cxn ang="0">
                  <a:pos x="0" y="1900"/>
                </a:cxn>
              </a:cxnLst>
              <a:rect l="0" t="0" r="r" b="b"/>
              <a:pathLst>
                <a:path h="1900">
                  <a:moveTo>
                    <a:pt x="0" y="0"/>
                  </a:moveTo>
                  <a:lnTo>
                    <a:pt x="0" y="1900"/>
                  </a:lnTo>
                </a:path>
              </a:pathLst>
            </a:custGeom>
            <a:noFill/>
            <a:ln w="7358">
              <a:solidFill>
                <a:srgbClr val="000000"/>
              </a:solidFill>
              <a:round/>
              <a:headEnd/>
              <a:tailEnd/>
            </a:ln>
          </p:spPr>
          <p:txBody>
            <a:bodyPr/>
            <a:lstStyle/>
            <a:p>
              <a:endParaRPr lang="hr-HR"/>
            </a:p>
          </p:txBody>
        </p:sp>
        <p:sp>
          <p:nvSpPr>
            <p:cNvPr id="78881" name="Freeform 33"/>
            <p:cNvSpPr>
              <a:spLocks/>
            </p:cNvSpPr>
            <p:nvPr/>
          </p:nvSpPr>
          <p:spPr bwMode="auto">
            <a:xfrm>
              <a:off x="1726" y="5971"/>
              <a:ext cx="0" cy="1900"/>
            </a:xfrm>
            <a:custGeom>
              <a:avLst/>
              <a:gdLst/>
              <a:ahLst/>
              <a:cxnLst>
                <a:cxn ang="0">
                  <a:pos x="0" y="0"/>
                </a:cxn>
                <a:cxn ang="0">
                  <a:pos x="0" y="1900"/>
                </a:cxn>
              </a:cxnLst>
              <a:rect l="0" t="0" r="r" b="b"/>
              <a:pathLst>
                <a:path h="1900">
                  <a:moveTo>
                    <a:pt x="0" y="0"/>
                  </a:moveTo>
                  <a:lnTo>
                    <a:pt x="0" y="1900"/>
                  </a:lnTo>
                </a:path>
              </a:pathLst>
            </a:custGeom>
            <a:noFill/>
            <a:ln w="7358">
              <a:solidFill>
                <a:srgbClr val="000000"/>
              </a:solidFill>
              <a:round/>
              <a:headEnd/>
              <a:tailEnd/>
            </a:ln>
          </p:spPr>
          <p:txBody>
            <a:bodyPr/>
            <a:lstStyle/>
            <a:p>
              <a:endParaRPr lang="hr-HR"/>
            </a:p>
          </p:txBody>
        </p:sp>
        <p:sp>
          <p:nvSpPr>
            <p:cNvPr id="78882" name="Freeform 34"/>
            <p:cNvSpPr>
              <a:spLocks/>
            </p:cNvSpPr>
            <p:nvPr/>
          </p:nvSpPr>
          <p:spPr bwMode="auto">
            <a:xfrm>
              <a:off x="2371" y="5971"/>
              <a:ext cx="0" cy="1900"/>
            </a:xfrm>
            <a:custGeom>
              <a:avLst/>
              <a:gdLst/>
              <a:ahLst/>
              <a:cxnLst>
                <a:cxn ang="0">
                  <a:pos x="0" y="0"/>
                </a:cxn>
                <a:cxn ang="0">
                  <a:pos x="0" y="1900"/>
                </a:cxn>
              </a:cxnLst>
              <a:rect l="0" t="0" r="r" b="b"/>
              <a:pathLst>
                <a:path h="1900">
                  <a:moveTo>
                    <a:pt x="0" y="0"/>
                  </a:moveTo>
                  <a:lnTo>
                    <a:pt x="0" y="1900"/>
                  </a:lnTo>
                </a:path>
              </a:pathLst>
            </a:custGeom>
            <a:noFill/>
            <a:ln w="7358">
              <a:solidFill>
                <a:srgbClr val="000000"/>
              </a:solidFill>
              <a:round/>
              <a:headEnd/>
              <a:tailEnd/>
            </a:ln>
          </p:spPr>
          <p:txBody>
            <a:bodyPr/>
            <a:lstStyle/>
            <a:p>
              <a:endParaRPr lang="hr-HR"/>
            </a:p>
          </p:txBody>
        </p:sp>
        <p:sp>
          <p:nvSpPr>
            <p:cNvPr id="78883" name="Freeform 35"/>
            <p:cNvSpPr>
              <a:spLocks/>
            </p:cNvSpPr>
            <p:nvPr/>
          </p:nvSpPr>
          <p:spPr bwMode="auto">
            <a:xfrm>
              <a:off x="1028" y="6256"/>
              <a:ext cx="1992" cy="0"/>
            </a:xfrm>
            <a:custGeom>
              <a:avLst/>
              <a:gdLst/>
              <a:ahLst/>
              <a:cxnLst>
                <a:cxn ang="0">
                  <a:pos x="0" y="0"/>
                </a:cxn>
                <a:cxn ang="0">
                  <a:pos x="1992" y="0"/>
                </a:cxn>
              </a:cxnLst>
              <a:rect l="0" t="0" r="r" b="b"/>
              <a:pathLst>
                <a:path w="1992">
                  <a:moveTo>
                    <a:pt x="0" y="0"/>
                  </a:moveTo>
                  <a:lnTo>
                    <a:pt x="1992" y="0"/>
                  </a:lnTo>
                </a:path>
              </a:pathLst>
            </a:custGeom>
            <a:noFill/>
            <a:ln w="7367">
              <a:solidFill>
                <a:srgbClr val="000000"/>
              </a:solidFill>
              <a:round/>
              <a:headEnd/>
              <a:tailEnd/>
            </a:ln>
          </p:spPr>
          <p:txBody>
            <a:bodyPr/>
            <a:lstStyle/>
            <a:p>
              <a:endParaRPr lang="hr-HR"/>
            </a:p>
          </p:txBody>
        </p:sp>
        <p:sp>
          <p:nvSpPr>
            <p:cNvPr id="78884" name="Freeform 36"/>
            <p:cNvSpPr>
              <a:spLocks/>
            </p:cNvSpPr>
            <p:nvPr/>
          </p:nvSpPr>
          <p:spPr bwMode="auto">
            <a:xfrm>
              <a:off x="3020" y="6266"/>
              <a:ext cx="2711" cy="0"/>
            </a:xfrm>
            <a:custGeom>
              <a:avLst/>
              <a:gdLst/>
              <a:ahLst/>
              <a:cxnLst>
                <a:cxn ang="0">
                  <a:pos x="0" y="0"/>
                </a:cxn>
                <a:cxn ang="0">
                  <a:pos x="2711" y="0"/>
                </a:cxn>
              </a:cxnLst>
              <a:rect l="0" t="0" r="r" b="b"/>
              <a:pathLst>
                <a:path w="2711">
                  <a:moveTo>
                    <a:pt x="0" y="0"/>
                  </a:moveTo>
                  <a:lnTo>
                    <a:pt x="2711" y="0"/>
                  </a:lnTo>
                </a:path>
              </a:pathLst>
            </a:custGeom>
            <a:noFill/>
            <a:ln w="21087">
              <a:solidFill>
                <a:srgbClr val="000000"/>
              </a:solidFill>
              <a:round/>
              <a:headEnd/>
              <a:tailEnd/>
            </a:ln>
          </p:spPr>
          <p:txBody>
            <a:bodyPr/>
            <a:lstStyle/>
            <a:p>
              <a:endParaRPr lang="hr-HR"/>
            </a:p>
          </p:txBody>
        </p:sp>
        <p:sp>
          <p:nvSpPr>
            <p:cNvPr id="78885" name="Freeform 37"/>
            <p:cNvSpPr>
              <a:spLocks/>
            </p:cNvSpPr>
            <p:nvPr/>
          </p:nvSpPr>
          <p:spPr bwMode="auto">
            <a:xfrm>
              <a:off x="5731" y="6256"/>
              <a:ext cx="5833" cy="0"/>
            </a:xfrm>
            <a:custGeom>
              <a:avLst/>
              <a:gdLst/>
              <a:ahLst/>
              <a:cxnLst>
                <a:cxn ang="0">
                  <a:pos x="0" y="0"/>
                </a:cxn>
                <a:cxn ang="0">
                  <a:pos x="5832" y="0"/>
                </a:cxn>
              </a:cxnLst>
              <a:rect l="0" t="0" r="r" b="b"/>
              <a:pathLst>
                <a:path w="5833">
                  <a:moveTo>
                    <a:pt x="0" y="0"/>
                  </a:moveTo>
                  <a:lnTo>
                    <a:pt x="5832" y="0"/>
                  </a:lnTo>
                </a:path>
              </a:pathLst>
            </a:custGeom>
            <a:noFill/>
            <a:ln w="7367">
              <a:solidFill>
                <a:srgbClr val="000000"/>
              </a:solidFill>
              <a:round/>
              <a:headEnd/>
              <a:tailEnd/>
            </a:ln>
          </p:spPr>
          <p:txBody>
            <a:bodyPr/>
            <a:lstStyle/>
            <a:p>
              <a:endParaRPr lang="hr-HR"/>
            </a:p>
          </p:txBody>
        </p:sp>
        <p:sp>
          <p:nvSpPr>
            <p:cNvPr id="78886" name="Freeform 38"/>
            <p:cNvSpPr>
              <a:spLocks/>
            </p:cNvSpPr>
            <p:nvPr/>
          </p:nvSpPr>
          <p:spPr bwMode="auto">
            <a:xfrm>
              <a:off x="3035" y="6276"/>
              <a:ext cx="0" cy="1595"/>
            </a:xfrm>
            <a:custGeom>
              <a:avLst/>
              <a:gdLst/>
              <a:ahLst/>
              <a:cxnLst>
                <a:cxn ang="0">
                  <a:pos x="0" y="0"/>
                </a:cxn>
                <a:cxn ang="0">
                  <a:pos x="0" y="1595"/>
                </a:cxn>
              </a:cxnLst>
              <a:rect l="0" t="0" r="r" b="b"/>
              <a:pathLst>
                <a:path h="1595">
                  <a:moveTo>
                    <a:pt x="0" y="0"/>
                  </a:moveTo>
                  <a:lnTo>
                    <a:pt x="0" y="1595"/>
                  </a:lnTo>
                </a:path>
              </a:pathLst>
            </a:custGeom>
            <a:noFill/>
            <a:ln w="7358">
              <a:solidFill>
                <a:srgbClr val="000000"/>
              </a:solidFill>
              <a:round/>
              <a:headEnd/>
              <a:tailEnd/>
            </a:ln>
          </p:spPr>
          <p:txBody>
            <a:bodyPr/>
            <a:lstStyle/>
            <a:p>
              <a:endParaRPr lang="hr-HR"/>
            </a:p>
          </p:txBody>
        </p:sp>
        <p:sp>
          <p:nvSpPr>
            <p:cNvPr id="78887" name="Freeform 39"/>
            <p:cNvSpPr>
              <a:spLocks/>
            </p:cNvSpPr>
            <p:nvPr/>
          </p:nvSpPr>
          <p:spPr bwMode="auto">
            <a:xfrm>
              <a:off x="3639" y="6266"/>
              <a:ext cx="0" cy="1605"/>
            </a:xfrm>
            <a:custGeom>
              <a:avLst/>
              <a:gdLst/>
              <a:ahLst/>
              <a:cxnLst>
                <a:cxn ang="0">
                  <a:pos x="0" y="0"/>
                </a:cxn>
                <a:cxn ang="0">
                  <a:pos x="0" y="1604"/>
                </a:cxn>
              </a:cxnLst>
              <a:rect l="0" t="0" r="r" b="b"/>
              <a:pathLst>
                <a:path h="1605">
                  <a:moveTo>
                    <a:pt x="0" y="0"/>
                  </a:moveTo>
                  <a:lnTo>
                    <a:pt x="0" y="1604"/>
                  </a:lnTo>
                </a:path>
              </a:pathLst>
            </a:custGeom>
            <a:noFill/>
            <a:ln w="19536">
              <a:solidFill>
                <a:srgbClr val="000000"/>
              </a:solidFill>
              <a:round/>
              <a:headEnd/>
              <a:tailEnd/>
            </a:ln>
          </p:spPr>
          <p:txBody>
            <a:bodyPr/>
            <a:lstStyle/>
            <a:p>
              <a:endParaRPr lang="hr-HR"/>
            </a:p>
          </p:txBody>
        </p:sp>
        <p:sp>
          <p:nvSpPr>
            <p:cNvPr id="78888" name="Freeform 40"/>
            <p:cNvSpPr>
              <a:spLocks/>
            </p:cNvSpPr>
            <p:nvPr/>
          </p:nvSpPr>
          <p:spPr bwMode="auto">
            <a:xfrm>
              <a:off x="5717" y="6282"/>
              <a:ext cx="0" cy="552"/>
            </a:xfrm>
            <a:custGeom>
              <a:avLst/>
              <a:gdLst/>
              <a:ahLst/>
              <a:cxnLst>
                <a:cxn ang="0">
                  <a:pos x="0" y="0"/>
                </a:cxn>
                <a:cxn ang="0">
                  <a:pos x="0" y="552"/>
                </a:cxn>
              </a:cxnLst>
              <a:rect l="0" t="0" r="r" b="b"/>
              <a:pathLst>
                <a:path h="552">
                  <a:moveTo>
                    <a:pt x="0" y="0"/>
                  </a:moveTo>
                  <a:lnTo>
                    <a:pt x="0" y="552"/>
                  </a:lnTo>
                </a:path>
              </a:pathLst>
            </a:custGeom>
            <a:noFill/>
            <a:ln w="19536">
              <a:solidFill>
                <a:srgbClr val="000000"/>
              </a:solidFill>
              <a:round/>
              <a:headEnd/>
              <a:tailEnd/>
            </a:ln>
          </p:spPr>
          <p:txBody>
            <a:bodyPr/>
            <a:lstStyle/>
            <a:p>
              <a:endParaRPr lang="hr-HR"/>
            </a:p>
          </p:txBody>
        </p:sp>
        <p:sp>
          <p:nvSpPr>
            <p:cNvPr id="78889" name="Freeform 41"/>
            <p:cNvSpPr>
              <a:spLocks/>
            </p:cNvSpPr>
            <p:nvPr/>
          </p:nvSpPr>
          <p:spPr bwMode="auto">
            <a:xfrm>
              <a:off x="1028" y="6839"/>
              <a:ext cx="2596" cy="0"/>
            </a:xfrm>
            <a:custGeom>
              <a:avLst/>
              <a:gdLst/>
              <a:ahLst/>
              <a:cxnLst>
                <a:cxn ang="0">
                  <a:pos x="0" y="0"/>
                </a:cxn>
                <a:cxn ang="0">
                  <a:pos x="2596" y="0"/>
                </a:cxn>
              </a:cxnLst>
              <a:rect l="0" t="0" r="r" b="b"/>
              <a:pathLst>
                <a:path w="2596">
                  <a:moveTo>
                    <a:pt x="0" y="0"/>
                  </a:moveTo>
                  <a:lnTo>
                    <a:pt x="2596" y="0"/>
                  </a:lnTo>
                </a:path>
              </a:pathLst>
            </a:custGeom>
            <a:noFill/>
            <a:ln w="7367">
              <a:solidFill>
                <a:srgbClr val="000000"/>
              </a:solidFill>
              <a:round/>
              <a:headEnd/>
              <a:tailEnd/>
            </a:ln>
          </p:spPr>
          <p:txBody>
            <a:bodyPr/>
            <a:lstStyle/>
            <a:p>
              <a:endParaRPr lang="hr-HR"/>
            </a:p>
          </p:txBody>
        </p:sp>
        <p:sp>
          <p:nvSpPr>
            <p:cNvPr id="78890" name="Freeform 42"/>
            <p:cNvSpPr>
              <a:spLocks/>
            </p:cNvSpPr>
            <p:nvPr/>
          </p:nvSpPr>
          <p:spPr bwMode="auto">
            <a:xfrm>
              <a:off x="3624" y="6850"/>
              <a:ext cx="2752" cy="0"/>
            </a:xfrm>
            <a:custGeom>
              <a:avLst/>
              <a:gdLst/>
              <a:ahLst/>
              <a:cxnLst>
                <a:cxn ang="0">
                  <a:pos x="0" y="0"/>
                </a:cxn>
                <a:cxn ang="0">
                  <a:pos x="2751" y="0"/>
                </a:cxn>
              </a:cxnLst>
              <a:rect l="0" t="0" r="r" b="b"/>
              <a:pathLst>
                <a:path w="2752">
                  <a:moveTo>
                    <a:pt x="0" y="0"/>
                  </a:moveTo>
                  <a:lnTo>
                    <a:pt x="2751" y="0"/>
                  </a:lnTo>
                </a:path>
              </a:pathLst>
            </a:custGeom>
            <a:noFill/>
            <a:ln w="21087">
              <a:solidFill>
                <a:srgbClr val="000000"/>
              </a:solidFill>
              <a:round/>
              <a:headEnd/>
              <a:tailEnd/>
            </a:ln>
          </p:spPr>
          <p:txBody>
            <a:bodyPr/>
            <a:lstStyle/>
            <a:p>
              <a:endParaRPr lang="hr-HR"/>
            </a:p>
          </p:txBody>
        </p:sp>
        <p:sp>
          <p:nvSpPr>
            <p:cNvPr id="78891" name="Freeform 43"/>
            <p:cNvSpPr>
              <a:spLocks/>
            </p:cNvSpPr>
            <p:nvPr/>
          </p:nvSpPr>
          <p:spPr bwMode="auto">
            <a:xfrm>
              <a:off x="6376" y="6839"/>
              <a:ext cx="5188" cy="0"/>
            </a:xfrm>
            <a:custGeom>
              <a:avLst/>
              <a:gdLst/>
              <a:ahLst/>
              <a:cxnLst>
                <a:cxn ang="0">
                  <a:pos x="0" y="0"/>
                </a:cxn>
                <a:cxn ang="0">
                  <a:pos x="5187" y="0"/>
                </a:cxn>
              </a:cxnLst>
              <a:rect l="0" t="0" r="r" b="b"/>
              <a:pathLst>
                <a:path w="5188">
                  <a:moveTo>
                    <a:pt x="0" y="0"/>
                  </a:moveTo>
                  <a:lnTo>
                    <a:pt x="5187" y="0"/>
                  </a:lnTo>
                </a:path>
              </a:pathLst>
            </a:custGeom>
            <a:noFill/>
            <a:ln w="7367">
              <a:solidFill>
                <a:srgbClr val="000000"/>
              </a:solidFill>
              <a:round/>
              <a:headEnd/>
              <a:tailEnd/>
            </a:ln>
          </p:spPr>
          <p:txBody>
            <a:bodyPr/>
            <a:lstStyle/>
            <a:p>
              <a:endParaRPr lang="hr-HR"/>
            </a:p>
          </p:txBody>
        </p:sp>
        <p:sp>
          <p:nvSpPr>
            <p:cNvPr id="78892" name="Freeform 44"/>
            <p:cNvSpPr>
              <a:spLocks/>
            </p:cNvSpPr>
            <p:nvPr/>
          </p:nvSpPr>
          <p:spPr bwMode="auto">
            <a:xfrm>
              <a:off x="6362" y="6865"/>
              <a:ext cx="0" cy="1006"/>
            </a:xfrm>
            <a:custGeom>
              <a:avLst/>
              <a:gdLst/>
              <a:ahLst/>
              <a:cxnLst>
                <a:cxn ang="0">
                  <a:pos x="0" y="0"/>
                </a:cxn>
                <a:cxn ang="0">
                  <a:pos x="0" y="1005"/>
                </a:cxn>
              </a:cxnLst>
              <a:rect l="0" t="0" r="r" b="b"/>
              <a:pathLst>
                <a:path h="1006">
                  <a:moveTo>
                    <a:pt x="0" y="0"/>
                  </a:moveTo>
                  <a:lnTo>
                    <a:pt x="0" y="1005"/>
                  </a:lnTo>
                </a:path>
              </a:pathLst>
            </a:custGeom>
            <a:noFill/>
            <a:ln w="19536">
              <a:solidFill>
                <a:srgbClr val="000000"/>
              </a:solidFill>
              <a:round/>
              <a:headEnd/>
              <a:tailEnd/>
            </a:ln>
          </p:spPr>
          <p:txBody>
            <a:bodyPr/>
            <a:lstStyle/>
            <a:p>
              <a:endParaRPr lang="hr-HR"/>
            </a:p>
          </p:txBody>
        </p:sp>
        <p:sp>
          <p:nvSpPr>
            <p:cNvPr id="78893" name="Freeform 45"/>
            <p:cNvSpPr>
              <a:spLocks/>
            </p:cNvSpPr>
            <p:nvPr/>
          </p:nvSpPr>
          <p:spPr bwMode="auto">
            <a:xfrm>
              <a:off x="1019" y="7590"/>
              <a:ext cx="2634" cy="0"/>
            </a:xfrm>
            <a:custGeom>
              <a:avLst/>
              <a:gdLst/>
              <a:ahLst/>
              <a:cxnLst>
                <a:cxn ang="0">
                  <a:pos x="0" y="0"/>
                </a:cxn>
                <a:cxn ang="0">
                  <a:pos x="2634" y="0"/>
                </a:cxn>
              </a:cxnLst>
              <a:rect l="0" t="0" r="r" b="b"/>
              <a:pathLst>
                <a:path w="2634">
                  <a:moveTo>
                    <a:pt x="0" y="0"/>
                  </a:moveTo>
                  <a:lnTo>
                    <a:pt x="2634" y="0"/>
                  </a:lnTo>
                </a:path>
              </a:pathLst>
            </a:custGeom>
            <a:noFill/>
            <a:ln w="7367">
              <a:solidFill>
                <a:srgbClr val="000000"/>
              </a:solidFill>
              <a:round/>
              <a:headEnd/>
              <a:tailEnd/>
            </a:ln>
          </p:spPr>
          <p:txBody>
            <a:bodyPr/>
            <a:lstStyle/>
            <a:p>
              <a:endParaRPr lang="hr-HR"/>
            </a:p>
          </p:txBody>
        </p:sp>
        <p:sp>
          <p:nvSpPr>
            <p:cNvPr id="78894" name="Freeform 46"/>
            <p:cNvSpPr>
              <a:spLocks/>
            </p:cNvSpPr>
            <p:nvPr/>
          </p:nvSpPr>
          <p:spPr bwMode="auto">
            <a:xfrm>
              <a:off x="6347" y="7590"/>
              <a:ext cx="5226" cy="0"/>
            </a:xfrm>
            <a:custGeom>
              <a:avLst/>
              <a:gdLst/>
              <a:ahLst/>
              <a:cxnLst>
                <a:cxn ang="0">
                  <a:pos x="0" y="0"/>
                </a:cxn>
                <a:cxn ang="0">
                  <a:pos x="5225" y="0"/>
                </a:cxn>
              </a:cxnLst>
              <a:rect l="0" t="0" r="r" b="b"/>
              <a:pathLst>
                <a:path w="5226">
                  <a:moveTo>
                    <a:pt x="0" y="0"/>
                  </a:moveTo>
                  <a:lnTo>
                    <a:pt x="5225" y="0"/>
                  </a:lnTo>
                </a:path>
              </a:pathLst>
            </a:custGeom>
            <a:noFill/>
            <a:ln w="7367">
              <a:solidFill>
                <a:srgbClr val="000000"/>
              </a:solidFill>
              <a:round/>
              <a:headEnd/>
              <a:tailEnd/>
            </a:ln>
          </p:spPr>
          <p:txBody>
            <a:bodyPr/>
            <a:lstStyle/>
            <a:p>
              <a:endParaRPr lang="hr-HR"/>
            </a:p>
          </p:txBody>
        </p:sp>
        <p:sp>
          <p:nvSpPr>
            <p:cNvPr id="78895" name="Freeform 47"/>
            <p:cNvSpPr>
              <a:spLocks/>
            </p:cNvSpPr>
            <p:nvPr/>
          </p:nvSpPr>
          <p:spPr bwMode="auto">
            <a:xfrm>
              <a:off x="1019" y="7876"/>
              <a:ext cx="2605" cy="0"/>
            </a:xfrm>
            <a:custGeom>
              <a:avLst/>
              <a:gdLst/>
              <a:ahLst/>
              <a:cxnLst>
                <a:cxn ang="0">
                  <a:pos x="0" y="0"/>
                </a:cxn>
                <a:cxn ang="0">
                  <a:pos x="2605" y="0"/>
                </a:cxn>
              </a:cxnLst>
              <a:rect l="0" t="0" r="r" b="b"/>
              <a:pathLst>
                <a:path w="2605">
                  <a:moveTo>
                    <a:pt x="0" y="0"/>
                  </a:moveTo>
                  <a:lnTo>
                    <a:pt x="2605" y="0"/>
                  </a:lnTo>
                </a:path>
              </a:pathLst>
            </a:custGeom>
            <a:noFill/>
            <a:ln w="7367">
              <a:solidFill>
                <a:srgbClr val="000000"/>
              </a:solidFill>
              <a:round/>
              <a:headEnd/>
              <a:tailEnd/>
            </a:ln>
          </p:spPr>
          <p:txBody>
            <a:bodyPr/>
            <a:lstStyle/>
            <a:p>
              <a:endParaRPr lang="hr-HR"/>
            </a:p>
          </p:txBody>
        </p:sp>
        <p:sp>
          <p:nvSpPr>
            <p:cNvPr id="78896" name="Freeform 48"/>
            <p:cNvSpPr>
              <a:spLocks/>
            </p:cNvSpPr>
            <p:nvPr/>
          </p:nvSpPr>
          <p:spPr bwMode="auto">
            <a:xfrm>
              <a:off x="3624" y="7886"/>
              <a:ext cx="2752" cy="0"/>
            </a:xfrm>
            <a:custGeom>
              <a:avLst/>
              <a:gdLst/>
              <a:ahLst/>
              <a:cxnLst>
                <a:cxn ang="0">
                  <a:pos x="0" y="0"/>
                </a:cxn>
                <a:cxn ang="0">
                  <a:pos x="2751" y="0"/>
                </a:cxn>
              </a:cxnLst>
              <a:rect l="0" t="0" r="r" b="b"/>
              <a:pathLst>
                <a:path w="2752">
                  <a:moveTo>
                    <a:pt x="0" y="0"/>
                  </a:moveTo>
                  <a:lnTo>
                    <a:pt x="2751" y="0"/>
                  </a:lnTo>
                </a:path>
              </a:pathLst>
            </a:custGeom>
            <a:noFill/>
            <a:ln w="19563">
              <a:solidFill>
                <a:srgbClr val="000000"/>
              </a:solidFill>
              <a:round/>
              <a:headEnd/>
              <a:tailEnd/>
            </a:ln>
          </p:spPr>
          <p:txBody>
            <a:bodyPr/>
            <a:lstStyle/>
            <a:p>
              <a:endParaRPr lang="hr-HR"/>
            </a:p>
          </p:txBody>
        </p:sp>
        <p:sp>
          <p:nvSpPr>
            <p:cNvPr id="78897" name="Freeform 49"/>
            <p:cNvSpPr>
              <a:spLocks/>
            </p:cNvSpPr>
            <p:nvPr/>
          </p:nvSpPr>
          <p:spPr bwMode="auto">
            <a:xfrm>
              <a:off x="6376" y="7876"/>
              <a:ext cx="5197" cy="0"/>
            </a:xfrm>
            <a:custGeom>
              <a:avLst/>
              <a:gdLst/>
              <a:ahLst/>
              <a:cxnLst>
                <a:cxn ang="0">
                  <a:pos x="0" y="0"/>
                </a:cxn>
                <a:cxn ang="0">
                  <a:pos x="5196" y="0"/>
                </a:cxn>
              </a:cxnLst>
              <a:rect l="0" t="0" r="r" b="b"/>
              <a:pathLst>
                <a:path w="5197">
                  <a:moveTo>
                    <a:pt x="0" y="0"/>
                  </a:moveTo>
                  <a:lnTo>
                    <a:pt x="5196" y="0"/>
                  </a:lnTo>
                </a:path>
              </a:pathLst>
            </a:custGeom>
            <a:noFill/>
            <a:ln w="7367">
              <a:solidFill>
                <a:srgbClr val="000000"/>
              </a:solidFill>
              <a:round/>
              <a:headEnd/>
              <a:tailEnd/>
            </a:ln>
          </p:spPr>
          <p:txBody>
            <a:bodyPr/>
            <a:lstStyle/>
            <a:p>
              <a:endParaRPr lang="hr-HR"/>
            </a:p>
          </p:txBody>
        </p:sp>
        <p:sp>
          <p:nvSpPr>
            <p:cNvPr id="78898" name="Rectangle 50"/>
            <p:cNvSpPr>
              <a:spLocks/>
            </p:cNvSpPr>
            <p:nvPr/>
          </p:nvSpPr>
          <p:spPr bwMode="auto">
            <a:xfrm>
              <a:off x="1251" y="3113"/>
              <a:ext cx="1677" cy="1440"/>
            </a:xfrm>
            <a:prstGeom prst="rect">
              <a:avLst/>
            </a:prstGeom>
            <a:noFill/>
            <a:ln w="9133">
              <a:solidFill>
                <a:srgbClr val="000000"/>
              </a:solidFill>
              <a:miter lim="800000"/>
              <a:headEnd/>
              <a:tailEnd/>
            </a:ln>
          </p:spPr>
          <p:txBody>
            <a:bodyPr/>
            <a:lstStyle/>
            <a:p>
              <a:endParaRPr lang="hr-HR"/>
            </a:p>
          </p:txBody>
        </p:sp>
        <p:sp>
          <p:nvSpPr>
            <p:cNvPr id="78899" name="Rectangle 51"/>
            <p:cNvSpPr>
              <a:spLocks/>
            </p:cNvSpPr>
            <p:nvPr/>
          </p:nvSpPr>
          <p:spPr bwMode="auto">
            <a:xfrm>
              <a:off x="2984" y="4258"/>
              <a:ext cx="1558" cy="1440"/>
            </a:xfrm>
            <a:prstGeom prst="rect">
              <a:avLst/>
            </a:prstGeom>
            <a:noFill/>
            <a:ln w="9133">
              <a:solidFill>
                <a:srgbClr val="000000"/>
              </a:solidFill>
              <a:miter lim="800000"/>
              <a:headEnd/>
              <a:tailEnd/>
            </a:ln>
          </p:spPr>
          <p:txBody>
            <a:bodyPr/>
            <a:lstStyle/>
            <a:p>
              <a:endParaRPr lang="hr-HR"/>
            </a:p>
          </p:txBody>
        </p:sp>
        <p:sp>
          <p:nvSpPr>
            <p:cNvPr id="78900" name="Rectangle 52"/>
            <p:cNvSpPr>
              <a:spLocks/>
            </p:cNvSpPr>
            <p:nvPr/>
          </p:nvSpPr>
          <p:spPr bwMode="auto">
            <a:xfrm>
              <a:off x="3768" y="6841"/>
              <a:ext cx="2516" cy="900"/>
            </a:xfrm>
            <a:prstGeom prst="rect">
              <a:avLst/>
            </a:prstGeom>
            <a:solidFill>
              <a:srgbClr val="FFFFFF"/>
            </a:solidFill>
            <a:ln w="9525">
              <a:noFill/>
              <a:miter lim="800000"/>
              <a:headEnd/>
              <a:tailEnd/>
            </a:ln>
          </p:spPr>
          <p:txBody>
            <a:bodyPr/>
            <a:lstStyle/>
            <a:p>
              <a:r>
                <a:rPr lang="hr-HR" sz="1400" b="1"/>
                <a:t>Razvoj strategija</a:t>
              </a:r>
            </a:p>
          </p:txBody>
        </p:sp>
        <p:sp>
          <p:nvSpPr>
            <p:cNvPr id="78901" name="Rectangle 53"/>
            <p:cNvSpPr>
              <a:spLocks/>
            </p:cNvSpPr>
            <p:nvPr/>
          </p:nvSpPr>
          <p:spPr bwMode="auto">
            <a:xfrm>
              <a:off x="3768" y="6841"/>
              <a:ext cx="2516" cy="900"/>
            </a:xfrm>
            <a:prstGeom prst="rect">
              <a:avLst/>
            </a:prstGeom>
            <a:noFill/>
            <a:ln w="9133">
              <a:solidFill>
                <a:srgbClr val="000000"/>
              </a:solidFill>
              <a:miter lim="800000"/>
              <a:headEnd/>
              <a:tailEnd/>
            </a:ln>
          </p:spPr>
          <p:txBody>
            <a:bodyPr/>
            <a:lstStyle/>
            <a:p>
              <a:endParaRPr lang="hr-HR"/>
            </a:p>
          </p:txBody>
        </p:sp>
      </p:grpSp>
      <p:grpSp>
        <p:nvGrpSpPr>
          <p:cNvPr id="78902" name="Group 54"/>
          <p:cNvGrpSpPr>
            <a:grpSpLocks/>
          </p:cNvGrpSpPr>
          <p:nvPr/>
        </p:nvGrpSpPr>
        <p:grpSpPr bwMode="auto">
          <a:xfrm>
            <a:off x="971550" y="4508500"/>
            <a:ext cx="7200900" cy="2349500"/>
            <a:chOff x="1013" y="8175"/>
            <a:chExt cx="10577" cy="3355"/>
          </a:xfrm>
        </p:grpSpPr>
        <p:sp>
          <p:nvSpPr>
            <p:cNvPr id="78903" name="Freeform 55"/>
            <p:cNvSpPr>
              <a:spLocks/>
            </p:cNvSpPr>
            <p:nvPr/>
          </p:nvSpPr>
          <p:spPr bwMode="auto">
            <a:xfrm>
              <a:off x="1019" y="8181"/>
              <a:ext cx="4652" cy="0"/>
            </a:xfrm>
            <a:custGeom>
              <a:avLst/>
              <a:gdLst/>
              <a:ahLst/>
              <a:cxnLst>
                <a:cxn ang="0">
                  <a:pos x="0" y="0"/>
                </a:cxn>
                <a:cxn ang="0">
                  <a:pos x="4652" y="0"/>
                </a:cxn>
              </a:cxnLst>
              <a:rect l="0" t="0" r="r" b="b"/>
              <a:pathLst>
                <a:path w="4652">
                  <a:moveTo>
                    <a:pt x="0" y="0"/>
                  </a:moveTo>
                  <a:lnTo>
                    <a:pt x="4652" y="0"/>
                  </a:lnTo>
                </a:path>
              </a:pathLst>
            </a:custGeom>
            <a:noFill/>
            <a:ln w="7367">
              <a:solidFill>
                <a:srgbClr val="000000"/>
              </a:solidFill>
              <a:round/>
              <a:headEnd/>
              <a:tailEnd/>
            </a:ln>
          </p:spPr>
          <p:txBody>
            <a:bodyPr/>
            <a:lstStyle/>
            <a:p>
              <a:endParaRPr lang="hr-HR"/>
            </a:p>
          </p:txBody>
        </p:sp>
        <p:sp>
          <p:nvSpPr>
            <p:cNvPr id="78904" name="Freeform 56"/>
            <p:cNvSpPr>
              <a:spLocks/>
            </p:cNvSpPr>
            <p:nvPr/>
          </p:nvSpPr>
          <p:spPr bwMode="auto">
            <a:xfrm>
              <a:off x="5671" y="8192"/>
              <a:ext cx="1302" cy="0"/>
            </a:xfrm>
            <a:custGeom>
              <a:avLst/>
              <a:gdLst/>
              <a:ahLst/>
              <a:cxnLst>
                <a:cxn ang="0">
                  <a:pos x="0" y="0"/>
                </a:cxn>
                <a:cxn ang="0">
                  <a:pos x="1301" y="0"/>
                </a:cxn>
              </a:cxnLst>
              <a:rect l="0" t="0" r="r" b="b"/>
              <a:pathLst>
                <a:path w="1302">
                  <a:moveTo>
                    <a:pt x="0" y="0"/>
                  </a:moveTo>
                  <a:lnTo>
                    <a:pt x="1301" y="0"/>
                  </a:lnTo>
                </a:path>
              </a:pathLst>
            </a:custGeom>
            <a:noFill/>
            <a:ln w="21087">
              <a:solidFill>
                <a:srgbClr val="000000"/>
              </a:solidFill>
              <a:round/>
              <a:headEnd/>
              <a:tailEnd/>
            </a:ln>
          </p:spPr>
          <p:txBody>
            <a:bodyPr/>
            <a:lstStyle/>
            <a:p>
              <a:endParaRPr lang="hr-HR"/>
            </a:p>
          </p:txBody>
        </p:sp>
        <p:sp>
          <p:nvSpPr>
            <p:cNvPr id="78905" name="Freeform 57"/>
            <p:cNvSpPr>
              <a:spLocks/>
            </p:cNvSpPr>
            <p:nvPr/>
          </p:nvSpPr>
          <p:spPr bwMode="auto">
            <a:xfrm>
              <a:off x="6973" y="8181"/>
              <a:ext cx="4591" cy="0"/>
            </a:xfrm>
            <a:custGeom>
              <a:avLst/>
              <a:gdLst/>
              <a:ahLst/>
              <a:cxnLst>
                <a:cxn ang="0">
                  <a:pos x="0" y="0"/>
                </a:cxn>
                <a:cxn ang="0">
                  <a:pos x="4590" y="0"/>
                </a:cxn>
              </a:cxnLst>
              <a:rect l="0" t="0" r="r" b="b"/>
              <a:pathLst>
                <a:path w="4591">
                  <a:moveTo>
                    <a:pt x="0" y="0"/>
                  </a:moveTo>
                  <a:lnTo>
                    <a:pt x="4590" y="0"/>
                  </a:lnTo>
                </a:path>
              </a:pathLst>
            </a:custGeom>
            <a:noFill/>
            <a:ln w="7367">
              <a:solidFill>
                <a:srgbClr val="000000"/>
              </a:solidFill>
              <a:round/>
              <a:headEnd/>
              <a:tailEnd/>
            </a:ln>
          </p:spPr>
          <p:txBody>
            <a:bodyPr/>
            <a:lstStyle/>
            <a:p>
              <a:endParaRPr lang="hr-HR"/>
            </a:p>
          </p:txBody>
        </p:sp>
        <p:sp>
          <p:nvSpPr>
            <p:cNvPr id="78906" name="Freeform 58"/>
            <p:cNvSpPr>
              <a:spLocks/>
            </p:cNvSpPr>
            <p:nvPr/>
          </p:nvSpPr>
          <p:spPr bwMode="auto">
            <a:xfrm>
              <a:off x="1023" y="8187"/>
              <a:ext cx="0" cy="3139"/>
            </a:xfrm>
            <a:custGeom>
              <a:avLst/>
              <a:gdLst/>
              <a:ahLst/>
              <a:cxnLst>
                <a:cxn ang="0">
                  <a:pos x="0" y="0"/>
                </a:cxn>
                <a:cxn ang="0">
                  <a:pos x="0" y="3138"/>
                </a:cxn>
              </a:cxnLst>
              <a:rect l="0" t="0" r="r" b="b"/>
              <a:pathLst>
                <a:path h="3139">
                  <a:moveTo>
                    <a:pt x="0" y="0"/>
                  </a:moveTo>
                  <a:lnTo>
                    <a:pt x="0" y="3138"/>
                  </a:lnTo>
                </a:path>
              </a:pathLst>
            </a:custGeom>
            <a:noFill/>
            <a:ln w="7358">
              <a:solidFill>
                <a:srgbClr val="000000"/>
              </a:solidFill>
              <a:round/>
              <a:headEnd/>
              <a:tailEnd/>
            </a:ln>
          </p:spPr>
          <p:txBody>
            <a:bodyPr/>
            <a:lstStyle/>
            <a:p>
              <a:endParaRPr lang="hr-HR"/>
            </a:p>
          </p:txBody>
        </p:sp>
        <p:sp>
          <p:nvSpPr>
            <p:cNvPr id="78907" name="Freeform 59"/>
            <p:cNvSpPr>
              <a:spLocks/>
            </p:cNvSpPr>
            <p:nvPr/>
          </p:nvSpPr>
          <p:spPr bwMode="auto">
            <a:xfrm>
              <a:off x="1730"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08" name="Freeform 60"/>
            <p:cNvSpPr>
              <a:spLocks/>
            </p:cNvSpPr>
            <p:nvPr/>
          </p:nvSpPr>
          <p:spPr bwMode="auto">
            <a:xfrm>
              <a:off x="2330"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09" name="Freeform 61"/>
            <p:cNvSpPr>
              <a:spLocks/>
            </p:cNvSpPr>
            <p:nvPr/>
          </p:nvSpPr>
          <p:spPr bwMode="auto">
            <a:xfrm>
              <a:off x="2929"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10" name="Freeform 62"/>
            <p:cNvSpPr>
              <a:spLocks/>
            </p:cNvSpPr>
            <p:nvPr/>
          </p:nvSpPr>
          <p:spPr bwMode="auto">
            <a:xfrm>
              <a:off x="3648"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11" name="Freeform 63"/>
            <p:cNvSpPr>
              <a:spLocks/>
            </p:cNvSpPr>
            <p:nvPr/>
          </p:nvSpPr>
          <p:spPr bwMode="auto">
            <a:xfrm>
              <a:off x="4384"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12" name="Freeform 64"/>
            <p:cNvSpPr>
              <a:spLocks/>
            </p:cNvSpPr>
            <p:nvPr/>
          </p:nvSpPr>
          <p:spPr bwMode="auto">
            <a:xfrm>
              <a:off x="5086" y="8192"/>
              <a:ext cx="0" cy="3134"/>
            </a:xfrm>
            <a:custGeom>
              <a:avLst/>
              <a:gdLst/>
              <a:ahLst/>
              <a:cxnLst>
                <a:cxn ang="0">
                  <a:pos x="0" y="0"/>
                </a:cxn>
                <a:cxn ang="0">
                  <a:pos x="0" y="3134"/>
                </a:cxn>
              </a:cxnLst>
              <a:rect l="0" t="0" r="r" b="b"/>
              <a:pathLst>
                <a:path h="3134">
                  <a:moveTo>
                    <a:pt x="0" y="0"/>
                  </a:moveTo>
                  <a:lnTo>
                    <a:pt x="0" y="3134"/>
                  </a:lnTo>
                </a:path>
              </a:pathLst>
            </a:custGeom>
            <a:noFill/>
            <a:ln w="7358">
              <a:solidFill>
                <a:srgbClr val="000000"/>
              </a:solidFill>
              <a:round/>
              <a:headEnd/>
              <a:tailEnd/>
            </a:ln>
          </p:spPr>
          <p:txBody>
            <a:bodyPr/>
            <a:lstStyle/>
            <a:p>
              <a:endParaRPr lang="hr-HR"/>
            </a:p>
          </p:txBody>
        </p:sp>
        <p:sp>
          <p:nvSpPr>
            <p:cNvPr id="78913" name="Freeform 65"/>
            <p:cNvSpPr>
              <a:spLocks/>
            </p:cNvSpPr>
            <p:nvPr/>
          </p:nvSpPr>
          <p:spPr bwMode="auto">
            <a:xfrm>
              <a:off x="5686" y="8207"/>
              <a:ext cx="0" cy="423"/>
            </a:xfrm>
            <a:custGeom>
              <a:avLst/>
              <a:gdLst/>
              <a:ahLst/>
              <a:cxnLst>
                <a:cxn ang="0">
                  <a:pos x="0" y="0"/>
                </a:cxn>
                <a:cxn ang="0">
                  <a:pos x="0" y="422"/>
                </a:cxn>
              </a:cxnLst>
              <a:rect l="0" t="0" r="r" b="b"/>
              <a:pathLst>
                <a:path h="423">
                  <a:moveTo>
                    <a:pt x="0" y="0"/>
                  </a:moveTo>
                  <a:lnTo>
                    <a:pt x="0" y="422"/>
                  </a:lnTo>
                </a:path>
              </a:pathLst>
            </a:custGeom>
            <a:noFill/>
            <a:ln w="19536">
              <a:solidFill>
                <a:srgbClr val="000000"/>
              </a:solidFill>
              <a:round/>
              <a:headEnd/>
              <a:tailEnd/>
            </a:ln>
          </p:spPr>
          <p:txBody>
            <a:bodyPr/>
            <a:lstStyle/>
            <a:p>
              <a:endParaRPr lang="hr-HR"/>
            </a:p>
          </p:txBody>
        </p:sp>
        <p:sp>
          <p:nvSpPr>
            <p:cNvPr id="78914" name="Freeform 66"/>
            <p:cNvSpPr>
              <a:spLocks/>
            </p:cNvSpPr>
            <p:nvPr/>
          </p:nvSpPr>
          <p:spPr bwMode="auto">
            <a:xfrm>
              <a:off x="6959" y="8207"/>
              <a:ext cx="0" cy="75"/>
            </a:xfrm>
            <a:custGeom>
              <a:avLst/>
              <a:gdLst/>
              <a:ahLst/>
              <a:cxnLst>
                <a:cxn ang="0">
                  <a:pos x="0" y="0"/>
                </a:cxn>
                <a:cxn ang="0">
                  <a:pos x="0" y="74"/>
                </a:cxn>
              </a:cxnLst>
              <a:rect l="0" t="0" r="r" b="b"/>
              <a:pathLst>
                <a:path h="75">
                  <a:moveTo>
                    <a:pt x="0" y="0"/>
                  </a:moveTo>
                  <a:lnTo>
                    <a:pt x="0" y="74"/>
                  </a:lnTo>
                </a:path>
              </a:pathLst>
            </a:custGeom>
            <a:noFill/>
            <a:ln w="19536">
              <a:solidFill>
                <a:srgbClr val="000000"/>
              </a:solidFill>
              <a:round/>
              <a:headEnd/>
              <a:tailEnd/>
            </a:ln>
          </p:spPr>
          <p:txBody>
            <a:bodyPr/>
            <a:lstStyle/>
            <a:p>
              <a:endParaRPr lang="hr-HR"/>
            </a:p>
          </p:txBody>
        </p:sp>
        <p:sp>
          <p:nvSpPr>
            <p:cNvPr id="78915" name="Freeform 67"/>
            <p:cNvSpPr>
              <a:spLocks/>
            </p:cNvSpPr>
            <p:nvPr/>
          </p:nvSpPr>
          <p:spPr bwMode="auto">
            <a:xfrm>
              <a:off x="7603" y="8192"/>
              <a:ext cx="0" cy="625"/>
            </a:xfrm>
            <a:custGeom>
              <a:avLst/>
              <a:gdLst/>
              <a:ahLst/>
              <a:cxnLst>
                <a:cxn ang="0">
                  <a:pos x="0" y="0"/>
                </a:cxn>
                <a:cxn ang="0">
                  <a:pos x="0" y="625"/>
                </a:cxn>
              </a:cxnLst>
              <a:rect l="0" t="0" r="r" b="b"/>
              <a:pathLst>
                <a:path h="625">
                  <a:moveTo>
                    <a:pt x="0" y="0"/>
                  </a:moveTo>
                  <a:lnTo>
                    <a:pt x="0" y="625"/>
                  </a:lnTo>
                </a:path>
              </a:pathLst>
            </a:custGeom>
            <a:noFill/>
            <a:ln w="7358">
              <a:solidFill>
                <a:srgbClr val="000000"/>
              </a:solidFill>
              <a:round/>
              <a:headEnd/>
              <a:tailEnd/>
            </a:ln>
          </p:spPr>
          <p:txBody>
            <a:bodyPr/>
            <a:lstStyle/>
            <a:p>
              <a:endParaRPr lang="hr-HR"/>
            </a:p>
          </p:txBody>
        </p:sp>
        <p:sp>
          <p:nvSpPr>
            <p:cNvPr id="78916" name="Freeform 68"/>
            <p:cNvSpPr>
              <a:spLocks/>
            </p:cNvSpPr>
            <p:nvPr/>
          </p:nvSpPr>
          <p:spPr bwMode="auto">
            <a:xfrm>
              <a:off x="8296" y="8192"/>
              <a:ext cx="0" cy="625"/>
            </a:xfrm>
            <a:custGeom>
              <a:avLst/>
              <a:gdLst/>
              <a:ahLst/>
              <a:cxnLst>
                <a:cxn ang="0">
                  <a:pos x="0" y="0"/>
                </a:cxn>
                <a:cxn ang="0">
                  <a:pos x="0" y="625"/>
                </a:cxn>
              </a:cxnLst>
              <a:rect l="0" t="0" r="r" b="b"/>
              <a:pathLst>
                <a:path h="625">
                  <a:moveTo>
                    <a:pt x="0" y="0"/>
                  </a:moveTo>
                  <a:lnTo>
                    <a:pt x="0" y="625"/>
                  </a:lnTo>
                </a:path>
              </a:pathLst>
            </a:custGeom>
            <a:noFill/>
            <a:ln w="7358">
              <a:solidFill>
                <a:srgbClr val="000000"/>
              </a:solidFill>
              <a:round/>
              <a:headEnd/>
              <a:tailEnd/>
            </a:ln>
          </p:spPr>
          <p:txBody>
            <a:bodyPr/>
            <a:lstStyle/>
            <a:p>
              <a:endParaRPr lang="hr-HR"/>
            </a:p>
          </p:txBody>
        </p:sp>
        <p:sp>
          <p:nvSpPr>
            <p:cNvPr id="78917" name="Freeform 69"/>
            <p:cNvSpPr>
              <a:spLocks/>
            </p:cNvSpPr>
            <p:nvPr/>
          </p:nvSpPr>
          <p:spPr bwMode="auto">
            <a:xfrm>
              <a:off x="8922" y="8192"/>
              <a:ext cx="0" cy="1530"/>
            </a:xfrm>
            <a:custGeom>
              <a:avLst/>
              <a:gdLst/>
              <a:ahLst/>
              <a:cxnLst>
                <a:cxn ang="0">
                  <a:pos x="0" y="0"/>
                </a:cxn>
                <a:cxn ang="0">
                  <a:pos x="0" y="1530"/>
                </a:cxn>
              </a:cxnLst>
              <a:rect l="0" t="0" r="r" b="b"/>
              <a:pathLst>
                <a:path h="1530">
                  <a:moveTo>
                    <a:pt x="0" y="0"/>
                  </a:moveTo>
                  <a:lnTo>
                    <a:pt x="0" y="1530"/>
                  </a:lnTo>
                </a:path>
              </a:pathLst>
            </a:custGeom>
            <a:noFill/>
            <a:ln w="7358">
              <a:solidFill>
                <a:srgbClr val="000000"/>
              </a:solidFill>
              <a:round/>
              <a:headEnd/>
              <a:tailEnd/>
            </a:ln>
          </p:spPr>
          <p:txBody>
            <a:bodyPr/>
            <a:lstStyle/>
            <a:p>
              <a:endParaRPr lang="hr-HR"/>
            </a:p>
          </p:txBody>
        </p:sp>
        <p:sp>
          <p:nvSpPr>
            <p:cNvPr id="78918" name="Freeform 70"/>
            <p:cNvSpPr>
              <a:spLocks/>
            </p:cNvSpPr>
            <p:nvPr/>
          </p:nvSpPr>
          <p:spPr bwMode="auto">
            <a:xfrm>
              <a:off x="9641" y="8192"/>
              <a:ext cx="0" cy="1641"/>
            </a:xfrm>
            <a:custGeom>
              <a:avLst/>
              <a:gdLst/>
              <a:ahLst/>
              <a:cxnLst>
                <a:cxn ang="0">
                  <a:pos x="0" y="0"/>
                </a:cxn>
                <a:cxn ang="0">
                  <a:pos x="0" y="1640"/>
                </a:cxn>
              </a:cxnLst>
              <a:rect l="0" t="0" r="r" b="b"/>
              <a:pathLst>
                <a:path h="1641">
                  <a:moveTo>
                    <a:pt x="0" y="0"/>
                  </a:moveTo>
                  <a:lnTo>
                    <a:pt x="0" y="1640"/>
                  </a:lnTo>
                </a:path>
              </a:pathLst>
            </a:custGeom>
            <a:noFill/>
            <a:ln w="7358">
              <a:solidFill>
                <a:srgbClr val="000000"/>
              </a:solidFill>
              <a:round/>
              <a:headEnd/>
              <a:tailEnd/>
            </a:ln>
          </p:spPr>
          <p:txBody>
            <a:bodyPr/>
            <a:lstStyle/>
            <a:p>
              <a:endParaRPr lang="hr-HR"/>
            </a:p>
          </p:txBody>
        </p:sp>
        <p:sp>
          <p:nvSpPr>
            <p:cNvPr id="78919" name="Freeform 71"/>
            <p:cNvSpPr>
              <a:spLocks/>
            </p:cNvSpPr>
            <p:nvPr/>
          </p:nvSpPr>
          <p:spPr bwMode="auto">
            <a:xfrm>
              <a:off x="10240" y="8192"/>
              <a:ext cx="0" cy="2539"/>
            </a:xfrm>
            <a:custGeom>
              <a:avLst/>
              <a:gdLst/>
              <a:ahLst/>
              <a:cxnLst>
                <a:cxn ang="0">
                  <a:pos x="0" y="0"/>
                </a:cxn>
                <a:cxn ang="0">
                  <a:pos x="0" y="2538"/>
                </a:cxn>
              </a:cxnLst>
              <a:rect l="0" t="0" r="r" b="b"/>
              <a:pathLst>
                <a:path h="2539">
                  <a:moveTo>
                    <a:pt x="0" y="0"/>
                  </a:moveTo>
                  <a:lnTo>
                    <a:pt x="0" y="2538"/>
                  </a:lnTo>
                </a:path>
              </a:pathLst>
            </a:custGeom>
            <a:noFill/>
            <a:ln w="7358">
              <a:solidFill>
                <a:srgbClr val="000000"/>
              </a:solidFill>
              <a:round/>
              <a:headEnd/>
              <a:tailEnd/>
            </a:ln>
          </p:spPr>
          <p:txBody>
            <a:bodyPr/>
            <a:lstStyle/>
            <a:p>
              <a:endParaRPr lang="hr-HR"/>
            </a:p>
          </p:txBody>
        </p:sp>
        <p:sp>
          <p:nvSpPr>
            <p:cNvPr id="78920" name="Freeform 72"/>
            <p:cNvSpPr>
              <a:spLocks/>
            </p:cNvSpPr>
            <p:nvPr/>
          </p:nvSpPr>
          <p:spPr bwMode="auto">
            <a:xfrm>
              <a:off x="10840" y="8192"/>
              <a:ext cx="0" cy="2539"/>
            </a:xfrm>
            <a:custGeom>
              <a:avLst/>
              <a:gdLst/>
              <a:ahLst/>
              <a:cxnLst>
                <a:cxn ang="0">
                  <a:pos x="0" y="0"/>
                </a:cxn>
                <a:cxn ang="0">
                  <a:pos x="0" y="2538"/>
                </a:cxn>
              </a:cxnLst>
              <a:rect l="0" t="0" r="r" b="b"/>
              <a:pathLst>
                <a:path h="2539">
                  <a:moveTo>
                    <a:pt x="0" y="0"/>
                  </a:moveTo>
                  <a:lnTo>
                    <a:pt x="0" y="2538"/>
                  </a:lnTo>
                </a:path>
              </a:pathLst>
            </a:custGeom>
            <a:noFill/>
            <a:ln w="7358">
              <a:solidFill>
                <a:srgbClr val="000000"/>
              </a:solidFill>
              <a:round/>
              <a:headEnd/>
              <a:tailEnd/>
            </a:ln>
          </p:spPr>
          <p:txBody>
            <a:bodyPr/>
            <a:lstStyle/>
            <a:p>
              <a:endParaRPr lang="hr-HR"/>
            </a:p>
          </p:txBody>
        </p:sp>
        <p:sp>
          <p:nvSpPr>
            <p:cNvPr id="78921" name="Freeform 73"/>
            <p:cNvSpPr>
              <a:spLocks/>
            </p:cNvSpPr>
            <p:nvPr/>
          </p:nvSpPr>
          <p:spPr bwMode="auto">
            <a:xfrm>
              <a:off x="11559" y="8187"/>
              <a:ext cx="0" cy="2544"/>
            </a:xfrm>
            <a:custGeom>
              <a:avLst/>
              <a:gdLst/>
              <a:ahLst/>
              <a:cxnLst>
                <a:cxn ang="0">
                  <a:pos x="0" y="0"/>
                </a:cxn>
                <a:cxn ang="0">
                  <a:pos x="0" y="2543"/>
                </a:cxn>
              </a:cxnLst>
              <a:rect l="0" t="0" r="r" b="b"/>
              <a:pathLst>
                <a:path h="2544">
                  <a:moveTo>
                    <a:pt x="0" y="0"/>
                  </a:moveTo>
                  <a:lnTo>
                    <a:pt x="0" y="2543"/>
                  </a:lnTo>
                </a:path>
              </a:pathLst>
            </a:custGeom>
            <a:noFill/>
            <a:ln w="7358">
              <a:solidFill>
                <a:srgbClr val="000000"/>
              </a:solidFill>
              <a:round/>
              <a:headEnd/>
              <a:tailEnd/>
            </a:ln>
          </p:spPr>
          <p:txBody>
            <a:bodyPr/>
            <a:lstStyle/>
            <a:p>
              <a:endParaRPr lang="hr-HR"/>
            </a:p>
          </p:txBody>
        </p:sp>
        <p:sp>
          <p:nvSpPr>
            <p:cNvPr id="78922" name="Freeform 74"/>
            <p:cNvSpPr>
              <a:spLocks/>
            </p:cNvSpPr>
            <p:nvPr/>
          </p:nvSpPr>
          <p:spPr bwMode="auto">
            <a:xfrm>
              <a:off x="1028" y="8635"/>
              <a:ext cx="4643" cy="0"/>
            </a:xfrm>
            <a:custGeom>
              <a:avLst/>
              <a:gdLst/>
              <a:ahLst/>
              <a:cxnLst>
                <a:cxn ang="0">
                  <a:pos x="0" y="0"/>
                </a:cxn>
                <a:cxn ang="0">
                  <a:pos x="4643" y="0"/>
                </a:cxn>
              </a:cxnLst>
              <a:rect l="0" t="0" r="r" b="b"/>
              <a:pathLst>
                <a:path w="4643">
                  <a:moveTo>
                    <a:pt x="0" y="0"/>
                  </a:moveTo>
                  <a:lnTo>
                    <a:pt x="4643" y="0"/>
                  </a:lnTo>
                </a:path>
              </a:pathLst>
            </a:custGeom>
            <a:noFill/>
            <a:ln w="7367">
              <a:solidFill>
                <a:srgbClr val="000000"/>
              </a:solidFill>
              <a:round/>
              <a:headEnd/>
              <a:tailEnd/>
            </a:ln>
          </p:spPr>
          <p:txBody>
            <a:bodyPr/>
            <a:lstStyle/>
            <a:p>
              <a:endParaRPr lang="hr-HR"/>
            </a:p>
          </p:txBody>
        </p:sp>
        <p:sp>
          <p:nvSpPr>
            <p:cNvPr id="78923" name="Freeform 75"/>
            <p:cNvSpPr>
              <a:spLocks/>
            </p:cNvSpPr>
            <p:nvPr/>
          </p:nvSpPr>
          <p:spPr bwMode="auto">
            <a:xfrm>
              <a:off x="5679" y="8629"/>
              <a:ext cx="0" cy="31"/>
            </a:xfrm>
            <a:custGeom>
              <a:avLst/>
              <a:gdLst/>
              <a:ahLst/>
              <a:cxnLst>
                <a:cxn ang="0">
                  <a:pos x="0" y="0"/>
                </a:cxn>
                <a:cxn ang="0">
                  <a:pos x="0" y="30"/>
                </a:cxn>
              </a:cxnLst>
              <a:rect l="0" t="0" r="r" b="b"/>
              <a:pathLst>
                <a:path h="31">
                  <a:moveTo>
                    <a:pt x="0" y="0"/>
                  </a:moveTo>
                  <a:lnTo>
                    <a:pt x="0" y="30"/>
                  </a:lnTo>
                </a:path>
              </a:pathLst>
            </a:custGeom>
            <a:noFill/>
            <a:ln w="19563">
              <a:solidFill>
                <a:srgbClr val="000000"/>
              </a:solidFill>
              <a:round/>
              <a:headEnd/>
              <a:tailEnd/>
            </a:ln>
          </p:spPr>
          <p:txBody>
            <a:bodyPr/>
            <a:lstStyle/>
            <a:p>
              <a:endParaRPr lang="hr-HR"/>
            </a:p>
          </p:txBody>
        </p:sp>
        <p:sp>
          <p:nvSpPr>
            <p:cNvPr id="78924" name="Freeform 76"/>
            <p:cNvSpPr>
              <a:spLocks/>
            </p:cNvSpPr>
            <p:nvPr/>
          </p:nvSpPr>
          <p:spPr bwMode="auto">
            <a:xfrm>
              <a:off x="6973" y="8635"/>
              <a:ext cx="4581" cy="0"/>
            </a:xfrm>
            <a:custGeom>
              <a:avLst/>
              <a:gdLst/>
              <a:ahLst/>
              <a:cxnLst>
                <a:cxn ang="0">
                  <a:pos x="0" y="0"/>
                </a:cxn>
                <a:cxn ang="0">
                  <a:pos x="4580" y="0"/>
                </a:cxn>
              </a:cxnLst>
              <a:rect l="0" t="0" r="r" b="b"/>
              <a:pathLst>
                <a:path w="4581">
                  <a:moveTo>
                    <a:pt x="0" y="0"/>
                  </a:moveTo>
                  <a:lnTo>
                    <a:pt x="4580" y="0"/>
                  </a:lnTo>
                </a:path>
              </a:pathLst>
            </a:custGeom>
            <a:noFill/>
            <a:ln w="7367">
              <a:solidFill>
                <a:srgbClr val="000000"/>
              </a:solidFill>
              <a:round/>
              <a:headEnd/>
              <a:tailEnd/>
            </a:ln>
          </p:spPr>
          <p:txBody>
            <a:bodyPr/>
            <a:lstStyle/>
            <a:p>
              <a:endParaRPr lang="hr-HR"/>
            </a:p>
          </p:txBody>
        </p:sp>
        <p:sp>
          <p:nvSpPr>
            <p:cNvPr id="78925" name="Freeform 77"/>
            <p:cNvSpPr>
              <a:spLocks/>
            </p:cNvSpPr>
            <p:nvPr/>
          </p:nvSpPr>
          <p:spPr bwMode="auto">
            <a:xfrm>
              <a:off x="5686" y="8655"/>
              <a:ext cx="0" cy="2671"/>
            </a:xfrm>
            <a:custGeom>
              <a:avLst/>
              <a:gdLst/>
              <a:ahLst/>
              <a:cxnLst>
                <a:cxn ang="0">
                  <a:pos x="0" y="0"/>
                </a:cxn>
                <a:cxn ang="0">
                  <a:pos x="0" y="2670"/>
                </a:cxn>
              </a:cxnLst>
              <a:rect l="0" t="0" r="r" b="b"/>
              <a:pathLst>
                <a:path h="2671">
                  <a:moveTo>
                    <a:pt x="0" y="0"/>
                  </a:moveTo>
                  <a:lnTo>
                    <a:pt x="0" y="2670"/>
                  </a:lnTo>
                </a:path>
              </a:pathLst>
            </a:custGeom>
            <a:noFill/>
            <a:ln w="7358">
              <a:solidFill>
                <a:srgbClr val="000000"/>
              </a:solidFill>
              <a:round/>
              <a:headEnd/>
              <a:tailEnd/>
            </a:ln>
          </p:spPr>
          <p:txBody>
            <a:bodyPr/>
            <a:lstStyle/>
            <a:p>
              <a:endParaRPr lang="hr-HR"/>
            </a:p>
          </p:txBody>
        </p:sp>
        <p:sp>
          <p:nvSpPr>
            <p:cNvPr id="78926" name="Freeform 78"/>
            <p:cNvSpPr>
              <a:spLocks/>
            </p:cNvSpPr>
            <p:nvPr/>
          </p:nvSpPr>
          <p:spPr bwMode="auto">
            <a:xfrm>
              <a:off x="1028" y="8940"/>
              <a:ext cx="4658" cy="0"/>
            </a:xfrm>
            <a:custGeom>
              <a:avLst/>
              <a:gdLst/>
              <a:ahLst/>
              <a:cxnLst>
                <a:cxn ang="0">
                  <a:pos x="0" y="0"/>
                </a:cxn>
                <a:cxn ang="0">
                  <a:pos x="4657" y="0"/>
                </a:cxn>
              </a:cxnLst>
              <a:rect l="0" t="0" r="r" b="b"/>
              <a:pathLst>
                <a:path w="4658">
                  <a:moveTo>
                    <a:pt x="0" y="0"/>
                  </a:moveTo>
                  <a:lnTo>
                    <a:pt x="4657" y="0"/>
                  </a:lnTo>
                </a:path>
              </a:pathLst>
            </a:custGeom>
            <a:noFill/>
            <a:ln w="7367">
              <a:solidFill>
                <a:srgbClr val="000000"/>
              </a:solidFill>
              <a:round/>
              <a:headEnd/>
              <a:tailEnd/>
            </a:ln>
          </p:spPr>
          <p:txBody>
            <a:bodyPr/>
            <a:lstStyle/>
            <a:p>
              <a:endParaRPr lang="hr-HR"/>
            </a:p>
          </p:txBody>
        </p:sp>
        <p:sp>
          <p:nvSpPr>
            <p:cNvPr id="78927" name="Freeform 79"/>
            <p:cNvSpPr>
              <a:spLocks/>
            </p:cNvSpPr>
            <p:nvPr/>
          </p:nvSpPr>
          <p:spPr bwMode="auto">
            <a:xfrm>
              <a:off x="8311" y="8940"/>
              <a:ext cx="3243" cy="0"/>
            </a:xfrm>
            <a:custGeom>
              <a:avLst/>
              <a:gdLst/>
              <a:ahLst/>
              <a:cxnLst>
                <a:cxn ang="0">
                  <a:pos x="0" y="0"/>
                </a:cxn>
                <a:cxn ang="0">
                  <a:pos x="3243" y="0"/>
                </a:cxn>
              </a:cxnLst>
              <a:rect l="0" t="0" r="r" b="b"/>
              <a:pathLst>
                <a:path w="3243">
                  <a:moveTo>
                    <a:pt x="0" y="0"/>
                  </a:moveTo>
                  <a:lnTo>
                    <a:pt x="3243" y="0"/>
                  </a:lnTo>
                </a:path>
              </a:pathLst>
            </a:custGeom>
            <a:noFill/>
            <a:ln w="7367">
              <a:solidFill>
                <a:srgbClr val="000000"/>
              </a:solidFill>
              <a:round/>
              <a:headEnd/>
              <a:tailEnd/>
            </a:ln>
          </p:spPr>
          <p:txBody>
            <a:bodyPr/>
            <a:lstStyle/>
            <a:p>
              <a:endParaRPr lang="hr-HR"/>
            </a:p>
          </p:txBody>
        </p:sp>
        <p:sp>
          <p:nvSpPr>
            <p:cNvPr id="78928" name="Freeform 80"/>
            <p:cNvSpPr>
              <a:spLocks/>
            </p:cNvSpPr>
            <p:nvPr/>
          </p:nvSpPr>
          <p:spPr bwMode="auto">
            <a:xfrm>
              <a:off x="6405" y="9002"/>
              <a:ext cx="0" cy="2324"/>
            </a:xfrm>
            <a:custGeom>
              <a:avLst/>
              <a:gdLst/>
              <a:ahLst/>
              <a:cxnLst>
                <a:cxn ang="0">
                  <a:pos x="0" y="0"/>
                </a:cxn>
                <a:cxn ang="0">
                  <a:pos x="0" y="2323"/>
                </a:cxn>
              </a:cxnLst>
              <a:rect l="0" t="0" r="r" b="b"/>
              <a:pathLst>
                <a:path h="2324">
                  <a:moveTo>
                    <a:pt x="0" y="0"/>
                  </a:moveTo>
                  <a:lnTo>
                    <a:pt x="0" y="2323"/>
                  </a:lnTo>
                </a:path>
              </a:pathLst>
            </a:custGeom>
            <a:noFill/>
            <a:ln w="7358">
              <a:solidFill>
                <a:srgbClr val="000000"/>
              </a:solidFill>
              <a:round/>
              <a:headEnd/>
              <a:tailEnd/>
            </a:ln>
          </p:spPr>
          <p:txBody>
            <a:bodyPr/>
            <a:lstStyle/>
            <a:p>
              <a:endParaRPr lang="hr-HR"/>
            </a:p>
          </p:txBody>
        </p:sp>
        <p:sp>
          <p:nvSpPr>
            <p:cNvPr id="78929" name="Freeform 81"/>
            <p:cNvSpPr>
              <a:spLocks/>
            </p:cNvSpPr>
            <p:nvPr/>
          </p:nvSpPr>
          <p:spPr bwMode="auto">
            <a:xfrm>
              <a:off x="1019" y="9247"/>
              <a:ext cx="5873" cy="0"/>
            </a:xfrm>
            <a:custGeom>
              <a:avLst/>
              <a:gdLst/>
              <a:ahLst/>
              <a:cxnLst>
                <a:cxn ang="0">
                  <a:pos x="0" y="0"/>
                </a:cxn>
                <a:cxn ang="0">
                  <a:pos x="5872" y="0"/>
                </a:cxn>
              </a:cxnLst>
              <a:rect l="0" t="0" r="r" b="b"/>
              <a:pathLst>
                <a:path w="5873">
                  <a:moveTo>
                    <a:pt x="0" y="0"/>
                  </a:moveTo>
                  <a:lnTo>
                    <a:pt x="5872" y="0"/>
                  </a:lnTo>
                </a:path>
              </a:pathLst>
            </a:custGeom>
            <a:noFill/>
            <a:ln w="7367">
              <a:solidFill>
                <a:srgbClr val="000000"/>
              </a:solidFill>
              <a:round/>
              <a:headEnd/>
              <a:tailEnd/>
            </a:ln>
          </p:spPr>
          <p:txBody>
            <a:bodyPr/>
            <a:lstStyle/>
            <a:p>
              <a:endParaRPr lang="hr-HR"/>
            </a:p>
          </p:txBody>
        </p:sp>
        <p:sp>
          <p:nvSpPr>
            <p:cNvPr id="78930" name="Freeform 82"/>
            <p:cNvSpPr>
              <a:spLocks/>
            </p:cNvSpPr>
            <p:nvPr/>
          </p:nvSpPr>
          <p:spPr bwMode="auto">
            <a:xfrm>
              <a:off x="8323" y="9247"/>
              <a:ext cx="3241" cy="0"/>
            </a:xfrm>
            <a:custGeom>
              <a:avLst/>
              <a:gdLst/>
              <a:ahLst/>
              <a:cxnLst>
                <a:cxn ang="0">
                  <a:pos x="0" y="0"/>
                </a:cxn>
                <a:cxn ang="0">
                  <a:pos x="3240" y="0"/>
                </a:cxn>
              </a:cxnLst>
              <a:rect l="0" t="0" r="r" b="b"/>
              <a:pathLst>
                <a:path w="3241">
                  <a:moveTo>
                    <a:pt x="0" y="0"/>
                  </a:moveTo>
                  <a:lnTo>
                    <a:pt x="3240" y="0"/>
                  </a:lnTo>
                </a:path>
              </a:pathLst>
            </a:custGeom>
            <a:noFill/>
            <a:ln w="7367">
              <a:solidFill>
                <a:srgbClr val="000000"/>
              </a:solidFill>
              <a:round/>
              <a:headEnd/>
              <a:tailEnd/>
            </a:ln>
          </p:spPr>
          <p:txBody>
            <a:bodyPr/>
            <a:lstStyle/>
            <a:p>
              <a:endParaRPr lang="hr-HR"/>
            </a:p>
          </p:txBody>
        </p:sp>
        <p:sp>
          <p:nvSpPr>
            <p:cNvPr id="78931" name="Freeform 83"/>
            <p:cNvSpPr>
              <a:spLocks/>
            </p:cNvSpPr>
            <p:nvPr/>
          </p:nvSpPr>
          <p:spPr bwMode="auto">
            <a:xfrm>
              <a:off x="1028" y="9533"/>
              <a:ext cx="5864" cy="0"/>
            </a:xfrm>
            <a:custGeom>
              <a:avLst/>
              <a:gdLst/>
              <a:ahLst/>
              <a:cxnLst>
                <a:cxn ang="0">
                  <a:pos x="0" y="0"/>
                </a:cxn>
                <a:cxn ang="0">
                  <a:pos x="5863" y="0"/>
                </a:cxn>
              </a:cxnLst>
              <a:rect l="0" t="0" r="r" b="b"/>
              <a:pathLst>
                <a:path w="5864">
                  <a:moveTo>
                    <a:pt x="0" y="0"/>
                  </a:moveTo>
                  <a:lnTo>
                    <a:pt x="5863" y="0"/>
                  </a:lnTo>
                </a:path>
              </a:pathLst>
            </a:custGeom>
            <a:noFill/>
            <a:ln w="7367">
              <a:solidFill>
                <a:srgbClr val="000000"/>
              </a:solidFill>
              <a:round/>
              <a:headEnd/>
              <a:tailEnd/>
            </a:ln>
          </p:spPr>
          <p:txBody>
            <a:bodyPr/>
            <a:lstStyle/>
            <a:p>
              <a:endParaRPr lang="hr-HR"/>
            </a:p>
          </p:txBody>
        </p:sp>
        <p:sp>
          <p:nvSpPr>
            <p:cNvPr id="78932" name="Freeform 84"/>
            <p:cNvSpPr>
              <a:spLocks/>
            </p:cNvSpPr>
            <p:nvPr/>
          </p:nvSpPr>
          <p:spPr bwMode="auto">
            <a:xfrm>
              <a:off x="8311" y="9533"/>
              <a:ext cx="3243" cy="0"/>
            </a:xfrm>
            <a:custGeom>
              <a:avLst/>
              <a:gdLst/>
              <a:ahLst/>
              <a:cxnLst>
                <a:cxn ang="0">
                  <a:pos x="0" y="0"/>
                </a:cxn>
                <a:cxn ang="0">
                  <a:pos x="3243" y="0"/>
                </a:cxn>
              </a:cxnLst>
              <a:rect l="0" t="0" r="r" b="b"/>
              <a:pathLst>
                <a:path w="3243">
                  <a:moveTo>
                    <a:pt x="0" y="0"/>
                  </a:moveTo>
                  <a:lnTo>
                    <a:pt x="3243" y="0"/>
                  </a:lnTo>
                </a:path>
              </a:pathLst>
            </a:custGeom>
            <a:noFill/>
            <a:ln w="7367">
              <a:solidFill>
                <a:srgbClr val="000000"/>
              </a:solidFill>
              <a:round/>
              <a:headEnd/>
              <a:tailEnd/>
            </a:ln>
          </p:spPr>
          <p:txBody>
            <a:bodyPr/>
            <a:lstStyle/>
            <a:p>
              <a:endParaRPr lang="hr-HR"/>
            </a:p>
          </p:txBody>
        </p:sp>
        <p:sp>
          <p:nvSpPr>
            <p:cNvPr id="78933" name="Freeform 85"/>
            <p:cNvSpPr>
              <a:spLocks/>
            </p:cNvSpPr>
            <p:nvPr/>
          </p:nvSpPr>
          <p:spPr bwMode="auto">
            <a:xfrm>
              <a:off x="6959" y="9722"/>
              <a:ext cx="0" cy="1604"/>
            </a:xfrm>
            <a:custGeom>
              <a:avLst/>
              <a:gdLst/>
              <a:ahLst/>
              <a:cxnLst>
                <a:cxn ang="0">
                  <a:pos x="0" y="0"/>
                </a:cxn>
                <a:cxn ang="0">
                  <a:pos x="0" y="1603"/>
                </a:cxn>
              </a:cxnLst>
              <a:rect l="0" t="0" r="r" b="b"/>
              <a:pathLst>
                <a:path h="1604">
                  <a:moveTo>
                    <a:pt x="0" y="0"/>
                  </a:moveTo>
                  <a:lnTo>
                    <a:pt x="0" y="1603"/>
                  </a:lnTo>
                </a:path>
              </a:pathLst>
            </a:custGeom>
            <a:noFill/>
            <a:ln w="7358">
              <a:solidFill>
                <a:srgbClr val="000000"/>
              </a:solidFill>
              <a:round/>
              <a:headEnd/>
              <a:tailEnd/>
            </a:ln>
          </p:spPr>
          <p:txBody>
            <a:bodyPr/>
            <a:lstStyle/>
            <a:p>
              <a:endParaRPr lang="hr-HR"/>
            </a:p>
          </p:txBody>
        </p:sp>
        <p:sp>
          <p:nvSpPr>
            <p:cNvPr id="78934" name="Freeform 86"/>
            <p:cNvSpPr>
              <a:spLocks/>
            </p:cNvSpPr>
            <p:nvPr/>
          </p:nvSpPr>
          <p:spPr bwMode="auto">
            <a:xfrm>
              <a:off x="7603" y="9722"/>
              <a:ext cx="0" cy="111"/>
            </a:xfrm>
            <a:custGeom>
              <a:avLst/>
              <a:gdLst/>
              <a:ahLst/>
              <a:cxnLst>
                <a:cxn ang="0">
                  <a:pos x="0" y="0"/>
                </a:cxn>
                <a:cxn ang="0">
                  <a:pos x="0" y="110"/>
                </a:cxn>
              </a:cxnLst>
              <a:rect l="0" t="0" r="r" b="b"/>
              <a:pathLst>
                <a:path h="111">
                  <a:moveTo>
                    <a:pt x="0" y="0"/>
                  </a:moveTo>
                  <a:lnTo>
                    <a:pt x="0" y="110"/>
                  </a:lnTo>
                </a:path>
              </a:pathLst>
            </a:custGeom>
            <a:noFill/>
            <a:ln w="7358">
              <a:solidFill>
                <a:srgbClr val="000000"/>
              </a:solidFill>
              <a:round/>
              <a:headEnd/>
              <a:tailEnd/>
            </a:ln>
          </p:spPr>
          <p:txBody>
            <a:bodyPr/>
            <a:lstStyle/>
            <a:p>
              <a:endParaRPr lang="hr-HR"/>
            </a:p>
          </p:txBody>
        </p:sp>
        <p:sp>
          <p:nvSpPr>
            <p:cNvPr id="78935" name="Freeform 87"/>
            <p:cNvSpPr>
              <a:spLocks/>
            </p:cNvSpPr>
            <p:nvPr/>
          </p:nvSpPr>
          <p:spPr bwMode="auto">
            <a:xfrm>
              <a:off x="1028" y="9837"/>
              <a:ext cx="6561" cy="0"/>
            </a:xfrm>
            <a:custGeom>
              <a:avLst/>
              <a:gdLst/>
              <a:ahLst/>
              <a:cxnLst>
                <a:cxn ang="0">
                  <a:pos x="0" y="0"/>
                </a:cxn>
                <a:cxn ang="0">
                  <a:pos x="6560" y="0"/>
                </a:cxn>
              </a:cxnLst>
              <a:rect l="0" t="0" r="r" b="b"/>
              <a:pathLst>
                <a:path w="6561">
                  <a:moveTo>
                    <a:pt x="0" y="0"/>
                  </a:moveTo>
                  <a:lnTo>
                    <a:pt x="6560" y="0"/>
                  </a:lnTo>
                </a:path>
              </a:pathLst>
            </a:custGeom>
            <a:noFill/>
            <a:ln w="7367">
              <a:solidFill>
                <a:srgbClr val="000000"/>
              </a:solidFill>
              <a:round/>
              <a:headEnd/>
              <a:tailEnd/>
            </a:ln>
          </p:spPr>
          <p:txBody>
            <a:bodyPr/>
            <a:lstStyle/>
            <a:p>
              <a:endParaRPr lang="hr-HR"/>
            </a:p>
          </p:txBody>
        </p:sp>
        <p:sp>
          <p:nvSpPr>
            <p:cNvPr id="78936" name="Freeform 88"/>
            <p:cNvSpPr>
              <a:spLocks/>
            </p:cNvSpPr>
            <p:nvPr/>
          </p:nvSpPr>
          <p:spPr bwMode="auto">
            <a:xfrm>
              <a:off x="9648" y="9832"/>
              <a:ext cx="0" cy="33"/>
            </a:xfrm>
            <a:custGeom>
              <a:avLst/>
              <a:gdLst/>
              <a:ahLst/>
              <a:cxnLst>
                <a:cxn ang="0">
                  <a:pos x="0" y="0"/>
                </a:cxn>
                <a:cxn ang="0">
                  <a:pos x="0" y="33"/>
                </a:cxn>
              </a:cxnLst>
              <a:rect l="0" t="0" r="r" b="b"/>
              <a:pathLst>
                <a:path h="33">
                  <a:moveTo>
                    <a:pt x="0" y="0"/>
                  </a:moveTo>
                  <a:lnTo>
                    <a:pt x="0" y="33"/>
                  </a:lnTo>
                </a:path>
              </a:pathLst>
            </a:custGeom>
            <a:noFill/>
            <a:ln w="21087">
              <a:solidFill>
                <a:srgbClr val="000000"/>
              </a:solidFill>
              <a:round/>
              <a:headEnd/>
              <a:tailEnd/>
            </a:ln>
          </p:spPr>
          <p:txBody>
            <a:bodyPr/>
            <a:lstStyle/>
            <a:p>
              <a:endParaRPr lang="hr-HR"/>
            </a:p>
          </p:txBody>
        </p:sp>
        <p:sp>
          <p:nvSpPr>
            <p:cNvPr id="78937" name="Freeform 89"/>
            <p:cNvSpPr>
              <a:spLocks/>
            </p:cNvSpPr>
            <p:nvPr/>
          </p:nvSpPr>
          <p:spPr bwMode="auto">
            <a:xfrm>
              <a:off x="7596" y="9832"/>
              <a:ext cx="0" cy="33"/>
            </a:xfrm>
            <a:custGeom>
              <a:avLst/>
              <a:gdLst/>
              <a:ahLst/>
              <a:cxnLst>
                <a:cxn ang="0">
                  <a:pos x="0" y="0"/>
                </a:cxn>
                <a:cxn ang="0">
                  <a:pos x="0" y="33"/>
                </a:cxn>
              </a:cxnLst>
              <a:rect l="0" t="0" r="r" b="b"/>
              <a:pathLst>
                <a:path h="33">
                  <a:moveTo>
                    <a:pt x="0" y="0"/>
                  </a:moveTo>
                  <a:lnTo>
                    <a:pt x="0" y="33"/>
                  </a:lnTo>
                </a:path>
              </a:pathLst>
            </a:custGeom>
            <a:noFill/>
            <a:ln w="21087">
              <a:solidFill>
                <a:srgbClr val="000000"/>
              </a:solidFill>
              <a:round/>
              <a:headEnd/>
              <a:tailEnd/>
            </a:ln>
          </p:spPr>
          <p:txBody>
            <a:bodyPr/>
            <a:lstStyle/>
            <a:p>
              <a:endParaRPr lang="hr-HR"/>
            </a:p>
          </p:txBody>
        </p:sp>
        <p:sp>
          <p:nvSpPr>
            <p:cNvPr id="78938" name="Freeform 90"/>
            <p:cNvSpPr>
              <a:spLocks/>
            </p:cNvSpPr>
            <p:nvPr/>
          </p:nvSpPr>
          <p:spPr bwMode="auto">
            <a:xfrm>
              <a:off x="9655" y="9837"/>
              <a:ext cx="1899" cy="0"/>
            </a:xfrm>
            <a:custGeom>
              <a:avLst/>
              <a:gdLst/>
              <a:ahLst/>
              <a:cxnLst>
                <a:cxn ang="0">
                  <a:pos x="0" y="0"/>
                </a:cxn>
                <a:cxn ang="0">
                  <a:pos x="1898" y="0"/>
                </a:cxn>
              </a:cxnLst>
              <a:rect l="0" t="0" r="r" b="b"/>
              <a:pathLst>
                <a:path w="1899">
                  <a:moveTo>
                    <a:pt x="0" y="0"/>
                  </a:moveTo>
                  <a:lnTo>
                    <a:pt x="1898" y="0"/>
                  </a:lnTo>
                </a:path>
              </a:pathLst>
            </a:custGeom>
            <a:noFill/>
            <a:ln w="7367">
              <a:solidFill>
                <a:srgbClr val="000000"/>
              </a:solidFill>
              <a:round/>
              <a:headEnd/>
              <a:tailEnd/>
            </a:ln>
          </p:spPr>
          <p:txBody>
            <a:bodyPr/>
            <a:lstStyle/>
            <a:p>
              <a:endParaRPr lang="hr-HR"/>
            </a:p>
          </p:txBody>
        </p:sp>
        <p:sp>
          <p:nvSpPr>
            <p:cNvPr id="78939" name="Freeform 91"/>
            <p:cNvSpPr>
              <a:spLocks/>
            </p:cNvSpPr>
            <p:nvPr/>
          </p:nvSpPr>
          <p:spPr bwMode="auto">
            <a:xfrm>
              <a:off x="7603" y="9864"/>
              <a:ext cx="0" cy="562"/>
            </a:xfrm>
            <a:custGeom>
              <a:avLst/>
              <a:gdLst/>
              <a:ahLst/>
              <a:cxnLst>
                <a:cxn ang="0">
                  <a:pos x="0" y="0"/>
                </a:cxn>
                <a:cxn ang="0">
                  <a:pos x="0" y="561"/>
                </a:cxn>
              </a:cxnLst>
              <a:rect l="0" t="0" r="r" b="b"/>
              <a:pathLst>
                <a:path h="562">
                  <a:moveTo>
                    <a:pt x="0" y="0"/>
                  </a:moveTo>
                  <a:lnTo>
                    <a:pt x="0" y="561"/>
                  </a:lnTo>
                </a:path>
              </a:pathLst>
            </a:custGeom>
            <a:noFill/>
            <a:ln w="19536">
              <a:solidFill>
                <a:srgbClr val="000000"/>
              </a:solidFill>
              <a:round/>
              <a:headEnd/>
              <a:tailEnd/>
            </a:ln>
          </p:spPr>
          <p:txBody>
            <a:bodyPr/>
            <a:lstStyle/>
            <a:p>
              <a:endParaRPr lang="hr-HR"/>
            </a:p>
          </p:txBody>
        </p:sp>
        <p:sp>
          <p:nvSpPr>
            <p:cNvPr id="78940" name="Freeform 92"/>
            <p:cNvSpPr>
              <a:spLocks/>
            </p:cNvSpPr>
            <p:nvPr/>
          </p:nvSpPr>
          <p:spPr bwMode="auto">
            <a:xfrm>
              <a:off x="9641" y="9864"/>
              <a:ext cx="0" cy="562"/>
            </a:xfrm>
            <a:custGeom>
              <a:avLst/>
              <a:gdLst/>
              <a:ahLst/>
              <a:cxnLst>
                <a:cxn ang="0">
                  <a:pos x="0" y="0"/>
                </a:cxn>
                <a:cxn ang="0">
                  <a:pos x="0" y="561"/>
                </a:cxn>
              </a:cxnLst>
              <a:rect l="0" t="0" r="r" b="b"/>
              <a:pathLst>
                <a:path h="562">
                  <a:moveTo>
                    <a:pt x="0" y="0"/>
                  </a:moveTo>
                  <a:lnTo>
                    <a:pt x="0" y="561"/>
                  </a:lnTo>
                </a:path>
              </a:pathLst>
            </a:custGeom>
            <a:noFill/>
            <a:ln w="19536">
              <a:solidFill>
                <a:srgbClr val="000000"/>
              </a:solidFill>
              <a:round/>
              <a:headEnd/>
              <a:tailEnd/>
            </a:ln>
          </p:spPr>
          <p:txBody>
            <a:bodyPr/>
            <a:lstStyle/>
            <a:p>
              <a:endParaRPr lang="hr-HR"/>
            </a:p>
          </p:txBody>
        </p:sp>
        <p:sp>
          <p:nvSpPr>
            <p:cNvPr id="78941" name="Freeform 93"/>
            <p:cNvSpPr>
              <a:spLocks/>
            </p:cNvSpPr>
            <p:nvPr/>
          </p:nvSpPr>
          <p:spPr bwMode="auto">
            <a:xfrm>
              <a:off x="1019" y="10145"/>
              <a:ext cx="6599" cy="0"/>
            </a:xfrm>
            <a:custGeom>
              <a:avLst/>
              <a:gdLst/>
              <a:ahLst/>
              <a:cxnLst>
                <a:cxn ang="0">
                  <a:pos x="0" y="0"/>
                </a:cxn>
                <a:cxn ang="0">
                  <a:pos x="6599" y="0"/>
                </a:cxn>
              </a:cxnLst>
              <a:rect l="0" t="0" r="r" b="b"/>
              <a:pathLst>
                <a:path w="6599">
                  <a:moveTo>
                    <a:pt x="0" y="0"/>
                  </a:moveTo>
                  <a:lnTo>
                    <a:pt x="6599" y="0"/>
                  </a:lnTo>
                </a:path>
              </a:pathLst>
            </a:custGeom>
            <a:noFill/>
            <a:ln w="7367">
              <a:solidFill>
                <a:srgbClr val="000000"/>
              </a:solidFill>
              <a:round/>
              <a:headEnd/>
              <a:tailEnd/>
            </a:ln>
          </p:spPr>
          <p:txBody>
            <a:bodyPr/>
            <a:lstStyle/>
            <a:p>
              <a:endParaRPr lang="hr-HR"/>
            </a:p>
          </p:txBody>
        </p:sp>
        <p:sp>
          <p:nvSpPr>
            <p:cNvPr id="78942" name="Freeform 94"/>
            <p:cNvSpPr>
              <a:spLocks/>
            </p:cNvSpPr>
            <p:nvPr/>
          </p:nvSpPr>
          <p:spPr bwMode="auto">
            <a:xfrm>
              <a:off x="9627" y="10145"/>
              <a:ext cx="1937" cy="0"/>
            </a:xfrm>
            <a:custGeom>
              <a:avLst/>
              <a:gdLst/>
              <a:ahLst/>
              <a:cxnLst>
                <a:cxn ang="0">
                  <a:pos x="0" y="0"/>
                </a:cxn>
                <a:cxn ang="0">
                  <a:pos x="1936" y="0"/>
                </a:cxn>
              </a:cxnLst>
              <a:rect l="0" t="0" r="r" b="b"/>
              <a:pathLst>
                <a:path w="1937">
                  <a:moveTo>
                    <a:pt x="0" y="0"/>
                  </a:moveTo>
                  <a:lnTo>
                    <a:pt x="1936" y="0"/>
                  </a:lnTo>
                </a:path>
              </a:pathLst>
            </a:custGeom>
            <a:noFill/>
            <a:ln w="7367">
              <a:solidFill>
                <a:srgbClr val="000000"/>
              </a:solidFill>
              <a:round/>
              <a:headEnd/>
              <a:tailEnd/>
            </a:ln>
          </p:spPr>
          <p:txBody>
            <a:bodyPr/>
            <a:lstStyle/>
            <a:p>
              <a:endParaRPr lang="hr-HR"/>
            </a:p>
          </p:txBody>
        </p:sp>
        <p:sp>
          <p:nvSpPr>
            <p:cNvPr id="78943" name="Freeform 95"/>
            <p:cNvSpPr>
              <a:spLocks/>
            </p:cNvSpPr>
            <p:nvPr/>
          </p:nvSpPr>
          <p:spPr bwMode="auto">
            <a:xfrm>
              <a:off x="1028" y="10430"/>
              <a:ext cx="6561" cy="0"/>
            </a:xfrm>
            <a:custGeom>
              <a:avLst/>
              <a:gdLst/>
              <a:ahLst/>
              <a:cxnLst>
                <a:cxn ang="0">
                  <a:pos x="0" y="0"/>
                </a:cxn>
                <a:cxn ang="0">
                  <a:pos x="6560" y="0"/>
                </a:cxn>
              </a:cxnLst>
              <a:rect l="0" t="0" r="r" b="b"/>
              <a:pathLst>
                <a:path w="6561">
                  <a:moveTo>
                    <a:pt x="0" y="0"/>
                  </a:moveTo>
                  <a:lnTo>
                    <a:pt x="6560" y="0"/>
                  </a:lnTo>
                </a:path>
              </a:pathLst>
            </a:custGeom>
            <a:noFill/>
            <a:ln w="7367">
              <a:solidFill>
                <a:srgbClr val="000000"/>
              </a:solidFill>
              <a:round/>
              <a:headEnd/>
              <a:tailEnd/>
            </a:ln>
          </p:spPr>
          <p:txBody>
            <a:bodyPr/>
            <a:lstStyle/>
            <a:p>
              <a:endParaRPr lang="hr-HR"/>
            </a:p>
          </p:txBody>
        </p:sp>
        <p:sp>
          <p:nvSpPr>
            <p:cNvPr id="78944" name="Freeform 96"/>
            <p:cNvSpPr>
              <a:spLocks/>
            </p:cNvSpPr>
            <p:nvPr/>
          </p:nvSpPr>
          <p:spPr bwMode="auto">
            <a:xfrm>
              <a:off x="9648" y="10425"/>
              <a:ext cx="0" cy="30"/>
            </a:xfrm>
            <a:custGeom>
              <a:avLst/>
              <a:gdLst/>
              <a:ahLst/>
              <a:cxnLst>
                <a:cxn ang="0">
                  <a:pos x="0" y="0"/>
                </a:cxn>
                <a:cxn ang="0">
                  <a:pos x="0" y="30"/>
                </a:cxn>
              </a:cxnLst>
              <a:rect l="0" t="0" r="r" b="b"/>
              <a:pathLst>
                <a:path h="30">
                  <a:moveTo>
                    <a:pt x="0" y="0"/>
                  </a:moveTo>
                  <a:lnTo>
                    <a:pt x="0" y="30"/>
                  </a:lnTo>
                </a:path>
              </a:pathLst>
            </a:custGeom>
            <a:noFill/>
            <a:ln w="19563">
              <a:solidFill>
                <a:srgbClr val="000000"/>
              </a:solidFill>
              <a:round/>
              <a:headEnd/>
              <a:tailEnd/>
            </a:ln>
          </p:spPr>
          <p:txBody>
            <a:bodyPr/>
            <a:lstStyle/>
            <a:p>
              <a:endParaRPr lang="hr-HR"/>
            </a:p>
          </p:txBody>
        </p:sp>
        <p:sp>
          <p:nvSpPr>
            <p:cNvPr id="78945" name="Freeform 97"/>
            <p:cNvSpPr>
              <a:spLocks/>
            </p:cNvSpPr>
            <p:nvPr/>
          </p:nvSpPr>
          <p:spPr bwMode="auto">
            <a:xfrm>
              <a:off x="7596" y="10425"/>
              <a:ext cx="0" cy="30"/>
            </a:xfrm>
            <a:custGeom>
              <a:avLst/>
              <a:gdLst/>
              <a:ahLst/>
              <a:cxnLst>
                <a:cxn ang="0">
                  <a:pos x="0" y="0"/>
                </a:cxn>
                <a:cxn ang="0">
                  <a:pos x="0" y="30"/>
                </a:cxn>
              </a:cxnLst>
              <a:rect l="0" t="0" r="r" b="b"/>
              <a:pathLst>
                <a:path h="30">
                  <a:moveTo>
                    <a:pt x="0" y="0"/>
                  </a:moveTo>
                  <a:lnTo>
                    <a:pt x="0" y="30"/>
                  </a:lnTo>
                </a:path>
              </a:pathLst>
            </a:custGeom>
            <a:noFill/>
            <a:ln w="19563">
              <a:solidFill>
                <a:srgbClr val="000000"/>
              </a:solidFill>
              <a:round/>
              <a:headEnd/>
              <a:tailEnd/>
            </a:ln>
          </p:spPr>
          <p:txBody>
            <a:bodyPr/>
            <a:lstStyle/>
            <a:p>
              <a:endParaRPr lang="hr-HR"/>
            </a:p>
          </p:txBody>
        </p:sp>
        <p:sp>
          <p:nvSpPr>
            <p:cNvPr id="78946" name="Freeform 98"/>
            <p:cNvSpPr>
              <a:spLocks/>
            </p:cNvSpPr>
            <p:nvPr/>
          </p:nvSpPr>
          <p:spPr bwMode="auto">
            <a:xfrm>
              <a:off x="9655" y="10430"/>
              <a:ext cx="1899" cy="0"/>
            </a:xfrm>
            <a:custGeom>
              <a:avLst/>
              <a:gdLst/>
              <a:ahLst/>
              <a:cxnLst>
                <a:cxn ang="0">
                  <a:pos x="0" y="0"/>
                </a:cxn>
                <a:cxn ang="0">
                  <a:pos x="1898" y="0"/>
                </a:cxn>
              </a:cxnLst>
              <a:rect l="0" t="0" r="r" b="b"/>
              <a:pathLst>
                <a:path w="1899">
                  <a:moveTo>
                    <a:pt x="0" y="0"/>
                  </a:moveTo>
                  <a:lnTo>
                    <a:pt x="1898" y="0"/>
                  </a:lnTo>
                </a:path>
              </a:pathLst>
            </a:custGeom>
            <a:noFill/>
            <a:ln w="7367">
              <a:solidFill>
                <a:srgbClr val="000000"/>
              </a:solidFill>
              <a:round/>
              <a:headEnd/>
              <a:tailEnd/>
            </a:ln>
          </p:spPr>
          <p:txBody>
            <a:bodyPr/>
            <a:lstStyle/>
            <a:p>
              <a:endParaRPr lang="hr-HR"/>
            </a:p>
          </p:txBody>
        </p:sp>
        <p:sp>
          <p:nvSpPr>
            <p:cNvPr id="78947" name="Freeform 99"/>
            <p:cNvSpPr>
              <a:spLocks/>
            </p:cNvSpPr>
            <p:nvPr/>
          </p:nvSpPr>
          <p:spPr bwMode="auto">
            <a:xfrm>
              <a:off x="7603" y="10451"/>
              <a:ext cx="0" cy="875"/>
            </a:xfrm>
            <a:custGeom>
              <a:avLst/>
              <a:gdLst/>
              <a:ahLst/>
              <a:cxnLst>
                <a:cxn ang="0">
                  <a:pos x="0" y="0"/>
                </a:cxn>
                <a:cxn ang="0">
                  <a:pos x="0" y="875"/>
                </a:cxn>
              </a:cxnLst>
              <a:rect l="0" t="0" r="r" b="b"/>
              <a:pathLst>
                <a:path h="875">
                  <a:moveTo>
                    <a:pt x="0" y="0"/>
                  </a:moveTo>
                  <a:lnTo>
                    <a:pt x="0" y="875"/>
                  </a:lnTo>
                </a:path>
              </a:pathLst>
            </a:custGeom>
            <a:noFill/>
            <a:ln w="7358">
              <a:solidFill>
                <a:srgbClr val="000000"/>
              </a:solidFill>
              <a:round/>
              <a:headEnd/>
              <a:tailEnd/>
            </a:ln>
          </p:spPr>
          <p:txBody>
            <a:bodyPr/>
            <a:lstStyle/>
            <a:p>
              <a:endParaRPr lang="hr-HR"/>
            </a:p>
          </p:txBody>
        </p:sp>
        <p:sp>
          <p:nvSpPr>
            <p:cNvPr id="78948" name="Freeform 100"/>
            <p:cNvSpPr>
              <a:spLocks/>
            </p:cNvSpPr>
            <p:nvPr/>
          </p:nvSpPr>
          <p:spPr bwMode="auto">
            <a:xfrm>
              <a:off x="8296" y="10803"/>
              <a:ext cx="0" cy="523"/>
            </a:xfrm>
            <a:custGeom>
              <a:avLst/>
              <a:gdLst/>
              <a:ahLst/>
              <a:cxnLst>
                <a:cxn ang="0">
                  <a:pos x="0" y="0"/>
                </a:cxn>
                <a:cxn ang="0">
                  <a:pos x="0" y="523"/>
                </a:cxn>
              </a:cxnLst>
              <a:rect l="0" t="0" r="r" b="b"/>
              <a:pathLst>
                <a:path h="523">
                  <a:moveTo>
                    <a:pt x="0" y="0"/>
                  </a:moveTo>
                  <a:lnTo>
                    <a:pt x="0" y="523"/>
                  </a:lnTo>
                </a:path>
              </a:pathLst>
            </a:custGeom>
            <a:noFill/>
            <a:ln w="7358">
              <a:solidFill>
                <a:srgbClr val="000000"/>
              </a:solidFill>
              <a:round/>
              <a:headEnd/>
              <a:tailEnd/>
            </a:ln>
          </p:spPr>
          <p:txBody>
            <a:bodyPr/>
            <a:lstStyle/>
            <a:p>
              <a:endParaRPr lang="hr-HR"/>
            </a:p>
          </p:txBody>
        </p:sp>
        <p:sp>
          <p:nvSpPr>
            <p:cNvPr id="78949" name="Freeform 101"/>
            <p:cNvSpPr>
              <a:spLocks/>
            </p:cNvSpPr>
            <p:nvPr/>
          </p:nvSpPr>
          <p:spPr bwMode="auto">
            <a:xfrm>
              <a:off x="8922" y="10803"/>
              <a:ext cx="0" cy="523"/>
            </a:xfrm>
            <a:custGeom>
              <a:avLst/>
              <a:gdLst/>
              <a:ahLst/>
              <a:cxnLst>
                <a:cxn ang="0">
                  <a:pos x="0" y="0"/>
                </a:cxn>
                <a:cxn ang="0">
                  <a:pos x="0" y="523"/>
                </a:cxn>
              </a:cxnLst>
              <a:rect l="0" t="0" r="r" b="b"/>
              <a:pathLst>
                <a:path h="523">
                  <a:moveTo>
                    <a:pt x="0" y="0"/>
                  </a:moveTo>
                  <a:lnTo>
                    <a:pt x="0" y="523"/>
                  </a:lnTo>
                </a:path>
              </a:pathLst>
            </a:custGeom>
            <a:noFill/>
            <a:ln w="7358">
              <a:solidFill>
                <a:srgbClr val="000000"/>
              </a:solidFill>
              <a:round/>
              <a:headEnd/>
              <a:tailEnd/>
            </a:ln>
          </p:spPr>
          <p:txBody>
            <a:bodyPr/>
            <a:lstStyle/>
            <a:p>
              <a:endParaRPr lang="hr-HR"/>
            </a:p>
          </p:txBody>
        </p:sp>
        <p:sp>
          <p:nvSpPr>
            <p:cNvPr id="78950" name="Freeform 102"/>
            <p:cNvSpPr>
              <a:spLocks/>
            </p:cNvSpPr>
            <p:nvPr/>
          </p:nvSpPr>
          <p:spPr bwMode="auto">
            <a:xfrm>
              <a:off x="9641" y="10451"/>
              <a:ext cx="0" cy="280"/>
            </a:xfrm>
            <a:custGeom>
              <a:avLst/>
              <a:gdLst/>
              <a:ahLst/>
              <a:cxnLst>
                <a:cxn ang="0">
                  <a:pos x="0" y="0"/>
                </a:cxn>
                <a:cxn ang="0">
                  <a:pos x="0" y="279"/>
                </a:cxn>
              </a:cxnLst>
              <a:rect l="0" t="0" r="r" b="b"/>
              <a:pathLst>
                <a:path h="280">
                  <a:moveTo>
                    <a:pt x="0" y="0"/>
                  </a:moveTo>
                  <a:lnTo>
                    <a:pt x="0" y="279"/>
                  </a:lnTo>
                </a:path>
              </a:pathLst>
            </a:custGeom>
            <a:noFill/>
            <a:ln w="7358">
              <a:solidFill>
                <a:srgbClr val="000000"/>
              </a:solidFill>
              <a:round/>
              <a:headEnd/>
              <a:tailEnd/>
            </a:ln>
          </p:spPr>
          <p:txBody>
            <a:bodyPr/>
            <a:lstStyle/>
            <a:p>
              <a:endParaRPr lang="hr-HR"/>
            </a:p>
          </p:txBody>
        </p:sp>
        <p:sp>
          <p:nvSpPr>
            <p:cNvPr id="78951" name="Freeform 103"/>
            <p:cNvSpPr>
              <a:spLocks/>
            </p:cNvSpPr>
            <p:nvPr/>
          </p:nvSpPr>
          <p:spPr bwMode="auto">
            <a:xfrm>
              <a:off x="1028" y="10735"/>
              <a:ext cx="6575" cy="0"/>
            </a:xfrm>
            <a:custGeom>
              <a:avLst/>
              <a:gdLst/>
              <a:ahLst/>
              <a:cxnLst>
                <a:cxn ang="0">
                  <a:pos x="0" y="0"/>
                </a:cxn>
                <a:cxn ang="0">
                  <a:pos x="6575" y="0"/>
                </a:cxn>
              </a:cxnLst>
              <a:rect l="0" t="0" r="r" b="b"/>
              <a:pathLst>
                <a:path w="6575">
                  <a:moveTo>
                    <a:pt x="0" y="0"/>
                  </a:moveTo>
                  <a:lnTo>
                    <a:pt x="6575" y="0"/>
                  </a:lnTo>
                </a:path>
              </a:pathLst>
            </a:custGeom>
            <a:noFill/>
            <a:ln w="7367">
              <a:solidFill>
                <a:srgbClr val="000000"/>
              </a:solidFill>
              <a:round/>
              <a:headEnd/>
              <a:tailEnd/>
            </a:ln>
          </p:spPr>
          <p:txBody>
            <a:bodyPr/>
            <a:lstStyle/>
            <a:p>
              <a:endParaRPr lang="hr-HR"/>
            </a:p>
          </p:txBody>
        </p:sp>
        <p:sp>
          <p:nvSpPr>
            <p:cNvPr id="78952" name="Freeform 104"/>
            <p:cNvSpPr>
              <a:spLocks/>
            </p:cNvSpPr>
            <p:nvPr/>
          </p:nvSpPr>
          <p:spPr bwMode="auto">
            <a:xfrm>
              <a:off x="9627" y="10746"/>
              <a:ext cx="1946" cy="0"/>
            </a:xfrm>
            <a:custGeom>
              <a:avLst/>
              <a:gdLst/>
              <a:ahLst/>
              <a:cxnLst>
                <a:cxn ang="0">
                  <a:pos x="0" y="0"/>
                </a:cxn>
                <a:cxn ang="0">
                  <a:pos x="1946" y="0"/>
                </a:cxn>
              </a:cxnLst>
              <a:rect l="0" t="0" r="r" b="b"/>
              <a:pathLst>
                <a:path w="1946">
                  <a:moveTo>
                    <a:pt x="0" y="0"/>
                  </a:moveTo>
                  <a:lnTo>
                    <a:pt x="1946" y="0"/>
                  </a:lnTo>
                </a:path>
              </a:pathLst>
            </a:custGeom>
            <a:noFill/>
            <a:ln w="21087">
              <a:solidFill>
                <a:srgbClr val="000000"/>
              </a:solidFill>
              <a:round/>
              <a:headEnd/>
              <a:tailEnd/>
            </a:ln>
          </p:spPr>
          <p:txBody>
            <a:bodyPr/>
            <a:lstStyle/>
            <a:p>
              <a:endParaRPr lang="hr-HR"/>
            </a:p>
          </p:txBody>
        </p:sp>
        <p:sp>
          <p:nvSpPr>
            <p:cNvPr id="78953" name="Freeform 105"/>
            <p:cNvSpPr>
              <a:spLocks/>
            </p:cNvSpPr>
            <p:nvPr/>
          </p:nvSpPr>
          <p:spPr bwMode="auto">
            <a:xfrm>
              <a:off x="9641" y="10762"/>
              <a:ext cx="0" cy="33"/>
            </a:xfrm>
            <a:custGeom>
              <a:avLst/>
              <a:gdLst/>
              <a:ahLst/>
              <a:cxnLst>
                <a:cxn ang="0">
                  <a:pos x="0" y="0"/>
                </a:cxn>
                <a:cxn ang="0">
                  <a:pos x="0" y="33"/>
                </a:cxn>
              </a:cxnLst>
              <a:rect l="0" t="0" r="r" b="b"/>
              <a:pathLst>
                <a:path h="33">
                  <a:moveTo>
                    <a:pt x="0" y="0"/>
                  </a:moveTo>
                  <a:lnTo>
                    <a:pt x="0" y="33"/>
                  </a:lnTo>
                </a:path>
              </a:pathLst>
            </a:custGeom>
            <a:noFill/>
            <a:ln w="19536">
              <a:solidFill>
                <a:srgbClr val="000000"/>
              </a:solidFill>
              <a:round/>
              <a:headEnd/>
              <a:tailEnd/>
            </a:ln>
          </p:spPr>
          <p:txBody>
            <a:bodyPr/>
            <a:lstStyle/>
            <a:p>
              <a:endParaRPr lang="hr-HR"/>
            </a:p>
          </p:txBody>
        </p:sp>
        <p:sp>
          <p:nvSpPr>
            <p:cNvPr id="78954" name="Freeform 106"/>
            <p:cNvSpPr>
              <a:spLocks/>
            </p:cNvSpPr>
            <p:nvPr/>
          </p:nvSpPr>
          <p:spPr bwMode="auto">
            <a:xfrm>
              <a:off x="11559" y="10746"/>
              <a:ext cx="0" cy="580"/>
            </a:xfrm>
            <a:custGeom>
              <a:avLst/>
              <a:gdLst/>
              <a:ahLst/>
              <a:cxnLst>
                <a:cxn ang="0">
                  <a:pos x="0" y="0"/>
                </a:cxn>
                <a:cxn ang="0">
                  <a:pos x="0" y="579"/>
                </a:cxn>
              </a:cxnLst>
              <a:rect l="0" t="0" r="r" b="b"/>
              <a:pathLst>
                <a:path h="580">
                  <a:moveTo>
                    <a:pt x="0" y="0"/>
                  </a:moveTo>
                  <a:lnTo>
                    <a:pt x="0" y="579"/>
                  </a:lnTo>
                </a:path>
              </a:pathLst>
            </a:custGeom>
            <a:noFill/>
            <a:ln w="19536">
              <a:solidFill>
                <a:srgbClr val="000000"/>
              </a:solidFill>
              <a:round/>
              <a:headEnd/>
              <a:tailEnd/>
            </a:ln>
          </p:spPr>
          <p:txBody>
            <a:bodyPr/>
            <a:lstStyle/>
            <a:p>
              <a:endParaRPr lang="hr-HR"/>
            </a:p>
          </p:txBody>
        </p:sp>
        <p:sp>
          <p:nvSpPr>
            <p:cNvPr id="78955" name="Freeform 107"/>
            <p:cNvSpPr>
              <a:spLocks/>
            </p:cNvSpPr>
            <p:nvPr/>
          </p:nvSpPr>
          <p:spPr bwMode="auto">
            <a:xfrm>
              <a:off x="1019" y="11043"/>
              <a:ext cx="8509" cy="0"/>
            </a:xfrm>
            <a:custGeom>
              <a:avLst/>
              <a:gdLst/>
              <a:ahLst/>
              <a:cxnLst>
                <a:cxn ang="0">
                  <a:pos x="0" y="0"/>
                </a:cxn>
                <a:cxn ang="0">
                  <a:pos x="8509" y="0"/>
                </a:cxn>
              </a:cxnLst>
              <a:rect l="0" t="0" r="r" b="b"/>
              <a:pathLst>
                <a:path w="8509">
                  <a:moveTo>
                    <a:pt x="0" y="0"/>
                  </a:moveTo>
                  <a:lnTo>
                    <a:pt x="8509" y="0"/>
                  </a:lnTo>
                </a:path>
              </a:pathLst>
            </a:custGeom>
            <a:noFill/>
            <a:ln w="7367">
              <a:solidFill>
                <a:srgbClr val="000000"/>
              </a:solidFill>
              <a:round/>
              <a:headEnd/>
              <a:tailEnd/>
            </a:ln>
          </p:spPr>
          <p:txBody>
            <a:bodyPr/>
            <a:lstStyle/>
            <a:p>
              <a:endParaRPr lang="hr-HR"/>
            </a:p>
          </p:txBody>
        </p:sp>
        <p:sp>
          <p:nvSpPr>
            <p:cNvPr id="78956" name="Freeform 108"/>
            <p:cNvSpPr>
              <a:spLocks/>
            </p:cNvSpPr>
            <p:nvPr/>
          </p:nvSpPr>
          <p:spPr bwMode="auto">
            <a:xfrm>
              <a:off x="1019" y="11331"/>
              <a:ext cx="8509" cy="0"/>
            </a:xfrm>
            <a:custGeom>
              <a:avLst/>
              <a:gdLst/>
              <a:ahLst/>
              <a:cxnLst>
                <a:cxn ang="0">
                  <a:pos x="0" y="0"/>
                </a:cxn>
                <a:cxn ang="0">
                  <a:pos x="8509" y="0"/>
                </a:cxn>
              </a:cxnLst>
              <a:rect l="0" t="0" r="r" b="b"/>
              <a:pathLst>
                <a:path w="8509">
                  <a:moveTo>
                    <a:pt x="0" y="0"/>
                  </a:moveTo>
                  <a:lnTo>
                    <a:pt x="8509" y="0"/>
                  </a:lnTo>
                </a:path>
              </a:pathLst>
            </a:custGeom>
            <a:noFill/>
            <a:ln w="7367">
              <a:solidFill>
                <a:srgbClr val="000000"/>
              </a:solidFill>
              <a:round/>
              <a:headEnd/>
              <a:tailEnd/>
            </a:ln>
          </p:spPr>
          <p:txBody>
            <a:bodyPr/>
            <a:lstStyle/>
            <a:p>
              <a:endParaRPr lang="hr-HR"/>
            </a:p>
          </p:txBody>
        </p:sp>
        <p:sp>
          <p:nvSpPr>
            <p:cNvPr id="78957" name="Freeform 109"/>
            <p:cNvSpPr>
              <a:spLocks/>
            </p:cNvSpPr>
            <p:nvPr/>
          </p:nvSpPr>
          <p:spPr bwMode="auto">
            <a:xfrm>
              <a:off x="11566" y="11325"/>
              <a:ext cx="0" cy="31"/>
            </a:xfrm>
            <a:custGeom>
              <a:avLst/>
              <a:gdLst/>
              <a:ahLst/>
              <a:cxnLst>
                <a:cxn ang="0">
                  <a:pos x="0" y="0"/>
                </a:cxn>
                <a:cxn ang="0">
                  <a:pos x="0" y="30"/>
                </a:cxn>
              </a:cxnLst>
              <a:rect l="0" t="0" r="r" b="b"/>
              <a:pathLst>
                <a:path h="31">
                  <a:moveTo>
                    <a:pt x="0" y="0"/>
                  </a:moveTo>
                  <a:lnTo>
                    <a:pt x="0" y="30"/>
                  </a:lnTo>
                </a:path>
              </a:pathLst>
            </a:custGeom>
            <a:noFill/>
            <a:ln w="19563">
              <a:solidFill>
                <a:srgbClr val="000000"/>
              </a:solidFill>
              <a:round/>
              <a:headEnd/>
              <a:tailEnd/>
            </a:ln>
          </p:spPr>
          <p:txBody>
            <a:bodyPr/>
            <a:lstStyle/>
            <a:p>
              <a:endParaRPr lang="hr-HR"/>
            </a:p>
          </p:txBody>
        </p:sp>
        <p:sp>
          <p:nvSpPr>
            <p:cNvPr id="78958" name="Rectangle 110"/>
            <p:cNvSpPr>
              <a:spLocks/>
            </p:cNvSpPr>
            <p:nvPr/>
          </p:nvSpPr>
          <p:spPr bwMode="auto">
            <a:xfrm>
              <a:off x="5686" y="8282"/>
              <a:ext cx="1313" cy="720"/>
            </a:xfrm>
            <a:prstGeom prst="rect">
              <a:avLst/>
            </a:prstGeom>
            <a:solidFill>
              <a:srgbClr val="FFFFFF"/>
            </a:solidFill>
            <a:ln w="9525">
              <a:noFill/>
              <a:miter lim="800000"/>
              <a:headEnd/>
              <a:tailEnd/>
            </a:ln>
          </p:spPr>
          <p:txBody>
            <a:bodyPr/>
            <a:lstStyle/>
            <a:p>
              <a:endParaRPr lang="hr-HR"/>
            </a:p>
          </p:txBody>
        </p:sp>
        <p:sp>
          <p:nvSpPr>
            <p:cNvPr id="78959" name="Rectangle 111"/>
            <p:cNvSpPr>
              <a:spLocks/>
            </p:cNvSpPr>
            <p:nvPr/>
          </p:nvSpPr>
          <p:spPr bwMode="auto">
            <a:xfrm>
              <a:off x="5686" y="8282"/>
              <a:ext cx="1313" cy="720"/>
            </a:xfrm>
            <a:prstGeom prst="rect">
              <a:avLst/>
            </a:prstGeom>
            <a:noFill/>
            <a:ln w="9133">
              <a:solidFill>
                <a:srgbClr val="000000"/>
              </a:solidFill>
              <a:miter lim="800000"/>
              <a:headEnd/>
              <a:tailEnd/>
            </a:ln>
          </p:spPr>
          <p:txBody>
            <a:bodyPr/>
            <a:lstStyle/>
            <a:p>
              <a:endParaRPr lang="hr-HR"/>
            </a:p>
          </p:txBody>
        </p:sp>
        <p:sp>
          <p:nvSpPr>
            <p:cNvPr id="78960" name="Rectangle 112"/>
            <p:cNvSpPr>
              <a:spLocks/>
            </p:cNvSpPr>
            <p:nvPr/>
          </p:nvSpPr>
          <p:spPr bwMode="auto">
            <a:xfrm>
              <a:off x="6892" y="8817"/>
              <a:ext cx="1431" cy="905"/>
            </a:xfrm>
            <a:prstGeom prst="rect">
              <a:avLst/>
            </a:prstGeom>
            <a:solidFill>
              <a:srgbClr val="FFFFFF"/>
            </a:solidFill>
            <a:ln w="9525">
              <a:noFill/>
              <a:miter lim="800000"/>
              <a:headEnd/>
              <a:tailEnd/>
            </a:ln>
          </p:spPr>
          <p:txBody>
            <a:bodyPr/>
            <a:lstStyle/>
            <a:p>
              <a:endParaRPr lang="hr-HR"/>
            </a:p>
          </p:txBody>
        </p:sp>
        <p:sp>
          <p:nvSpPr>
            <p:cNvPr id="78961" name="Rectangle 113"/>
            <p:cNvSpPr>
              <a:spLocks/>
            </p:cNvSpPr>
            <p:nvPr/>
          </p:nvSpPr>
          <p:spPr bwMode="auto">
            <a:xfrm>
              <a:off x="6892" y="8817"/>
              <a:ext cx="1431" cy="905"/>
            </a:xfrm>
            <a:prstGeom prst="rect">
              <a:avLst/>
            </a:prstGeom>
            <a:noFill/>
            <a:ln w="9133">
              <a:solidFill>
                <a:srgbClr val="000000"/>
              </a:solidFill>
              <a:miter lim="800000"/>
              <a:headEnd/>
              <a:tailEnd/>
            </a:ln>
          </p:spPr>
          <p:txBody>
            <a:bodyPr/>
            <a:lstStyle/>
            <a:p>
              <a:endParaRPr lang="hr-HR"/>
            </a:p>
          </p:txBody>
        </p:sp>
        <p:sp>
          <p:nvSpPr>
            <p:cNvPr id="78962" name="Rectangle 114"/>
            <p:cNvSpPr>
              <a:spLocks/>
            </p:cNvSpPr>
            <p:nvPr/>
          </p:nvSpPr>
          <p:spPr bwMode="auto">
            <a:xfrm>
              <a:off x="7603" y="9722"/>
              <a:ext cx="2037" cy="1080"/>
            </a:xfrm>
            <a:prstGeom prst="rect">
              <a:avLst/>
            </a:prstGeom>
            <a:solidFill>
              <a:srgbClr val="FFFFFF"/>
            </a:solidFill>
            <a:ln w="9525">
              <a:noFill/>
              <a:miter lim="800000"/>
              <a:headEnd/>
              <a:tailEnd/>
            </a:ln>
          </p:spPr>
          <p:txBody>
            <a:bodyPr/>
            <a:lstStyle/>
            <a:p>
              <a:endParaRPr lang="hr-HR"/>
            </a:p>
          </p:txBody>
        </p:sp>
        <p:sp>
          <p:nvSpPr>
            <p:cNvPr id="78963" name="Rectangle 115"/>
            <p:cNvSpPr>
              <a:spLocks/>
            </p:cNvSpPr>
            <p:nvPr/>
          </p:nvSpPr>
          <p:spPr bwMode="auto">
            <a:xfrm>
              <a:off x="7603" y="9722"/>
              <a:ext cx="2037" cy="1080"/>
            </a:xfrm>
            <a:prstGeom prst="rect">
              <a:avLst/>
            </a:prstGeom>
            <a:noFill/>
            <a:ln w="9133">
              <a:solidFill>
                <a:srgbClr val="000000"/>
              </a:solidFill>
              <a:miter lim="800000"/>
              <a:headEnd/>
              <a:tailEnd/>
            </a:ln>
          </p:spPr>
          <p:txBody>
            <a:bodyPr/>
            <a:lstStyle/>
            <a:p>
              <a:endParaRPr lang="hr-HR"/>
            </a:p>
          </p:txBody>
        </p:sp>
        <p:sp>
          <p:nvSpPr>
            <p:cNvPr id="78964" name="Rectangle 116"/>
            <p:cNvSpPr>
              <a:spLocks/>
            </p:cNvSpPr>
            <p:nvPr/>
          </p:nvSpPr>
          <p:spPr bwMode="auto">
            <a:xfrm>
              <a:off x="9528" y="10795"/>
              <a:ext cx="2030" cy="727"/>
            </a:xfrm>
            <a:prstGeom prst="rect">
              <a:avLst/>
            </a:prstGeom>
            <a:solidFill>
              <a:srgbClr val="FFFFFF"/>
            </a:solidFill>
            <a:ln w="9525">
              <a:noFill/>
              <a:miter lim="800000"/>
              <a:headEnd/>
              <a:tailEnd/>
            </a:ln>
          </p:spPr>
          <p:txBody>
            <a:bodyPr/>
            <a:lstStyle/>
            <a:p>
              <a:endParaRPr lang="hr-HR"/>
            </a:p>
          </p:txBody>
        </p:sp>
        <p:sp>
          <p:nvSpPr>
            <p:cNvPr id="78965" name="Rectangle 117"/>
            <p:cNvSpPr>
              <a:spLocks/>
            </p:cNvSpPr>
            <p:nvPr/>
          </p:nvSpPr>
          <p:spPr bwMode="auto">
            <a:xfrm>
              <a:off x="9528" y="10795"/>
              <a:ext cx="2030" cy="727"/>
            </a:xfrm>
            <a:prstGeom prst="rect">
              <a:avLst/>
            </a:prstGeom>
            <a:noFill/>
            <a:ln w="9133">
              <a:solidFill>
                <a:srgbClr val="000000"/>
              </a:solidFill>
              <a:miter lim="800000"/>
              <a:headEnd/>
              <a:tailEnd/>
            </a:ln>
          </p:spPr>
          <p:txBody>
            <a:bodyPr/>
            <a:lstStyle/>
            <a:p>
              <a:endParaRPr lang="hr-HR"/>
            </a:p>
          </p:txBody>
        </p:sp>
      </p:grpSp>
      <p:sp>
        <p:nvSpPr>
          <p:cNvPr id="78966" name="Rectangle 118"/>
          <p:cNvSpPr>
            <a:spLocks noChangeArrowheads="1"/>
          </p:cNvSpPr>
          <p:nvPr/>
        </p:nvSpPr>
        <p:spPr bwMode="auto">
          <a:xfrm>
            <a:off x="1042988" y="981075"/>
            <a:ext cx="1225550" cy="517525"/>
          </a:xfrm>
          <a:prstGeom prst="rect">
            <a:avLst/>
          </a:prstGeom>
          <a:noFill/>
          <a:ln w="9525">
            <a:noFill/>
            <a:miter lim="800000"/>
            <a:headEnd/>
            <a:tailEnd/>
          </a:ln>
          <a:effectLst/>
        </p:spPr>
        <p:txBody>
          <a:bodyPr>
            <a:spAutoFit/>
          </a:bodyPr>
          <a:lstStyle/>
          <a:p>
            <a:pPr>
              <a:spcBef>
                <a:spcPct val="20000"/>
              </a:spcBef>
            </a:pPr>
            <a:r>
              <a:rPr lang="hr-HR" sz="1400" b="1"/>
              <a:t>Oblikovanje ciljeva</a:t>
            </a:r>
          </a:p>
        </p:txBody>
      </p:sp>
      <p:sp>
        <p:nvSpPr>
          <p:cNvPr id="78967" name="Rectangle 119"/>
          <p:cNvSpPr>
            <a:spLocks noChangeArrowheads="1"/>
          </p:cNvSpPr>
          <p:nvPr/>
        </p:nvSpPr>
        <p:spPr bwMode="auto">
          <a:xfrm>
            <a:off x="2268538" y="1773238"/>
            <a:ext cx="1439862" cy="822325"/>
          </a:xfrm>
          <a:prstGeom prst="rect">
            <a:avLst/>
          </a:prstGeom>
          <a:noFill/>
          <a:ln w="9525">
            <a:noFill/>
            <a:miter lim="800000"/>
            <a:headEnd/>
            <a:tailEnd/>
          </a:ln>
          <a:effectLst/>
        </p:spPr>
        <p:txBody>
          <a:bodyPr>
            <a:spAutoFit/>
          </a:bodyPr>
          <a:lstStyle/>
          <a:p>
            <a:pPr>
              <a:spcBef>
                <a:spcPct val="20000"/>
              </a:spcBef>
            </a:pPr>
            <a:r>
              <a:rPr lang="hr-HR" sz="1200" b="1"/>
              <a:t>Analiza i vredovanje prošlogodišnjeg plana</a:t>
            </a:r>
          </a:p>
        </p:txBody>
      </p:sp>
      <p:sp>
        <p:nvSpPr>
          <p:cNvPr id="78968" name="Rectangle 120"/>
          <p:cNvSpPr>
            <a:spLocks noChangeArrowheads="1"/>
          </p:cNvSpPr>
          <p:nvPr/>
        </p:nvSpPr>
        <p:spPr bwMode="auto">
          <a:xfrm>
            <a:off x="2771775" y="3213100"/>
            <a:ext cx="1512888" cy="836613"/>
          </a:xfrm>
          <a:prstGeom prst="rect">
            <a:avLst/>
          </a:prstGeom>
          <a:noFill/>
          <a:ln w="9525">
            <a:noFill/>
            <a:miter lim="800000"/>
            <a:headEnd/>
            <a:tailEnd/>
          </a:ln>
          <a:effectLst/>
        </p:spPr>
        <p:txBody>
          <a:bodyPr>
            <a:spAutoFit/>
          </a:bodyPr>
          <a:lstStyle/>
          <a:p>
            <a:pPr>
              <a:spcBef>
                <a:spcPct val="50000"/>
              </a:spcBef>
            </a:pPr>
            <a:r>
              <a:rPr lang="hr-HR" sz="1400" b="1"/>
              <a:t>Upute za planiranje</a:t>
            </a:r>
            <a:endParaRPr lang="hr-HR" sz="1400"/>
          </a:p>
          <a:p>
            <a:pPr>
              <a:spcBef>
                <a:spcPct val="50000"/>
              </a:spcBef>
            </a:pPr>
            <a:endParaRPr lang="hr-HR" sz="1400"/>
          </a:p>
        </p:txBody>
      </p:sp>
      <p:sp>
        <p:nvSpPr>
          <p:cNvPr id="78969" name="Rectangle 121"/>
          <p:cNvSpPr>
            <a:spLocks noChangeArrowheads="1"/>
          </p:cNvSpPr>
          <p:nvPr/>
        </p:nvSpPr>
        <p:spPr bwMode="auto">
          <a:xfrm>
            <a:off x="3995738" y="4581525"/>
            <a:ext cx="1081087" cy="517525"/>
          </a:xfrm>
          <a:prstGeom prst="rect">
            <a:avLst/>
          </a:prstGeom>
          <a:noFill/>
          <a:ln w="9525">
            <a:noFill/>
            <a:miter lim="800000"/>
            <a:headEnd/>
            <a:tailEnd/>
          </a:ln>
          <a:effectLst/>
        </p:spPr>
        <p:txBody>
          <a:bodyPr>
            <a:spAutoFit/>
          </a:bodyPr>
          <a:lstStyle/>
          <a:p>
            <a:r>
              <a:rPr lang="hr-HR" sz="1400" b="1"/>
              <a:t>Strategijs.</a:t>
            </a:r>
            <a:endParaRPr lang="hr-HR" sz="1400"/>
          </a:p>
          <a:p>
            <a:r>
              <a:rPr lang="hr-HR" sz="1400" b="1"/>
              <a:t> plan</a:t>
            </a:r>
          </a:p>
        </p:txBody>
      </p:sp>
      <p:sp>
        <p:nvSpPr>
          <p:cNvPr id="78970" name="Rectangle 122"/>
          <p:cNvSpPr>
            <a:spLocks noChangeArrowheads="1"/>
          </p:cNvSpPr>
          <p:nvPr/>
        </p:nvSpPr>
        <p:spPr bwMode="auto">
          <a:xfrm>
            <a:off x="4859338" y="4941888"/>
            <a:ext cx="1225550" cy="730250"/>
          </a:xfrm>
          <a:prstGeom prst="rect">
            <a:avLst/>
          </a:prstGeom>
          <a:noFill/>
          <a:ln w="9525">
            <a:noFill/>
            <a:miter lim="800000"/>
            <a:headEnd/>
            <a:tailEnd/>
          </a:ln>
          <a:effectLst/>
        </p:spPr>
        <p:txBody>
          <a:bodyPr>
            <a:spAutoFit/>
          </a:bodyPr>
          <a:lstStyle/>
          <a:p>
            <a:r>
              <a:rPr lang="hr-HR" sz="1400" b="1"/>
              <a:t>Uputa za oper. planiranje</a:t>
            </a:r>
          </a:p>
        </p:txBody>
      </p:sp>
      <p:sp>
        <p:nvSpPr>
          <p:cNvPr id="78971" name="Rectangle 123"/>
          <p:cNvSpPr>
            <a:spLocks noChangeArrowheads="1"/>
          </p:cNvSpPr>
          <p:nvPr/>
        </p:nvSpPr>
        <p:spPr bwMode="auto">
          <a:xfrm>
            <a:off x="5508625" y="5578475"/>
            <a:ext cx="1439863" cy="1279525"/>
          </a:xfrm>
          <a:prstGeom prst="rect">
            <a:avLst/>
          </a:prstGeom>
          <a:noFill/>
          <a:ln w="9525">
            <a:noFill/>
            <a:miter lim="800000"/>
            <a:headEnd/>
            <a:tailEnd/>
          </a:ln>
          <a:effectLst/>
        </p:spPr>
        <p:txBody>
          <a:bodyPr>
            <a:spAutoFit/>
          </a:bodyPr>
          <a:lstStyle/>
          <a:p>
            <a:r>
              <a:rPr lang="hr-HR" sz="1400" b="1"/>
              <a:t>Izrada operativnog plana</a:t>
            </a:r>
          </a:p>
          <a:p>
            <a:r>
              <a:rPr lang="hr-HR" b="1"/>
              <a:t/>
            </a:r>
            <a:br>
              <a:rPr lang="hr-HR" b="1"/>
            </a:br>
            <a:endParaRPr lang="hr-HR" b="1"/>
          </a:p>
        </p:txBody>
      </p:sp>
      <p:sp>
        <p:nvSpPr>
          <p:cNvPr id="78972" name="Rectangle 124"/>
          <p:cNvSpPr>
            <a:spLocks noChangeArrowheads="1"/>
          </p:cNvSpPr>
          <p:nvPr/>
        </p:nvSpPr>
        <p:spPr bwMode="auto">
          <a:xfrm>
            <a:off x="6732588" y="6340475"/>
            <a:ext cx="2159000" cy="517525"/>
          </a:xfrm>
          <a:prstGeom prst="rect">
            <a:avLst/>
          </a:prstGeom>
          <a:noFill/>
          <a:ln w="9525">
            <a:noFill/>
            <a:miter lim="800000"/>
            <a:headEnd/>
            <a:tailEnd/>
          </a:ln>
          <a:effectLst/>
        </p:spPr>
        <p:txBody>
          <a:bodyPr>
            <a:spAutoFit/>
          </a:bodyPr>
          <a:lstStyle/>
          <a:p>
            <a:r>
              <a:rPr lang="hr-HR" sz="1400" b="1"/>
              <a:t>Izrada budžeta</a:t>
            </a:r>
            <a:endParaRPr lang="hr-HR" sz="1400"/>
          </a:p>
          <a:p>
            <a:r>
              <a:rPr lang="hr-HR" sz="1400" b="1"/>
              <a:t>(proračuna)</a:t>
            </a:r>
          </a:p>
        </p:txBody>
      </p:sp>
      <p:sp>
        <p:nvSpPr>
          <p:cNvPr id="78973" name="Rectangle 125"/>
          <p:cNvSpPr>
            <a:spLocks noChangeArrowheads="1"/>
          </p:cNvSpPr>
          <p:nvPr/>
        </p:nvSpPr>
        <p:spPr bwMode="auto">
          <a:xfrm>
            <a:off x="2339975" y="620713"/>
            <a:ext cx="360363" cy="215900"/>
          </a:xfrm>
          <a:prstGeom prst="rect">
            <a:avLst/>
          </a:prstGeom>
          <a:solidFill>
            <a:schemeClr val="accent1"/>
          </a:solidFill>
          <a:ln w="9525">
            <a:solidFill>
              <a:schemeClr val="tx1"/>
            </a:solidFill>
            <a:miter lim="800000"/>
            <a:headEnd/>
            <a:tailEnd/>
          </a:ln>
          <a:effectLst/>
        </p:spPr>
        <p:txBody>
          <a:bodyPr wrap="none" anchor="ctr"/>
          <a:lstStyle/>
          <a:p>
            <a:pPr algn="ctr"/>
            <a:r>
              <a:rPr lang="hr-HR"/>
              <a:t>I</a:t>
            </a:r>
          </a:p>
        </p:txBody>
      </p:sp>
      <p:sp>
        <p:nvSpPr>
          <p:cNvPr id="78974" name="Rectangle 126"/>
          <p:cNvSpPr>
            <a:spLocks noChangeArrowheads="1"/>
          </p:cNvSpPr>
          <p:nvPr/>
        </p:nvSpPr>
        <p:spPr bwMode="auto">
          <a:xfrm>
            <a:off x="2987675" y="620713"/>
            <a:ext cx="358775" cy="215900"/>
          </a:xfrm>
          <a:prstGeom prst="rect">
            <a:avLst/>
          </a:prstGeom>
          <a:solidFill>
            <a:schemeClr val="accent1"/>
          </a:solidFill>
          <a:ln w="9525">
            <a:solidFill>
              <a:schemeClr val="tx1"/>
            </a:solidFill>
            <a:miter lim="800000"/>
            <a:headEnd/>
            <a:tailEnd/>
          </a:ln>
          <a:effectLst/>
        </p:spPr>
        <p:txBody>
          <a:bodyPr wrap="none" anchor="ctr"/>
          <a:lstStyle/>
          <a:p>
            <a:pPr algn="ctr"/>
            <a:r>
              <a:rPr lang="hr-HR"/>
              <a:t>II</a:t>
            </a:r>
          </a:p>
        </p:txBody>
      </p:sp>
      <p:sp>
        <p:nvSpPr>
          <p:cNvPr id="78975" name="Rectangle 127"/>
          <p:cNvSpPr>
            <a:spLocks noChangeArrowheads="1"/>
          </p:cNvSpPr>
          <p:nvPr/>
        </p:nvSpPr>
        <p:spPr bwMode="auto">
          <a:xfrm>
            <a:off x="3779838" y="620713"/>
            <a:ext cx="360362"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III</a:t>
            </a:r>
          </a:p>
        </p:txBody>
      </p:sp>
      <p:sp>
        <p:nvSpPr>
          <p:cNvPr id="78976" name="Rectangle 128"/>
          <p:cNvSpPr>
            <a:spLocks noChangeArrowheads="1"/>
          </p:cNvSpPr>
          <p:nvPr/>
        </p:nvSpPr>
        <p:spPr bwMode="auto">
          <a:xfrm>
            <a:off x="971550"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X</a:t>
            </a:r>
          </a:p>
        </p:txBody>
      </p:sp>
      <p:sp>
        <p:nvSpPr>
          <p:cNvPr id="78977" name="Rectangle 129"/>
          <p:cNvSpPr>
            <a:spLocks noChangeArrowheads="1"/>
          </p:cNvSpPr>
          <p:nvPr/>
        </p:nvSpPr>
        <p:spPr bwMode="auto">
          <a:xfrm>
            <a:off x="1476375"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XI</a:t>
            </a:r>
          </a:p>
        </p:txBody>
      </p:sp>
      <p:sp>
        <p:nvSpPr>
          <p:cNvPr id="78978" name="Rectangle 130"/>
          <p:cNvSpPr>
            <a:spLocks noChangeArrowheads="1"/>
          </p:cNvSpPr>
          <p:nvPr/>
        </p:nvSpPr>
        <p:spPr bwMode="auto">
          <a:xfrm>
            <a:off x="1908175" y="620713"/>
            <a:ext cx="431800" cy="288925"/>
          </a:xfrm>
          <a:prstGeom prst="rect">
            <a:avLst/>
          </a:prstGeom>
          <a:solidFill>
            <a:schemeClr val="accent1"/>
          </a:solidFill>
          <a:ln w="9525">
            <a:solidFill>
              <a:schemeClr val="tx1"/>
            </a:solidFill>
            <a:miter lim="800000"/>
            <a:headEnd/>
            <a:tailEnd/>
          </a:ln>
          <a:effectLst/>
        </p:spPr>
        <p:txBody>
          <a:bodyPr wrap="none" anchor="ctr"/>
          <a:lstStyle/>
          <a:p>
            <a:pPr algn="ctr"/>
            <a:r>
              <a:rPr lang="hr-HR"/>
              <a:t>XII</a:t>
            </a:r>
          </a:p>
        </p:txBody>
      </p:sp>
      <p:sp>
        <p:nvSpPr>
          <p:cNvPr id="78979" name="Rectangle 131"/>
          <p:cNvSpPr>
            <a:spLocks noChangeArrowheads="1"/>
          </p:cNvSpPr>
          <p:nvPr/>
        </p:nvSpPr>
        <p:spPr bwMode="auto">
          <a:xfrm>
            <a:off x="4211638" y="620713"/>
            <a:ext cx="360362"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IV</a:t>
            </a:r>
          </a:p>
        </p:txBody>
      </p:sp>
      <p:sp>
        <p:nvSpPr>
          <p:cNvPr id="78980" name="Rectangle 132"/>
          <p:cNvSpPr>
            <a:spLocks noChangeArrowheads="1"/>
          </p:cNvSpPr>
          <p:nvPr/>
        </p:nvSpPr>
        <p:spPr bwMode="auto">
          <a:xfrm>
            <a:off x="4572000"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V</a:t>
            </a:r>
          </a:p>
        </p:txBody>
      </p:sp>
      <p:sp>
        <p:nvSpPr>
          <p:cNvPr id="78981" name="Rectangle 133"/>
          <p:cNvSpPr>
            <a:spLocks noChangeArrowheads="1"/>
          </p:cNvSpPr>
          <p:nvPr/>
        </p:nvSpPr>
        <p:spPr bwMode="auto">
          <a:xfrm>
            <a:off x="5003800"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VI</a:t>
            </a:r>
          </a:p>
        </p:txBody>
      </p:sp>
      <p:sp>
        <p:nvSpPr>
          <p:cNvPr id="78982" name="Rectangle 134"/>
          <p:cNvSpPr>
            <a:spLocks noChangeArrowheads="1"/>
          </p:cNvSpPr>
          <p:nvPr/>
        </p:nvSpPr>
        <p:spPr bwMode="auto">
          <a:xfrm>
            <a:off x="5435600" y="620713"/>
            <a:ext cx="504825"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VII</a:t>
            </a:r>
          </a:p>
        </p:txBody>
      </p:sp>
      <p:sp>
        <p:nvSpPr>
          <p:cNvPr id="78983" name="Rectangle 135"/>
          <p:cNvSpPr>
            <a:spLocks noChangeArrowheads="1"/>
          </p:cNvSpPr>
          <p:nvPr/>
        </p:nvSpPr>
        <p:spPr bwMode="auto">
          <a:xfrm>
            <a:off x="5940425"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VIII</a:t>
            </a:r>
          </a:p>
        </p:txBody>
      </p:sp>
      <p:sp>
        <p:nvSpPr>
          <p:cNvPr id="78984" name="Rectangle 136"/>
          <p:cNvSpPr>
            <a:spLocks noChangeArrowheads="1"/>
          </p:cNvSpPr>
          <p:nvPr/>
        </p:nvSpPr>
        <p:spPr bwMode="auto">
          <a:xfrm>
            <a:off x="6372225"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IX</a:t>
            </a:r>
          </a:p>
        </p:txBody>
      </p:sp>
      <p:sp>
        <p:nvSpPr>
          <p:cNvPr id="78985" name="Rectangle 137"/>
          <p:cNvSpPr>
            <a:spLocks noChangeArrowheads="1"/>
          </p:cNvSpPr>
          <p:nvPr/>
        </p:nvSpPr>
        <p:spPr bwMode="auto">
          <a:xfrm>
            <a:off x="6804025"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X</a:t>
            </a:r>
          </a:p>
        </p:txBody>
      </p:sp>
      <p:sp>
        <p:nvSpPr>
          <p:cNvPr id="78986" name="Rectangle 138"/>
          <p:cNvSpPr>
            <a:spLocks noChangeArrowheads="1"/>
          </p:cNvSpPr>
          <p:nvPr/>
        </p:nvSpPr>
        <p:spPr bwMode="auto">
          <a:xfrm>
            <a:off x="7235825" y="620713"/>
            <a:ext cx="431800"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XI</a:t>
            </a:r>
          </a:p>
        </p:txBody>
      </p:sp>
      <p:sp>
        <p:nvSpPr>
          <p:cNvPr id="78987" name="Rectangle 139"/>
          <p:cNvSpPr>
            <a:spLocks noChangeArrowheads="1"/>
          </p:cNvSpPr>
          <p:nvPr/>
        </p:nvSpPr>
        <p:spPr bwMode="auto">
          <a:xfrm>
            <a:off x="7667625" y="620713"/>
            <a:ext cx="433388" cy="287337"/>
          </a:xfrm>
          <a:prstGeom prst="rect">
            <a:avLst/>
          </a:prstGeom>
          <a:solidFill>
            <a:schemeClr val="accent1"/>
          </a:solidFill>
          <a:ln w="9525">
            <a:solidFill>
              <a:schemeClr val="tx1"/>
            </a:solidFill>
            <a:miter lim="800000"/>
            <a:headEnd/>
            <a:tailEnd/>
          </a:ln>
          <a:effectLst/>
        </p:spPr>
        <p:txBody>
          <a:bodyPr wrap="none" anchor="ctr"/>
          <a:lstStyle/>
          <a:p>
            <a:pPr algn="ctr"/>
            <a:r>
              <a:rPr lang="hr-HR"/>
              <a:t>XII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0" y="188913"/>
            <a:ext cx="8507413" cy="6480175"/>
          </a:xfrm>
        </p:spPr>
        <p:txBody>
          <a:bodyPr/>
          <a:lstStyle/>
          <a:p>
            <a:pPr algn="just" eaLnBrk="1" hangingPunct="1">
              <a:lnSpc>
                <a:spcPct val="90000"/>
              </a:lnSpc>
              <a:buFontTx/>
              <a:buNone/>
            </a:pPr>
            <a:r>
              <a:rPr lang="hr-HR" sz="3600" b="1" smtClean="0"/>
              <a:t>               UVODNE NAPOMENE</a:t>
            </a:r>
            <a:endParaRPr lang="hr-HR" sz="2400" b="1" smtClean="0"/>
          </a:p>
          <a:p>
            <a:pPr algn="just" eaLnBrk="1" hangingPunct="1">
              <a:lnSpc>
                <a:spcPct val="90000"/>
              </a:lnSpc>
              <a:buFontTx/>
              <a:buNone/>
            </a:pPr>
            <a:endParaRPr lang="hr-HR" sz="2400" b="1" smtClean="0"/>
          </a:p>
          <a:p>
            <a:pPr algn="just" eaLnBrk="1" hangingPunct="1">
              <a:lnSpc>
                <a:spcPct val="90000"/>
              </a:lnSpc>
            </a:pPr>
            <a:r>
              <a:rPr lang="hr-HR" sz="2400" b="1" smtClean="0"/>
              <a:t>Polaganje ispita</a:t>
            </a:r>
            <a:r>
              <a:rPr lang="hr-HR" sz="2400" smtClean="0"/>
              <a:t>: pismeni ispit (8 pitanja) i usmeni ispit, ukoliko student nije zadovoljan s predloženom ocjenom</a:t>
            </a:r>
          </a:p>
          <a:p>
            <a:pPr algn="just" eaLnBrk="1" hangingPunct="1">
              <a:lnSpc>
                <a:spcPct val="90000"/>
              </a:lnSpc>
            </a:pPr>
            <a:r>
              <a:rPr lang="hr-HR" sz="2400" b="1" smtClean="0"/>
              <a:t>Cilj i svrha kolegija</a:t>
            </a:r>
            <a:r>
              <a:rPr lang="hr-HR" sz="2400" smtClean="0"/>
              <a:t>: osposobiti studente za samostalno, stručno i odgovorno obavljanje poslova kontrolinga u menadžmentu prometnih poduzeća i drugim institucijama koje se bave prometnom ili logističkom djelatnošću (posebice prijevozom)</a:t>
            </a:r>
          </a:p>
          <a:p>
            <a:pPr algn="just" eaLnBrk="1" hangingPunct="1">
              <a:lnSpc>
                <a:spcPct val="90000"/>
              </a:lnSpc>
            </a:pPr>
            <a:r>
              <a:rPr lang="hr-HR" sz="2400" b="1" smtClean="0"/>
              <a:t>Literatura za polaganje ispita</a:t>
            </a:r>
            <a:r>
              <a:rPr lang="hr-HR" sz="2400" smtClean="0"/>
              <a:t>: autorizirana predavanja</a:t>
            </a:r>
          </a:p>
          <a:p>
            <a:pPr algn="just" eaLnBrk="1" hangingPunct="1">
              <a:lnSpc>
                <a:spcPct val="90000"/>
              </a:lnSpc>
            </a:pPr>
            <a:r>
              <a:rPr lang="hr-HR" sz="2400" b="1" smtClean="0"/>
              <a:t>Preporučena dopunska literatura </a:t>
            </a:r>
            <a:r>
              <a:rPr lang="hr-HR" sz="2400" smtClean="0"/>
              <a:t>(najvažniji naslovi):</a:t>
            </a:r>
          </a:p>
          <a:p>
            <a:pPr algn="just" eaLnBrk="1" hangingPunct="1">
              <a:lnSpc>
                <a:spcPct val="90000"/>
              </a:lnSpc>
              <a:buFontTx/>
              <a:buNone/>
            </a:pPr>
            <a:endParaRPr lang="hr-HR" sz="2400" smtClean="0"/>
          </a:p>
          <a:p>
            <a:pPr algn="just" eaLnBrk="1" hangingPunct="1">
              <a:lnSpc>
                <a:spcPct val="90000"/>
              </a:lnSpc>
              <a:buFontTx/>
              <a:buNone/>
            </a:pPr>
            <a:r>
              <a:rPr lang="hr-HR" sz="1800" smtClean="0"/>
              <a:t>[1] Osmanagić Bedenik, N.: Kontroling, Školska knjiga, Zagreb, 1998. god.</a:t>
            </a:r>
          </a:p>
          <a:p>
            <a:pPr algn="just" eaLnBrk="1" hangingPunct="1">
              <a:lnSpc>
                <a:spcPct val="90000"/>
              </a:lnSpc>
              <a:buFontTx/>
              <a:buNone/>
            </a:pPr>
            <a:r>
              <a:rPr lang="hr-HR" sz="1800" smtClean="0"/>
              <a:t>[2] Osmanagić Bedenik, N.: Operativno planiranje, Školska knjiga, Zagreb, 2002. god</a:t>
            </a:r>
            <a:r>
              <a:rPr lang="hr-HR" sz="2400" smtClean="0"/>
              <a:t>.</a:t>
            </a:r>
          </a:p>
          <a:p>
            <a:pPr algn="just" eaLnBrk="1" hangingPunct="1">
              <a:lnSpc>
                <a:spcPct val="90000"/>
              </a:lnSpc>
              <a:buFontTx/>
              <a:buNone/>
            </a:pPr>
            <a:r>
              <a:rPr lang="hr-HR" sz="1800" smtClean="0"/>
              <a:t>(3) Ziegenbein, K.: Kontroling, RRIF, Zagrb, 2008. god.</a:t>
            </a:r>
            <a:endParaRPr lang="en-US" sz="18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4294967295"/>
          </p:nvPr>
        </p:nvSpPr>
        <p:spPr>
          <a:xfrm>
            <a:off x="0" y="0"/>
            <a:ext cx="9467850" cy="7029450"/>
          </a:xfrm>
        </p:spPr>
        <p:txBody>
          <a:bodyPr/>
          <a:lstStyle/>
          <a:p>
            <a:pPr marL="0" indent="0" defTabSz="266700" eaLnBrk="1" hangingPunct="1">
              <a:buFontTx/>
              <a:buNone/>
            </a:pPr>
            <a:r>
              <a:rPr lang="hr-HR" sz="2000" b="1" smtClean="0"/>
              <a:t>Planiranje i organizacija</a:t>
            </a:r>
          </a:p>
          <a:p>
            <a:pPr marL="0" indent="0" defTabSz="266700" eaLnBrk="1" hangingPunct="1">
              <a:buFontTx/>
              <a:buNone/>
            </a:pPr>
            <a:r>
              <a:rPr lang="hr-HR" sz="2000" smtClean="0"/>
              <a:t>Ako se pogleda postupak planiranja, uočava se da su za planiranje odgovorne razine menadžmenta:</a:t>
            </a:r>
          </a:p>
          <a:p>
            <a:pPr marL="0" indent="0" defTabSz="266700" eaLnBrk="1" hangingPunct="1">
              <a:buFontTx/>
              <a:buChar char="-"/>
            </a:pPr>
            <a:r>
              <a:rPr lang="hr-HR" sz="2000" smtClean="0"/>
              <a:t>Top – menadžment (članovi uprave)</a:t>
            </a:r>
          </a:p>
          <a:p>
            <a:pPr marL="0" indent="0" defTabSz="266700" eaLnBrk="1" hangingPunct="1">
              <a:buFontTx/>
              <a:buChar char="-"/>
            </a:pPr>
            <a:r>
              <a:rPr lang="hr-HR" sz="2000" smtClean="0"/>
              <a:t> srednji menadžment (voditelji odjela i područja)</a:t>
            </a:r>
          </a:p>
          <a:p>
            <a:pPr marL="0" indent="0" defTabSz="266700" eaLnBrk="1" hangingPunct="1">
              <a:buFontTx/>
              <a:buChar char="-"/>
            </a:pPr>
            <a:r>
              <a:rPr lang="hr-HR" sz="2000" smtClean="0"/>
              <a:t> niži menadžeri (voditelji operativnog posla)</a:t>
            </a:r>
          </a:p>
          <a:p>
            <a:pPr marL="0" indent="0" defTabSz="266700" eaLnBrk="1" hangingPunct="1">
              <a:buFontTx/>
              <a:buNone/>
            </a:pPr>
            <a:endParaRPr lang="hr-HR" sz="2000" smtClean="0"/>
          </a:p>
          <a:p>
            <a:pPr marL="0" indent="0" defTabSz="266700" eaLnBrk="1" hangingPunct="1">
              <a:buFontTx/>
              <a:buNone/>
            </a:pPr>
            <a:r>
              <a:rPr lang="hr-HR" sz="2000" smtClean="0"/>
              <a:t>Način planiranja nas upućuje:</a:t>
            </a:r>
          </a:p>
          <a:p>
            <a:pPr marL="0" indent="0" defTabSz="266700" eaLnBrk="1" hangingPunct="1">
              <a:buFontTx/>
              <a:buChar char="-"/>
            </a:pPr>
            <a:r>
              <a:rPr lang="hr-HR" sz="2000" smtClean="0"/>
              <a:t>Top – down metodom (odozgor prema dolje), zove se i retrogradni oblik planiranja.</a:t>
            </a:r>
            <a:r>
              <a:rPr lang="hr-HR" sz="2000" smtClean="0">
                <a:solidFill>
                  <a:srgbClr val="FF9933"/>
                </a:solidFill>
              </a:rPr>
              <a:t>Prednosti</a:t>
            </a:r>
            <a:r>
              <a:rPr lang="hr-HR" sz="2000" smtClean="0"/>
              <a:t>: konvergentnost i jednaka usmjerenost ciljeva te jednostavna vodoravna koordinacija,  </a:t>
            </a:r>
            <a:r>
              <a:rPr lang="hr-HR" sz="2000" smtClean="0">
                <a:solidFill>
                  <a:srgbClr val="FF9933"/>
                </a:solidFill>
              </a:rPr>
              <a:t>Nedostatc</a:t>
            </a:r>
            <a:r>
              <a:rPr lang="hr-HR" sz="2000" smtClean="0"/>
              <a:t>i: nedostatak informacija iz operativnog područja pa postoji opasnost da ciljevi budu nerealni </a:t>
            </a:r>
          </a:p>
          <a:p>
            <a:pPr marL="0" indent="0" defTabSz="266700" eaLnBrk="1" hangingPunct="1">
              <a:buFontTx/>
              <a:buChar char="-"/>
            </a:pPr>
            <a:r>
              <a:rPr lang="hr-HR" sz="2000" smtClean="0"/>
              <a:t> Botton – up metodom odozdol prema gore), zove se i progresivni način planiranja. </a:t>
            </a:r>
            <a:r>
              <a:rPr lang="hr-HR" sz="2000" smtClean="0">
                <a:solidFill>
                  <a:srgbClr val="FF9933"/>
                </a:solidFill>
              </a:rPr>
              <a:t>Prednosti</a:t>
            </a:r>
            <a:r>
              <a:rPr lang="hr-HR" sz="2000" smtClean="0"/>
              <a:t>: dobra informacijska baza i motiviranost suradnika, </a:t>
            </a:r>
            <a:r>
              <a:rPr lang="hr-HR" sz="2000" smtClean="0">
                <a:solidFill>
                  <a:srgbClr val="FF9933"/>
                </a:solidFill>
              </a:rPr>
              <a:t>Nedostatci</a:t>
            </a:r>
            <a:r>
              <a:rPr lang="hr-HR" sz="2000" smtClean="0"/>
              <a:t>: vrlo zahtjevna vodoravna koordinacija i opasnost od divergentnosti  ciljeva</a:t>
            </a:r>
          </a:p>
          <a:p>
            <a:pPr marL="0" indent="0" defTabSz="266700" eaLnBrk="1" hangingPunct="1">
              <a:buFontTx/>
              <a:buChar char="-"/>
            </a:pPr>
            <a:r>
              <a:rPr lang="hr-HR" sz="2000" smtClean="0"/>
              <a:t> susretna metoda, to je retrogradna izrada planova (odozgor) i progresivna izrada planova (odozdol) s provjeravanjem njihove ostvarivosti. </a:t>
            </a:r>
            <a:r>
              <a:rPr lang="hr-HR" sz="2000" smtClean="0">
                <a:solidFill>
                  <a:srgbClr val="FF9933"/>
                </a:solidFill>
              </a:rPr>
              <a:t>Prednost: </a:t>
            </a:r>
            <a:r>
              <a:rPr lang="hr-HR" sz="2000" smtClean="0"/>
              <a:t>retrogradno oblikovanje i progresivno provjeravanje izvršenja planova, </a:t>
            </a:r>
            <a:r>
              <a:rPr lang="hr-HR" sz="2000" smtClean="0">
                <a:solidFill>
                  <a:srgbClr val="FF9933"/>
                </a:solidFill>
              </a:rPr>
              <a:t>Nedostatak:</a:t>
            </a:r>
            <a:r>
              <a:rPr lang="hr-HR" sz="2000" smtClean="0"/>
              <a:t> viši troškovi planiranja i dulje vrijeme planiranja.</a:t>
            </a:r>
          </a:p>
          <a:p>
            <a:pPr marL="0" indent="0" defTabSz="266700" eaLnBrk="1" hangingPunct="1">
              <a:buFontTx/>
              <a:buNone/>
            </a:pPr>
            <a:endParaRPr lang="hr-HR" sz="20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4294967295"/>
          </p:nvPr>
        </p:nvSpPr>
        <p:spPr>
          <a:xfrm>
            <a:off x="179388" y="260350"/>
            <a:ext cx="8507412" cy="5832475"/>
          </a:xfrm>
        </p:spPr>
        <p:txBody>
          <a:bodyPr/>
          <a:lstStyle/>
          <a:p>
            <a:pPr marL="0" indent="0" eaLnBrk="1" hangingPunct="1">
              <a:buFontTx/>
              <a:buNone/>
            </a:pPr>
            <a:r>
              <a:rPr lang="hr-HR" sz="2000" b="1" smtClean="0"/>
              <a:t>Organizacija kontrolinga</a:t>
            </a:r>
          </a:p>
          <a:p>
            <a:pPr marL="0" indent="0" eaLnBrk="1" hangingPunct="1">
              <a:buFontTx/>
              <a:buNone/>
            </a:pPr>
            <a:endParaRPr lang="hr-HR" sz="2000" b="1" smtClean="0"/>
          </a:p>
          <a:p>
            <a:pPr marL="0" indent="0" eaLnBrk="1" hangingPunct="1">
              <a:buFontTx/>
              <a:buNone/>
            </a:pPr>
            <a:r>
              <a:rPr lang="hr-HR" sz="2000" smtClean="0"/>
              <a:t>Oblikovanje područja kontroling ovisi o samoj koncepciji kontrolinga. Autonomno područje kontrolinga može biti kao linijsko, štabno ili </a:t>
            </a:r>
          </a:p>
          <a:p>
            <a:pPr marL="0" indent="0" eaLnBrk="1" hangingPunct="1">
              <a:buFontTx/>
              <a:buNone/>
            </a:pPr>
            <a:r>
              <a:rPr lang="hr-HR" sz="2000" smtClean="0"/>
              <a:t>decentralizirano / centralizirana instanca. U praksi se najčešće pojavljuje</a:t>
            </a:r>
          </a:p>
          <a:p>
            <a:pPr marL="0" indent="0" eaLnBrk="1" hangingPunct="1">
              <a:buFontTx/>
              <a:buNone/>
            </a:pPr>
            <a:r>
              <a:rPr lang="hr-HR" sz="2000" smtClean="0"/>
              <a:t>kombinirani oblik s težnjom prema višedimenzionalnim strukturama.</a:t>
            </a:r>
          </a:p>
          <a:p>
            <a:pPr marL="0" indent="0" eaLnBrk="1" hangingPunct="1">
              <a:buFontTx/>
              <a:buNone/>
            </a:pPr>
            <a:r>
              <a:rPr lang="hr-HR" sz="2000" b="1" smtClean="0"/>
              <a:t>Ako kontroling ima zadaću savjetovanja i potpore menadžmentu, organizira se kao štabna funkcija</a:t>
            </a:r>
            <a:r>
              <a:rPr lang="hr-HR" sz="2000" smtClean="0"/>
              <a:t>.</a:t>
            </a:r>
          </a:p>
          <a:p>
            <a:pPr marL="0" indent="0" eaLnBrk="1" hangingPunct="1">
              <a:buFontTx/>
              <a:buNone/>
            </a:pPr>
            <a:r>
              <a:rPr lang="hr-HR" sz="2000" smtClean="0"/>
              <a:t> </a:t>
            </a:r>
          </a:p>
        </p:txBody>
      </p:sp>
      <p:grpSp>
        <p:nvGrpSpPr>
          <p:cNvPr id="34819" name="Group 4"/>
          <p:cNvGrpSpPr>
            <a:grpSpLocks noChangeAspect="1"/>
          </p:cNvGrpSpPr>
          <p:nvPr/>
        </p:nvGrpSpPr>
        <p:grpSpPr bwMode="auto">
          <a:xfrm>
            <a:off x="827088" y="3375025"/>
            <a:ext cx="4049712" cy="2501900"/>
            <a:chOff x="3680" y="8965"/>
            <a:chExt cx="5274" cy="2260"/>
          </a:xfrm>
        </p:grpSpPr>
        <p:sp>
          <p:nvSpPr>
            <p:cNvPr id="34820" name="AutoShape 5"/>
            <p:cNvSpPr>
              <a:spLocks noChangeAspect="1" noChangeArrowheads="1"/>
            </p:cNvSpPr>
            <p:nvPr/>
          </p:nvSpPr>
          <p:spPr bwMode="auto">
            <a:xfrm>
              <a:off x="3680" y="8965"/>
              <a:ext cx="5274" cy="2260"/>
            </a:xfrm>
            <a:prstGeom prst="rect">
              <a:avLst/>
            </a:prstGeom>
            <a:noFill/>
            <a:ln w="9525">
              <a:noFill/>
              <a:miter lim="800000"/>
              <a:headEnd/>
              <a:tailEnd/>
            </a:ln>
          </p:spPr>
          <p:txBody>
            <a:bodyPr/>
            <a:lstStyle/>
            <a:p>
              <a:endParaRPr lang="hr-HR"/>
            </a:p>
          </p:txBody>
        </p:sp>
        <p:sp>
          <p:nvSpPr>
            <p:cNvPr id="34821" name="Rectangle 6"/>
            <p:cNvSpPr>
              <a:spLocks noChangeArrowheads="1"/>
            </p:cNvSpPr>
            <p:nvPr/>
          </p:nvSpPr>
          <p:spPr bwMode="auto">
            <a:xfrm>
              <a:off x="4897" y="9248"/>
              <a:ext cx="2028" cy="562"/>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Vodstvo poduzeća</a:t>
              </a:r>
              <a:endParaRPr lang="hr-HR" b="1"/>
            </a:p>
          </p:txBody>
        </p:sp>
        <p:sp>
          <p:nvSpPr>
            <p:cNvPr id="34822" name="Rectangle 7"/>
            <p:cNvSpPr>
              <a:spLocks noChangeArrowheads="1"/>
            </p:cNvSpPr>
            <p:nvPr/>
          </p:nvSpPr>
          <p:spPr bwMode="auto">
            <a:xfrm>
              <a:off x="7635" y="9954"/>
              <a:ext cx="1217" cy="424"/>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Kontroling</a:t>
              </a:r>
              <a:endParaRPr lang="hr-HR" b="1"/>
            </a:p>
          </p:txBody>
        </p:sp>
        <p:sp>
          <p:nvSpPr>
            <p:cNvPr id="34823" name="Rectangle 8"/>
            <p:cNvSpPr>
              <a:spLocks noChangeArrowheads="1"/>
            </p:cNvSpPr>
            <p:nvPr/>
          </p:nvSpPr>
          <p:spPr bwMode="auto">
            <a:xfrm>
              <a:off x="3782" y="10378"/>
              <a:ext cx="1217" cy="565"/>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Poslovna jedinica  I</a:t>
              </a:r>
              <a:endParaRPr lang="hr-HR" b="1"/>
            </a:p>
          </p:txBody>
        </p:sp>
        <p:sp>
          <p:nvSpPr>
            <p:cNvPr id="34824" name="Rectangle 9"/>
            <p:cNvSpPr>
              <a:spLocks noChangeArrowheads="1"/>
            </p:cNvSpPr>
            <p:nvPr/>
          </p:nvSpPr>
          <p:spPr bwMode="auto">
            <a:xfrm>
              <a:off x="5303" y="10378"/>
              <a:ext cx="1217" cy="565"/>
            </a:xfrm>
            <a:prstGeom prst="rect">
              <a:avLst/>
            </a:prstGeom>
            <a:solidFill>
              <a:srgbClr val="FFFFFF"/>
            </a:solidFill>
            <a:ln w="9525">
              <a:solidFill>
                <a:srgbClr val="000000"/>
              </a:solidFill>
              <a:miter lim="800000"/>
              <a:headEnd/>
              <a:tailEnd/>
            </a:ln>
          </p:spPr>
          <p:txBody>
            <a:bodyPr/>
            <a:lstStyle/>
            <a:p>
              <a:r>
                <a:rPr lang="hr-HR" sz="1200" b="1">
                  <a:latin typeface="Times New Roman" pitchFamily="18" charset="0"/>
                </a:rPr>
                <a:t>Poslovna jedinica  II</a:t>
              </a:r>
              <a:endParaRPr lang="hr-HR" b="1"/>
            </a:p>
          </p:txBody>
        </p:sp>
        <p:sp>
          <p:nvSpPr>
            <p:cNvPr id="34825" name="Line 10"/>
            <p:cNvSpPr>
              <a:spLocks noChangeShapeType="1"/>
            </p:cNvSpPr>
            <p:nvPr/>
          </p:nvSpPr>
          <p:spPr bwMode="auto">
            <a:xfrm>
              <a:off x="5911" y="9813"/>
              <a:ext cx="0" cy="282"/>
            </a:xfrm>
            <a:prstGeom prst="line">
              <a:avLst/>
            </a:prstGeom>
            <a:noFill/>
            <a:ln w="9525">
              <a:solidFill>
                <a:srgbClr val="000000"/>
              </a:solidFill>
              <a:round/>
              <a:headEnd/>
              <a:tailEnd/>
            </a:ln>
          </p:spPr>
          <p:txBody>
            <a:bodyPr/>
            <a:lstStyle/>
            <a:p>
              <a:endParaRPr lang="hr-HR"/>
            </a:p>
          </p:txBody>
        </p:sp>
        <p:sp>
          <p:nvSpPr>
            <p:cNvPr id="34826" name="Line 11"/>
            <p:cNvSpPr>
              <a:spLocks noChangeShapeType="1"/>
            </p:cNvSpPr>
            <p:nvPr/>
          </p:nvSpPr>
          <p:spPr bwMode="auto">
            <a:xfrm>
              <a:off x="5911" y="10095"/>
              <a:ext cx="1724" cy="0"/>
            </a:xfrm>
            <a:prstGeom prst="line">
              <a:avLst/>
            </a:prstGeom>
            <a:noFill/>
            <a:ln w="9525">
              <a:solidFill>
                <a:srgbClr val="000000"/>
              </a:solidFill>
              <a:round/>
              <a:headEnd/>
              <a:tailEnd/>
            </a:ln>
          </p:spPr>
          <p:txBody>
            <a:bodyPr/>
            <a:lstStyle/>
            <a:p>
              <a:endParaRPr lang="hr-HR"/>
            </a:p>
          </p:txBody>
        </p:sp>
        <p:sp>
          <p:nvSpPr>
            <p:cNvPr id="34827" name="Line 12"/>
            <p:cNvSpPr>
              <a:spLocks noChangeShapeType="1"/>
            </p:cNvSpPr>
            <p:nvPr/>
          </p:nvSpPr>
          <p:spPr bwMode="auto">
            <a:xfrm>
              <a:off x="5911" y="10095"/>
              <a:ext cx="0" cy="283"/>
            </a:xfrm>
            <a:prstGeom prst="line">
              <a:avLst/>
            </a:prstGeom>
            <a:noFill/>
            <a:ln w="9525">
              <a:solidFill>
                <a:srgbClr val="000000"/>
              </a:solidFill>
              <a:round/>
              <a:headEnd/>
              <a:tailEnd/>
            </a:ln>
          </p:spPr>
          <p:txBody>
            <a:bodyPr/>
            <a:lstStyle/>
            <a:p>
              <a:endParaRPr lang="hr-HR"/>
            </a:p>
          </p:txBody>
        </p:sp>
        <p:sp>
          <p:nvSpPr>
            <p:cNvPr id="34828" name="Line 13"/>
            <p:cNvSpPr>
              <a:spLocks noChangeShapeType="1"/>
            </p:cNvSpPr>
            <p:nvPr/>
          </p:nvSpPr>
          <p:spPr bwMode="auto">
            <a:xfrm flipH="1">
              <a:off x="4289" y="10095"/>
              <a:ext cx="1622" cy="0"/>
            </a:xfrm>
            <a:prstGeom prst="line">
              <a:avLst/>
            </a:prstGeom>
            <a:noFill/>
            <a:ln w="9525">
              <a:solidFill>
                <a:srgbClr val="000000"/>
              </a:solidFill>
              <a:round/>
              <a:headEnd/>
              <a:tailEnd/>
            </a:ln>
          </p:spPr>
          <p:txBody>
            <a:bodyPr/>
            <a:lstStyle/>
            <a:p>
              <a:endParaRPr lang="hr-HR"/>
            </a:p>
          </p:txBody>
        </p:sp>
        <p:sp>
          <p:nvSpPr>
            <p:cNvPr id="34829" name="Line 14"/>
            <p:cNvSpPr>
              <a:spLocks noChangeShapeType="1"/>
            </p:cNvSpPr>
            <p:nvPr/>
          </p:nvSpPr>
          <p:spPr bwMode="auto">
            <a:xfrm>
              <a:off x="4289" y="10095"/>
              <a:ext cx="0" cy="283"/>
            </a:xfrm>
            <a:prstGeom prst="line">
              <a:avLst/>
            </a:prstGeom>
            <a:noFill/>
            <a:ln w="9525">
              <a:solidFill>
                <a:srgbClr val="000000"/>
              </a:solidFill>
              <a:round/>
              <a:headEnd/>
              <a:tailEnd/>
            </a:ln>
          </p:spPr>
          <p:txBody>
            <a:bodyPr/>
            <a:lstStyle/>
            <a:p>
              <a:endParaRPr lang="hr-H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sz="half" idx="4294967295"/>
          </p:nvPr>
        </p:nvSpPr>
        <p:spPr>
          <a:xfrm>
            <a:off x="107950" y="476250"/>
            <a:ext cx="9036050" cy="2089150"/>
          </a:xfrm>
        </p:spPr>
        <p:txBody>
          <a:bodyPr/>
          <a:lstStyle/>
          <a:p>
            <a:pPr marL="0" indent="0" eaLnBrk="1" hangingPunct="1">
              <a:buFontTx/>
              <a:buNone/>
            </a:pPr>
            <a:r>
              <a:rPr lang="hr-HR" sz="2000" b="1" smtClean="0"/>
              <a:t>U decentraliziranom obliku organizacije, kontroling se također treba organizirati decentralizirano po područjima, ali se funkcija potpore menadžmentu  ostvaruje preko središnjeg područja kontrolinga.</a:t>
            </a:r>
          </a:p>
          <a:p>
            <a:pPr marL="0" indent="0" eaLnBrk="1" hangingPunct="1">
              <a:buFontTx/>
              <a:buNone/>
            </a:pPr>
            <a:r>
              <a:rPr lang="hr-HR" sz="2000" smtClean="0"/>
              <a:t>Kontroler područja treba biti stručno podređen menadžeru središnjeg kontrolinga, a stegovno menadžeru područja kojem pripada organizacijski.</a:t>
            </a:r>
          </a:p>
          <a:p>
            <a:pPr marL="0" indent="0" eaLnBrk="1" hangingPunct="1">
              <a:buFontTx/>
              <a:buNone/>
            </a:pPr>
            <a:endParaRPr lang="hr-HR" sz="2000" smtClean="0"/>
          </a:p>
        </p:txBody>
      </p:sp>
      <p:graphicFrame>
        <p:nvGraphicFramePr>
          <p:cNvPr id="76803" name="Group 3"/>
          <p:cNvGraphicFramePr>
            <a:graphicFrameLocks noGrp="1"/>
          </p:cNvGraphicFramePr>
          <p:nvPr>
            <p:ph sz="quarter" idx="4294967295"/>
          </p:nvPr>
        </p:nvGraphicFramePr>
        <p:xfrm>
          <a:off x="684213" y="2852738"/>
          <a:ext cx="3455987" cy="2197101"/>
        </p:xfrm>
        <a:graphic>
          <a:graphicData uri="http://schemas.openxmlformats.org/drawingml/2006/table">
            <a:tbl>
              <a:tblPr/>
              <a:tblGrid>
                <a:gridCol w="1152525"/>
                <a:gridCol w="1150937"/>
                <a:gridCol w="1152525"/>
              </a:tblGrid>
              <a:tr h="420688">
                <a:tc gridSpan="3">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            Varijanta  I (oblik organizacije)</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hr-HR"/>
                    </a:p>
                  </a:txBody>
                  <a:tcPr/>
                </a:tc>
                <a:tc hMerge="1">
                  <a:txBody>
                    <a:bodyPr/>
                    <a:lstStyle/>
                    <a:p>
                      <a:endParaRPr lang="hr-HR"/>
                    </a:p>
                  </a:txBody>
                  <a:tcPr/>
                </a:tc>
              </a:tr>
              <a:tr h="420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Nadređeno/podređeni odnos</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Središnji kontroling</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Voditelj područja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88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Stručna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895350" marR="0" lvl="0" indent="-895350" algn="l" defTabSz="914400" rtl="0" eaLnBrk="1" fontAlgn="base" latinLnBrk="0" hangingPunct="1">
                        <a:lnSpc>
                          <a:spcPct val="100000"/>
                        </a:lnSpc>
                        <a:spcBef>
                          <a:spcPct val="20000"/>
                        </a:spcBef>
                        <a:spcAft>
                          <a:spcPct val="0"/>
                        </a:spcAft>
                        <a:buClrTx/>
                        <a:buSzTx/>
                        <a:buFont typeface="Wingdings" pitchFamily="2" charset="2"/>
                        <a:buNone/>
                        <a:tabLst/>
                      </a:pPr>
                      <a:r>
                        <a:rPr kumimoji="0" lang="hr-HR" sz="2800" b="0" i="0" u="none" strike="noStrike" cap="none" normalizeH="0" baseline="0" smtClean="0">
                          <a:ln>
                            <a:noFill/>
                          </a:ln>
                          <a:solidFill>
                            <a:schemeClr val="tx1"/>
                          </a:solidFill>
                          <a:effectLst/>
                          <a:latin typeface="Arial" charset="0"/>
                        </a:rPr>
                        <a:t>____</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hr-HR"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stegovna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hr-HR" sz="2800" b="0" i="0" u="none" strike="noStrike" cap="none" normalizeH="0" baseline="0" smtClean="0">
                          <a:ln>
                            <a:noFill/>
                          </a:ln>
                          <a:solidFill>
                            <a:schemeClr val="tx1"/>
                          </a:solidFill>
                          <a:effectLst/>
                          <a:latin typeface="Arial" charset="0"/>
                        </a:rPr>
                        <a:t>____</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hr-HR"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5940" name="Group 164"/>
          <p:cNvGraphicFramePr>
            <a:graphicFrameLocks noGrp="1"/>
          </p:cNvGraphicFramePr>
          <p:nvPr>
            <p:ph sz="quarter" idx="4294967295"/>
          </p:nvPr>
        </p:nvGraphicFramePr>
        <p:xfrm>
          <a:off x="4859338" y="2781300"/>
          <a:ext cx="3827462" cy="2324100"/>
        </p:xfrm>
        <a:graphic>
          <a:graphicData uri="http://schemas.openxmlformats.org/drawingml/2006/table">
            <a:tbl>
              <a:tblPr/>
              <a:tblGrid>
                <a:gridCol w="1276350"/>
                <a:gridCol w="1312862"/>
                <a:gridCol w="1238250"/>
              </a:tblGrid>
              <a:tr h="384175">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                            Varijanta  II (oblik organizacije)</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hr-HR"/>
                    </a:p>
                  </a:txBody>
                  <a:tcPr/>
                </a:tc>
                <a:tc hMerge="1">
                  <a:txBody>
                    <a:bodyPr/>
                    <a:lstStyle/>
                    <a:p>
                      <a:endParaRPr lang="hr-HR"/>
                    </a:p>
                  </a:txBody>
                  <a:tcPr/>
                </a:tc>
              </a:tr>
              <a:tr h="479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Nadređeno/podređeni odnos</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Središnji kontroling</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Voditelj područja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Stručna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hr-HR" sz="2800" b="0" i="0" u="none" strike="noStrike" cap="none" normalizeH="0" baseline="0" smtClean="0">
                          <a:ln>
                            <a:noFill/>
                          </a:ln>
                          <a:solidFill>
                            <a:schemeClr val="tx1"/>
                          </a:solidFill>
                          <a:effectLst/>
                          <a:latin typeface="Arial" charset="0"/>
                        </a:rPr>
                        <a:t>____</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hr-HR"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3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200" b="1" i="0" u="none" strike="noStrike" cap="none" normalizeH="0" baseline="0" smtClean="0">
                          <a:ln>
                            <a:noFill/>
                          </a:ln>
                          <a:solidFill>
                            <a:schemeClr val="tx1"/>
                          </a:solidFill>
                          <a:effectLst/>
                          <a:latin typeface="Times New Roman" pitchFamily="18" charset="0"/>
                          <a:cs typeface="Times New Roman" pitchFamily="18" charset="0"/>
                        </a:rPr>
                        <a:t>stegovna</a:t>
                      </a:r>
                      <a:endParaRPr kumimoji="0" lang="hr-HR"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hr-HR"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hr-HR" sz="2800" b="0" i="0" u="none" strike="noStrike" cap="none" normalizeH="0" baseline="0" smtClean="0">
                          <a:ln>
                            <a:noFill/>
                          </a:ln>
                          <a:solidFill>
                            <a:schemeClr val="tx1"/>
                          </a:solidFill>
                          <a:effectLst/>
                          <a:latin typeface="Arial" charset="0"/>
                        </a:rPr>
                        <a:t>____</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179388" y="260350"/>
            <a:ext cx="8785225" cy="6408738"/>
          </a:xfrm>
        </p:spPr>
        <p:txBody>
          <a:bodyPr/>
          <a:lstStyle/>
          <a:p>
            <a:pPr marL="0" indent="0" eaLnBrk="1" hangingPunct="1">
              <a:buFontTx/>
              <a:buNone/>
            </a:pPr>
            <a:r>
              <a:rPr lang="hr-HR" sz="2000" b="1" smtClean="0"/>
              <a:t>Proces planiranja</a:t>
            </a:r>
            <a:r>
              <a:rPr lang="hr-HR" sz="2000" smtClean="0"/>
              <a:t> se odvija kroz određene korake:</a:t>
            </a:r>
          </a:p>
          <a:p>
            <a:pPr marL="0" indent="0" eaLnBrk="1" hangingPunct="1">
              <a:buFontTx/>
              <a:buNone/>
            </a:pPr>
            <a:r>
              <a:rPr lang="hr-HR" sz="2000" smtClean="0"/>
              <a:t>U prvom koraku se definiraju ciljevi (što se želi postići)</a:t>
            </a:r>
          </a:p>
          <a:p>
            <a:pPr marL="0" indent="0" eaLnBrk="1" hangingPunct="1">
              <a:buFontTx/>
              <a:buNone/>
            </a:pPr>
            <a:r>
              <a:rPr lang="hr-HR" sz="2000" smtClean="0"/>
              <a:t>U drugom koraku se planira strategija, mjere i načini (kako se to želi postići)</a:t>
            </a:r>
          </a:p>
          <a:p>
            <a:pPr marL="0" indent="0" eaLnBrk="1" hangingPunct="1">
              <a:buFontTx/>
              <a:buNone/>
            </a:pPr>
            <a:r>
              <a:rPr lang="hr-HR" sz="2000" smtClean="0"/>
              <a:t>Planiranje ciljeva i mjera općenito su koraci procesa planiranja i oni se razlažu u pojedine korake ovisno o kompleksnosti problema.</a:t>
            </a:r>
          </a:p>
          <a:p>
            <a:pPr marL="0" indent="0" eaLnBrk="1" hangingPunct="1">
              <a:buFontTx/>
              <a:buNone/>
            </a:pPr>
            <a:r>
              <a:rPr lang="hr-HR" sz="2000" smtClean="0"/>
              <a:t>Sljedeći koraci su: </a:t>
            </a:r>
          </a:p>
          <a:p>
            <a:pPr marL="0" indent="0" eaLnBrk="1" hangingPunct="1">
              <a:buFontTx/>
              <a:buChar char="-"/>
            </a:pPr>
            <a:r>
              <a:rPr lang="hr-HR" sz="2000" smtClean="0"/>
              <a:t>Priprema odlučivanja (o nositeljima plana, prikupljanju i izvorima podataka, prikupljanju informacija)</a:t>
            </a:r>
          </a:p>
          <a:p>
            <a:pPr marL="0" indent="0" eaLnBrk="1" hangingPunct="1">
              <a:buFontTx/>
              <a:buChar char="-"/>
            </a:pPr>
            <a:r>
              <a:rPr lang="hr-HR" sz="2000" smtClean="0"/>
              <a:t> analiza postojećeg stanja ( </a:t>
            </a:r>
            <a:r>
              <a:rPr lang="hr-HR" sz="2000" b="1" smtClean="0"/>
              <a:t>analiza vanjskih čimbenika</a:t>
            </a:r>
            <a:r>
              <a:rPr lang="hr-HR" sz="2000" smtClean="0"/>
              <a:t>, gospodarski čimbenici, tržište – konkurencija), </a:t>
            </a:r>
            <a:r>
              <a:rPr lang="hr-HR" sz="2000" b="1" smtClean="0"/>
              <a:t>analiza unutarnjih čimbenika</a:t>
            </a:r>
            <a:r>
              <a:rPr lang="hr-HR" sz="2000" smtClean="0"/>
              <a:t> kao tehničko – tehnološko stanje, ljudski potencijali, financijsko stanje)</a:t>
            </a:r>
          </a:p>
          <a:p>
            <a:pPr marL="0" indent="0" eaLnBrk="1" hangingPunct="1">
              <a:buFontTx/>
              <a:buChar char="-"/>
            </a:pPr>
            <a:r>
              <a:rPr lang="hr-HR" sz="2000" smtClean="0"/>
              <a:t> analiza ostvarivih mogućnosti (koristeći rezultate analize postojećeg stanja i zadanih ciljeva)</a:t>
            </a:r>
          </a:p>
          <a:p>
            <a:pPr marL="0" indent="0" eaLnBrk="1" hangingPunct="1">
              <a:buFontTx/>
              <a:buChar char="-"/>
            </a:pPr>
            <a:r>
              <a:rPr lang="hr-HR" sz="2000" smtClean="0"/>
              <a:t> odlučivanje (prihvaćanje poslovnog plana)</a:t>
            </a:r>
          </a:p>
          <a:p>
            <a:pPr marL="0" indent="0" eaLnBrk="1" hangingPunct="1">
              <a:buFontTx/>
              <a:buNone/>
            </a:pPr>
            <a:r>
              <a:rPr lang="hr-HR" sz="2000" smtClean="0"/>
              <a:t> </a:t>
            </a:r>
            <a:endParaRPr lang="hr-HR" sz="2400" b="1" i="1"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body" idx="1"/>
          </p:nvPr>
        </p:nvSpPr>
        <p:spPr>
          <a:xfrm>
            <a:off x="179388" y="260350"/>
            <a:ext cx="8507412" cy="6337300"/>
          </a:xfrm>
          <a:noFill/>
        </p:spPr>
        <p:txBody>
          <a:bodyPr/>
          <a:lstStyle/>
          <a:p>
            <a:pPr eaLnBrk="1" hangingPunct="1">
              <a:lnSpc>
                <a:spcPct val="80000"/>
              </a:lnSpc>
              <a:buFontTx/>
              <a:buNone/>
            </a:pPr>
            <a:r>
              <a:rPr lang="hr-HR" sz="2400" b="1" i="1" smtClean="0"/>
              <a:t>Primjer Procesa pripreme i donošenja Poslovnog plana</a:t>
            </a:r>
          </a:p>
          <a:p>
            <a:pPr eaLnBrk="1" hangingPunct="1">
              <a:lnSpc>
                <a:spcPct val="80000"/>
              </a:lnSpc>
              <a:buFontTx/>
              <a:buNone/>
            </a:pPr>
            <a:endParaRPr lang="hr-HR" sz="2400" b="1" smtClean="0"/>
          </a:p>
          <a:p>
            <a:pPr eaLnBrk="1" hangingPunct="1">
              <a:lnSpc>
                <a:spcPct val="80000"/>
              </a:lnSpc>
              <a:buFontTx/>
              <a:buAutoNum type="arabicPeriod"/>
            </a:pPr>
            <a:r>
              <a:rPr lang="hr-HR" sz="2400" b="1" smtClean="0">
                <a:solidFill>
                  <a:schemeClr val="accent1"/>
                </a:solidFill>
              </a:rPr>
              <a:t>Priprema C I L J E V A (operativnih ili strateških)</a:t>
            </a:r>
          </a:p>
          <a:p>
            <a:pPr eaLnBrk="1" hangingPunct="1">
              <a:lnSpc>
                <a:spcPct val="80000"/>
              </a:lnSpc>
              <a:buFontTx/>
              <a:buNone/>
            </a:pPr>
            <a:r>
              <a:rPr lang="hr-HR" sz="2400" b="1" smtClean="0">
                <a:solidFill>
                  <a:schemeClr val="accent1"/>
                </a:solidFill>
              </a:rPr>
              <a:t>    razvijanje ciljeva i mjera s</a:t>
            </a:r>
            <a:r>
              <a:rPr lang="hr-HR" sz="2400" b="1" smtClean="0"/>
              <a:t> </a:t>
            </a:r>
            <a:r>
              <a:rPr lang="hr-HR" sz="2400" b="1" i="1" smtClean="0">
                <a:solidFill>
                  <a:srgbClr val="FF0066"/>
                </a:solidFill>
              </a:rPr>
              <a:t>podređenim razinama</a:t>
            </a:r>
            <a:r>
              <a:rPr lang="hr-HR" sz="2400" b="1" smtClean="0"/>
              <a:t> i </a:t>
            </a:r>
          </a:p>
          <a:p>
            <a:pPr eaLnBrk="1" hangingPunct="1">
              <a:lnSpc>
                <a:spcPct val="80000"/>
              </a:lnSpc>
              <a:buFontTx/>
              <a:buNone/>
            </a:pPr>
            <a:r>
              <a:rPr lang="hr-HR" sz="2400" b="1" smtClean="0"/>
              <a:t>    </a:t>
            </a:r>
            <a:r>
              <a:rPr lang="hr-HR" sz="2400" b="1" smtClean="0">
                <a:solidFill>
                  <a:schemeClr val="accent1"/>
                </a:solidFill>
              </a:rPr>
              <a:t>dogovaranje ciljeva i mjera s</a:t>
            </a:r>
            <a:r>
              <a:rPr lang="hr-HR" sz="2400" b="1" smtClean="0"/>
              <a:t> </a:t>
            </a:r>
            <a:r>
              <a:rPr lang="hr-HR" sz="2400" b="1" i="1" smtClean="0">
                <a:solidFill>
                  <a:srgbClr val="FF0066"/>
                </a:solidFill>
              </a:rPr>
              <a:t>nadređenim razinama</a:t>
            </a:r>
            <a:r>
              <a:rPr lang="hr-HR" sz="2400" smtClean="0"/>
              <a:t> </a:t>
            </a:r>
          </a:p>
          <a:p>
            <a:pPr eaLnBrk="1" hangingPunct="1">
              <a:lnSpc>
                <a:spcPct val="80000"/>
              </a:lnSpc>
              <a:buFontTx/>
              <a:buNone/>
            </a:pPr>
            <a:r>
              <a:rPr lang="hr-HR" sz="2400" b="1" smtClean="0">
                <a:solidFill>
                  <a:schemeClr val="accent1"/>
                </a:solidFill>
              </a:rPr>
              <a:t>2</a:t>
            </a:r>
            <a:r>
              <a:rPr lang="hr-HR" sz="2400" b="1" smtClean="0"/>
              <a:t>. </a:t>
            </a:r>
            <a:r>
              <a:rPr lang="hr-HR" sz="2400" b="1" smtClean="0">
                <a:solidFill>
                  <a:schemeClr val="accent1"/>
                </a:solidFill>
              </a:rPr>
              <a:t>Mjere za ostvarivanje ciljeva ( strategije i taktike)</a:t>
            </a:r>
          </a:p>
          <a:p>
            <a:pPr eaLnBrk="1" hangingPunct="1">
              <a:lnSpc>
                <a:spcPct val="80000"/>
              </a:lnSpc>
              <a:buFontTx/>
              <a:buNone/>
            </a:pPr>
            <a:r>
              <a:rPr lang="hr-HR" sz="2400" b="1" smtClean="0">
                <a:solidFill>
                  <a:schemeClr val="accent1"/>
                </a:solidFill>
              </a:rPr>
              <a:t>3. Odluka menadžmenta o prihvaćanju ciljeva i mjera</a:t>
            </a:r>
          </a:p>
          <a:p>
            <a:pPr eaLnBrk="1" hangingPunct="1">
              <a:lnSpc>
                <a:spcPct val="80000"/>
              </a:lnSpc>
              <a:buFontTx/>
              <a:buNone/>
            </a:pPr>
            <a:r>
              <a:rPr lang="hr-HR" sz="2400" b="1" smtClean="0"/>
              <a:t>4. Analiza postojećeg stanja (razdoblje 3 – 5 god. )</a:t>
            </a:r>
          </a:p>
          <a:p>
            <a:pPr eaLnBrk="1" hangingPunct="1">
              <a:lnSpc>
                <a:spcPct val="80000"/>
              </a:lnSpc>
              <a:buFontTx/>
              <a:buNone/>
            </a:pPr>
            <a:r>
              <a:rPr lang="hr-HR" sz="1800" smtClean="0"/>
              <a:t>  -  Analiza vanjskih čibmenika; gospodarski čimbenici, tržište i stanje na tržištu)</a:t>
            </a:r>
          </a:p>
          <a:p>
            <a:pPr eaLnBrk="1" hangingPunct="1">
              <a:lnSpc>
                <a:spcPct val="80000"/>
              </a:lnSpc>
              <a:buFontTx/>
              <a:buNone/>
            </a:pPr>
            <a:r>
              <a:rPr lang="hr-HR" sz="1800" smtClean="0"/>
              <a:t>  -  Analiza unutarnjih čimbenika; ljudski potencijali, tehničko – tehnološko stanje, </a:t>
            </a:r>
          </a:p>
          <a:p>
            <a:pPr eaLnBrk="1" hangingPunct="1">
              <a:lnSpc>
                <a:spcPct val="80000"/>
              </a:lnSpc>
              <a:buFontTx/>
              <a:buNone/>
            </a:pPr>
            <a:r>
              <a:rPr lang="hr-HR" sz="1800" smtClean="0"/>
              <a:t>     financijska analiza</a:t>
            </a:r>
          </a:p>
          <a:p>
            <a:pPr eaLnBrk="1" hangingPunct="1">
              <a:lnSpc>
                <a:spcPct val="80000"/>
              </a:lnSpc>
              <a:buFontTx/>
              <a:buNone/>
            </a:pPr>
            <a:r>
              <a:rPr lang="hr-HR" sz="2400" b="1" smtClean="0"/>
              <a:t>5. SWOT analiza</a:t>
            </a:r>
          </a:p>
          <a:p>
            <a:pPr eaLnBrk="1" hangingPunct="1">
              <a:lnSpc>
                <a:spcPct val="80000"/>
              </a:lnSpc>
              <a:buFontTx/>
              <a:buNone/>
            </a:pPr>
            <a:r>
              <a:rPr lang="hr-HR" sz="2400" b="1" smtClean="0"/>
              <a:t>6. Ciljevi (</a:t>
            </a:r>
            <a:r>
              <a:rPr lang="hr-HR" sz="1800" smtClean="0"/>
              <a:t>već definirani i usvojeni od menadžmenta</a:t>
            </a:r>
            <a:r>
              <a:rPr lang="hr-HR" sz="2400" b="1" smtClean="0"/>
              <a:t>)</a:t>
            </a:r>
          </a:p>
          <a:p>
            <a:pPr eaLnBrk="1" hangingPunct="1">
              <a:lnSpc>
                <a:spcPct val="80000"/>
              </a:lnSpc>
              <a:buFontTx/>
              <a:buNone/>
            </a:pPr>
            <a:r>
              <a:rPr lang="hr-HR" sz="2400" b="1" smtClean="0"/>
              <a:t>7. Mjere za ostvarivanje ciljeva</a:t>
            </a:r>
            <a:r>
              <a:rPr lang="hr-HR" sz="1800" smtClean="0"/>
              <a:t> (strategije i taktike)</a:t>
            </a:r>
          </a:p>
          <a:p>
            <a:pPr eaLnBrk="1" hangingPunct="1">
              <a:lnSpc>
                <a:spcPct val="80000"/>
              </a:lnSpc>
              <a:buFontTx/>
              <a:buNone/>
            </a:pPr>
            <a:endParaRPr lang="en-US" sz="1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179388" y="188913"/>
            <a:ext cx="8507412" cy="6408737"/>
          </a:xfrm>
        </p:spPr>
        <p:txBody>
          <a:bodyPr/>
          <a:lstStyle/>
          <a:p>
            <a:pPr eaLnBrk="1" hangingPunct="1">
              <a:lnSpc>
                <a:spcPct val="80000"/>
              </a:lnSpc>
              <a:buFontTx/>
              <a:buNone/>
            </a:pPr>
            <a:r>
              <a:rPr lang="hr-HR" sz="2000" b="1" smtClean="0"/>
              <a:t>8. Plan ostvarenja prodaje</a:t>
            </a:r>
          </a:p>
          <a:p>
            <a:pPr eaLnBrk="1" hangingPunct="1">
              <a:lnSpc>
                <a:spcPct val="80000"/>
              </a:lnSpc>
              <a:buFontTx/>
              <a:buNone/>
            </a:pPr>
            <a:r>
              <a:rPr lang="hr-HR" sz="2000" b="1" smtClean="0"/>
              <a:t>9. Plan kapaciteta</a:t>
            </a:r>
          </a:p>
          <a:p>
            <a:pPr eaLnBrk="1" hangingPunct="1">
              <a:lnSpc>
                <a:spcPct val="80000"/>
              </a:lnSpc>
              <a:buFontTx/>
              <a:buNone/>
            </a:pPr>
            <a:r>
              <a:rPr lang="hr-HR" sz="2000" b="1" smtClean="0"/>
              <a:t>10. Financijski plan ( RDG, Bilanca, Financijski tijek)</a:t>
            </a:r>
          </a:p>
          <a:p>
            <a:pPr eaLnBrk="1" hangingPunct="1">
              <a:lnSpc>
                <a:spcPct val="80000"/>
              </a:lnSpc>
              <a:buFontTx/>
              <a:buNone/>
            </a:pPr>
            <a:r>
              <a:rPr lang="hr-HR" sz="2000" b="1" smtClean="0"/>
              <a:t>11. Plan ljudski potencijala ( kadrova )</a:t>
            </a:r>
          </a:p>
          <a:p>
            <a:pPr eaLnBrk="1" hangingPunct="1">
              <a:lnSpc>
                <a:spcPct val="80000"/>
              </a:lnSpc>
              <a:buFontTx/>
              <a:buNone/>
            </a:pPr>
            <a:r>
              <a:rPr lang="hr-HR" sz="2000" b="1" smtClean="0"/>
              <a:t>12. Plan investicija</a:t>
            </a:r>
          </a:p>
          <a:p>
            <a:pPr eaLnBrk="1" hangingPunct="1">
              <a:lnSpc>
                <a:spcPct val="80000"/>
              </a:lnSpc>
              <a:buFontTx/>
              <a:buNone/>
            </a:pPr>
            <a:r>
              <a:rPr lang="hr-HR" sz="2000" b="1" smtClean="0"/>
              <a:t>13. Budžetiranje po organizacijskim jedinicama (centrima       odgovornosti) kako bi se kroz praćenje izvršenja ujedno i upravljalo troškovima.</a:t>
            </a:r>
          </a:p>
          <a:p>
            <a:pPr eaLnBrk="1" hangingPunct="1">
              <a:lnSpc>
                <a:spcPct val="80000"/>
              </a:lnSpc>
              <a:buFontTx/>
              <a:buNone/>
            </a:pPr>
            <a:r>
              <a:rPr lang="hr-HR" sz="2000" b="1" smtClean="0"/>
              <a:t>14. Opcije plana ( predlaže se jedna ili više opcija)</a:t>
            </a:r>
          </a:p>
          <a:p>
            <a:pPr eaLnBrk="1" hangingPunct="1">
              <a:lnSpc>
                <a:spcPct val="80000"/>
              </a:lnSpc>
              <a:buFontTx/>
              <a:buNone/>
            </a:pPr>
            <a:r>
              <a:rPr lang="hr-HR" sz="2000" b="1" smtClean="0"/>
              <a:t>15. Prezentacija plana</a:t>
            </a:r>
          </a:p>
          <a:p>
            <a:pPr eaLnBrk="1" hangingPunct="1">
              <a:lnSpc>
                <a:spcPct val="80000"/>
              </a:lnSpc>
              <a:buFontTx/>
              <a:buNone/>
            </a:pPr>
            <a:r>
              <a:rPr lang="hr-HR" sz="2000" b="1" smtClean="0"/>
              <a:t>16. Usvajanje plana (Uprava, Nadzorni odbor, Skupština)</a:t>
            </a:r>
          </a:p>
          <a:p>
            <a:pPr eaLnBrk="1" hangingPunct="1">
              <a:lnSpc>
                <a:spcPct val="80000"/>
              </a:lnSpc>
              <a:buFontTx/>
              <a:buNone/>
            </a:pPr>
            <a:endParaRPr lang="en-US" sz="2000" smtClean="0"/>
          </a:p>
        </p:txBody>
      </p:sp>
      <p:sp>
        <p:nvSpPr>
          <p:cNvPr id="38915" name="Rectangle 4"/>
          <p:cNvSpPr>
            <a:spLocks noChangeArrowheads="1"/>
          </p:cNvSpPr>
          <p:nvPr/>
        </p:nvSpPr>
        <p:spPr bwMode="auto">
          <a:xfrm>
            <a:off x="395288" y="4076700"/>
            <a:ext cx="6161087" cy="396875"/>
          </a:xfrm>
          <a:prstGeom prst="rect">
            <a:avLst/>
          </a:prstGeom>
          <a:noFill/>
          <a:ln w="9525">
            <a:noFill/>
            <a:miter lim="800000"/>
            <a:headEnd/>
            <a:tailEnd/>
          </a:ln>
        </p:spPr>
        <p:txBody>
          <a:bodyPr>
            <a:spAutoFit/>
          </a:bodyPr>
          <a:lstStyle/>
          <a:p>
            <a:pPr>
              <a:spcBef>
                <a:spcPct val="20000"/>
              </a:spcBef>
            </a:pPr>
            <a:r>
              <a:rPr lang="hr-HR" sz="2000" b="1" i="1">
                <a:solidFill>
                  <a:srgbClr val="FF0066"/>
                </a:solidFill>
              </a:rPr>
              <a:t>Primjer poslovnog plana iz prakse: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11188" y="404813"/>
            <a:ext cx="8229600" cy="863600"/>
          </a:xfrm>
          <a:prstGeom prst="rect">
            <a:avLst/>
          </a:prstGeom>
          <a:noFill/>
          <a:ln w="9525">
            <a:noFill/>
            <a:miter lim="800000"/>
            <a:headEnd/>
            <a:tailEnd/>
          </a:ln>
          <a:effectLst/>
        </p:spPr>
        <p:txBody>
          <a:bodyPr/>
          <a:lstStyle/>
          <a:p>
            <a:pPr marL="342900" indent="-342900" algn="ctr">
              <a:spcBef>
                <a:spcPct val="20000"/>
              </a:spcBef>
              <a:defRPr/>
            </a:pPr>
            <a:r>
              <a:rPr lang="hr-HR" sz="3200" b="1">
                <a:effectLst>
                  <a:outerShdw blurRad="38100" dist="38100" dir="2700000" algn="tl">
                    <a:srgbClr val="C0C0C0"/>
                  </a:outerShdw>
                </a:effectLst>
              </a:rPr>
              <a:t>Budžet</a:t>
            </a:r>
            <a:r>
              <a:rPr lang="hr-HR" sz="3200" b="1"/>
              <a:t> </a:t>
            </a:r>
            <a:r>
              <a:rPr lang="hr-HR" sz="3200" b="1">
                <a:effectLst>
                  <a:outerShdw blurRad="38100" dist="38100" dir="2700000" algn="tl">
                    <a:srgbClr val="C0C0C0"/>
                  </a:outerShdw>
                </a:effectLst>
              </a:rPr>
              <a:t>u funkciji planiranja</a:t>
            </a:r>
          </a:p>
        </p:txBody>
      </p:sp>
      <p:sp>
        <p:nvSpPr>
          <p:cNvPr id="39939" name="Text Box 3"/>
          <p:cNvSpPr txBox="1">
            <a:spLocks noChangeArrowheads="1"/>
          </p:cNvSpPr>
          <p:nvPr/>
        </p:nvSpPr>
        <p:spPr bwMode="auto">
          <a:xfrm>
            <a:off x="0" y="1052513"/>
            <a:ext cx="8569325" cy="4511675"/>
          </a:xfrm>
          <a:prstGeom prst="rect">
            <a:avLst/>
          </a:prstGeom>
          <a:noFill/>
          <a:ln w="9525">
            <a:noFill/>
            <a:miter lim="800000"/>
            <a:headEnd/>
            <a:tailEnd/>
          </a:ln>
        </p:spPr>
        <p:txBody>
          <a:bodyPr>
            <a:spAutoFit/>
          </a:bodyPr>
          <a:lstStyle/>
          <a:p>
            <a:pPr algn="just">
              <a:spcBef>
                <a:spcPct val="50000"/>
              </a:spcBef>
            </a:pPr>
            <a:r>
              <a:rPr lang="hr-HR" sz="2000" b="1"/>
              <a:t>Budžetiranje je proces planiranja i kontrole performansi budućeg poslovanja izraženog pretežno u financijskim terminima.</a:t>
            </a:r>
          </a:p>
          <a:p>
            <a:pPr algn="just">
              <a:spcBef>
                <a:spcPct val="50000"/>
              </a:spcBef>
            </a:pPr>
            <a:r>
              <a:rPr lang="hr-HR" sz="2000" b="1"/>
              <a:t>Budžet (proračun) predstavlja formalno izvješće o planovima u budućnosti.</a:t>
            </a:r>
          </a:p>
          <a:p>
            <a:pPr algn="just">
              <a:spcBef>
                <a:spcPct val="50000"/>
              </a:spcBef>
            </a:pPr>
            <a:r>
              <a:rPr lang="hr-HR" sz="2000"/>
              <a:t>Za efikasan menadžment potrebne su informacije o budućnosti koje se oblikuju na temelju predviđanja budućih događaja i planiranja aktivnosti u skladu s onim što trgovačko društvo želi postići.</a:t>
            </a:r>
          </a:p>
          <a:p>
            <a:pPr algn="just">
              <a:spcBef>
                <a:spcPct val="50000"/>
              </a:spcBef>
            </a:pPr>
            <a:r>
              <a:rPr lang="hr-HR" sz="2000" b="1"/>
              <a:t>Budžet daje usmjerenje za uspostavljanje financijske kontrole, uključivši i dopunu stalnih sredstava, zaliha i gotovine. Optimalno oblikovan model budžeta omogućuje redovitu i sustavnu kontrolu i analizu realiziranih i planiranih izdataka, usporedbu i analizu postignutih rezultata u odnosu na budžetirane (planirane), raspodjelu odgovornosti te stimuliranje menadžerskih napora</a:t>
            </a:r>
            <a:r>
              <a:rPr lang="hr-HR" sz="2000"/>
              <a:t>. </a:t>
            </a:r>
          </a:p>
        </p:txBody>
      </p:sp>
    </p:spTree>
  </p:cSld>
  <p:clrMapOvr>
    <a:masterClrMapping/>
  </p:clrMapOvr>
  <p:transition spd="med">
    <p:cover dir="l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0" y="620713"/>
            <a:ext cx="8569325" cy="5006975"/>
          </a:xfrm>
          <a:prstGeom prst="rect">
            <a:avLst/>
          </a:prstGeom>
          <a:noFill/>
          <a:ln w="9525">
            <a:noFill/>
            <a:miter lim="800000"/>
            <a:headEnd/>
            <a:tailEnd/>
          </a:ln>
        </p:spPr>
        <p:txBody>
          <a:bodyPr>
            <a:spAutoFit/>
          </a:bodyPr>
          <a:lstStyle/>
          <a:p>
            <a:pPr algn="just">
              <a:lnSpc>
                <a:spcPct val="105000"/>
              </a:lnSpc>
              <a:spcBef>
                <a:spcPct val="70000"/>
              </a:spcBef>
            </a:pPr>
            <a:r>
              <a:rPr lang="hr-HR" sz="2000" b="1"/>
              <a:t>Posebno treba istaknuti da planiranje i budžetiranje nisu sinonimi</a:t>
            </a:r>
            <a:r>
              <a:rPr lang="hr-HR" sz="2000"/>
              <a:t>. Naime, budžet (proračun) jest dio poslovnog plana ali konačna nakana budžetiranja je </a:t>
            </a:r>
            <a:r>
              <a:rPr lang="hr-HR" sz="2000" b="1"/>
              <a:t>opskrbljivanje</a:t>
            </a:r>
            <a:r>
              <a:rPr lang="hr-HR" sz="2000"/>
              <a:t> menadžerskog informacijskog sustava izvješćima stvarnih performansi nasuprot planiranih performansi i permanentno uspostavljanje ravnoteže između izvora kapitala i trošenja u odnosu na varijacije od planiranih performansi.</a:t>
            </a:r>
          </a:p>
          <a:p>
            <a:pPr algn="just">
              <a:lnSpc>
                <a:spcPct val="105000"/>
              </a:lnSpc>
              <a:spcBef>
                <a:spcPct val="70000"/>
              </a:spcBef>
            </a:pPr>
            <a:r>
              <a:rPr lang="hr-HR" sz="2000"/>
              <a:t>Osnovna razlika između budžetiranja i klasičnog knjigovodstvenog prikaza troškova sastoji se u tome da je budžetiranje </a:t>
            </a:r>
            <a:r>
              <a:rPr lang="hr-HR" sz="2000" b="1"/>
              <a:t>koordinacija plana aktivnosti,</a:t>
            </a:r>
            <a:r>
              <a:rPr lang="hr-HR" sz="2000"/>
              <a:t> dok je prikaz troškova samo mjerilo trošenja kao rezultata poduzetih aktivnosti.</a:t>
            </a:r>
          </a:p>
          <a:p>
            <a:pPr algn="just">
              <a:lnSpc>
                <a:spcPct val="105000"/>
              </a:lnSpc>
              <a:spcBef>
                <a:spcPct val="70000"/>
              </a:spcBef>
            </a:pPr>
            <a:r>
              <a:rPr lang="hr-HR" sz="2000"/>
              <a:t>Kako bismo što efikasnije pratili postizanje zadanih (budžetiranih) ciljeva, potrebno je redovito raditi </a:t>
            </a:r>
            <a:r>
              <a:rPr lang="hr-HR" sz="2000" b="1"/>
              <a:t>»Izvješća o odstupanju«</a:t>
            </a:r>
            <a:r>
              <a:rPr lang="hr-HR" sz="2000"/>
              <a:t> jer ona ukazuju na odstupanje i usmjeravaju nas koje korake treba poduzimati kako bi se aktivnosti odvijale prema zadanom budžetu.</a:t>
            </a:r>
          </a:p>
        </p:txBody>
      </p:sp>
    </p:spTree>
  </p:cSld>
  <p:clrMapOvr>
    <a:masterClrMapping/>
  </p:clrMapOvr>
  <p:transition spd="med">
    <p:cover dir="l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subTitle" idx="1"/>
          </p:nvPr>
        </p:nvSpPr>
        <p:spPr>
          <a:xfrm>
            <a:off x="827088" y="477838"/>
            <a:ext cx="8137525" cy="647700"/>
          </a:xfrm>
        </p:spPr>
        <p:txBody>
          <a:bodyPr/>
          <a:lstStyle/>
          <a:p>
            <a:pPr marL="685800" indent="-685800" eaLnBrk="1" hangingPunct="1">
              <a:lnSpc>
                <a:spcPct val="90000"/>
              </a:lnSpc>
              <a:defRPr/>
            </a:pPr>
            <a:r>
              <a:rPr lang="hr-HR" sz="4000" b="1" smtClean="0">
                <a:effectLst>
                  <a:outerShdw blurRad="38100" dist="38100" dir="2700000" algn="tl">
                    <a:srgbClr val="C0C0C0"/>
                  </a:outerShdw>
                </a:effectLst>
              </a:rPr>
              <a:t>CENTRI ODGOVORNOSTI </a:t>
            </a:r>
          </a:p>
        </p:txBody>
      </p:sp>
      <p:sp>
        <p:nvSpPr>
          <p:cNvPr id="41987" name="Text Box 3"/>
          <p:cNvSpPr txBox="1">
            <a:spLocks noChangeArrowheads="1"/>
          </p:cNvSpPr>
          <p:nvPr/>
        </p:nvSpPr>
        <p:spPr bwMode="auto">
          <a:xfrm>
            <a:off x="0" y="1125538"/>
            <a:ext cx="8569325" cy="4816475"/>
          </a:xfrm>
          <a:prstGeom prst="rect">
            <a:avLst/>
          </a:prstGeom>
          <a:noFill/>
          <a:ln w="9525">
            <a:noFill/>
            <a:miter lim="800000"/>
            <a:headEnd/>
            <a:tailEnd/>
          </a:ln>
        </p:spPr>
        <p:txBody>
          <a:bodyPr>
            <a:spAutoFit/>
          </a:bodyPr>
          <a:lstStyle/>
          <a:p>
            <a:pPr algn="just">
              <a:spcBef>
                <a:spcPct val="50000"/>
              </a:spcBef>
            </a:pPr>
            <a:r>
              <a:rPr lang="hr-HR" sz="2000"/>
              <a:t>Pronalaženje optimalnog odnosa između </a:t>
            </a:r>
            <a:r>
              <a:rPr lang="hr-HR" sz="2000" b="1"/>
              <a:t>centralizacije i autonomije</a:t>
            </a:r>
            <a:r>
              <a:rPr lang="hr-HR" sz="2000"/>
              <a:t> u odlučivanju o troškovima i prihodima unutar poduzeća može se smatrati jednim od najvećih dostignuća moderne tržišne ekonomije i njene adaptivne sposobnosti u nalaženju djelotvornih oblika reagiranja na promjenjive tehnološke, tržišne i organizacijske uvjete.</a:t>
            </a:r>
          </a:p>
          <a:p>
            <a:pPr algn="just">
              <a:spcBef>
                <a:spcPct val="50000"/>
              </a:spcBef>
            </a:pPr>
            <a:r>
              <a:rPr lang="hr-HR" sz="2000"/>
              <a:t>Naglašeni procesi diverzifikacije proizvodne strukture doveli su do povećanja kompleksnosti informacija za čiju je obradu klasična hijerarhijska struktura upravljanja postala neadekvatna.</a:t>
            </a:r>
          </a:p>
          <a:p>
            <a:pPr algn="just">
              <a:spcBef>
                <a:spcPct val="50000"/>
              </a:spcBef>
            </a:pPr>
            <a:r>
              <a:rPr lang="hr-HR" sz="2000"/>
              <a:t>Zbog toga su čak i manja poduzeća prisiljena decentralizirati informacije, prava na donošenje odluka a s njima i odgovornost na niže razine menadžmenta.</a:t>
            </a:r>
          </a:p>
          <a:p>
            <a:pPr algn="just">
              <a:spcBef>
                <a:spcPct val="50000"/>
              </a:spcBef>
            </a:pPr>
            <a:r>
              <a:rPr lang="hr-HR" sz="2000"/>
              <a:t>Taj proces je inicirao stvaranje različitih oblika centara odgovornosti u okviru poduzeća, koji su postali istodobno subjekti i objekti kontrolnog procesa menadžmenta.</a:t>
            </a:r>
          </a:p>
        </p:txBody>
      </p:sp>
    </p:spTree>
  </p:cSld>
  <p:clrMapOvr>
    <a:masterClrMapping/>
  </p:clrMapOvr>
  <p:transition spd="med">
    <p:cover dir="l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0" y="188913"/>
            <a:ext cx="8569325" cy="1766887"/>
          </a:xfrm>
          <a:prstGeom prst="rect">
            <a:avLst/>
          </a:prstGeom>
          <a:noFill/>
          <a:ln w="9525">
            <a:noFill/>
            <a:miter lim="800000"/>
            <a:headEnd/>
            <a:tailEnd/>
          </a:ln>
        </p:spPr>
        <p:txBody>
          <a:bodyPr>
            <a:spAutoFit/>
          </a:bodyPr>
          <a:lstStyle/>
          <a:p>
            <a:pPr marL="342900" indent="-342900" algn="just">
              <a:spcBef>
                <a:spcPct val="50000"/>
              </a:spcBef>
              <a:buFontTx/>
              <a:buAutoNum type="arabicPeriod"/>
            </a:pPr>
            <a:r>
              <a:rPr lang="hr-HR" sz="2200" b="1"/>
              <a:t>PROFITNI CENTAR – predstavlja dio ukupnog opsega odgovornosti za profit koji se realizira u segmentu poslovanja određene organizacijske jedinice kojom upravlja odgovorna osoba. Zadatak je realizacija roba ili usluga uz minimalne troškove i maksimalni profit.</a:t>
            </a:r>
          </a:p>
        </p:txBody>
      </p:sp>
      <p:sp>
        <p:nvSpPr>
          <p:cNvPr id="43011" name="Text Box 3"/>
          <p:cNvSpPr txBox="1">
            <a:spLocks noChangeArrowheads="1"/>
          </p:cNvSpPr>
          <p:nvPr/>
        </p:nvSpPr>
        <p:spPr bwMode="auto">
          <a:xfrm>
            <a:off x="0" y="2060575"/>
            <a:ext cx="8569325" cy="2436813"/>
          </a:xfrm>
          <a:prstGeom prst="rect">
            <a:avLst/>
          </a:prstGeom>
          <a:noFill/>
          <a:ln w="9525">
            <a:noFill/>
            <a:miter lim="800000"/>
            <a:headEnd/>
            <a:tailEnd/>
          </a:ln>
        </p:spPr>
        <p:txBody>
          <a:bodyPr>
            <a:spAutoFit/>
          </a:bodyPr>
          <a:lstStyle/>
          <a:p>
            <a:pPr marL="342900" indent="-342900" algn="just">
              <a:spcBef>
                <a:spcPct val="50000"/>
              </a:spcBef>
              <a:buFontTx/>
              <a:buAutoNum type="arabicPeriod" startAt="2"/>
            </a:pPr>
            <a:r>
              <a:rPr lang="hr-HR" sz="2200" b="1"/>
              <a:t>TROŠKOVNI CENTAR – je dio ukupne odgovornosti za troškove koji se odnose na aktivnosti određene organizacijske jedinice koja predstavlja dio radnog procesa i kojim rukovodi odgovorna osoba, menadžer. Glavni zadatak je proizvesti određeni output uz minimalni trošak ili realizirati planirane aktivnosti u okviru ograničenog budžeta.</a:t>
            </a:r>
          </a:p>
        </p:txBody>
      </p:sp>
      <p:sp>
        <p:nvSpPr>
          <p:cNvPr id="43012" name="Text Box 4"/>
          <p:cNvSpPr txBox="1">
            <a:spLocks noChangeArrowheads="1"/>
          </p:cNvSpPr>
          <p:nvPr/>
        </p:nvSpPr>
        <p:spPr bwMode="auto">
          <a:xfrm>
            <a:off x="0" y="4581525"/>
            <a:ext cx="8569325" cy="2101850"/>
          </a:xfrm>
          <a:prstGeom prst="rect">
            <a:avLst/>
          </a:prstGeom>
          <a:noFill/>
          <a:ln w="9525">
            <a:noFill/>
            <a:miter lim="800000"/>
            <a:headEnd/>
            <a:tailEnd/>
          </a:ln>
        </p:spPr>
        <p:txBody>
          <a:bodyPr>
            <a:spAutoFit/>
          </a:bodyPr>
          <a:lstStyle/>
          <a:p>
            <a:pPr marL="342900" indent="-342900" algn="just">
              <a:spcBef>
                <a:spcPct val="50000"/>
              </a:spcBef>
              <a:buFontTx/>
              <a:buAutoNum type="arabicPeriod" startAt="3"/>
            </a:pPr>
            <a:r>
              <a:rPr lang="hr-HR" sz="2200" b="1"/>
              <a:t>INVESTICIJSKI CENTAR – je dio ukupne odgovornosti za upotrebu angažiranog kapitala u okviru aktivnosti određene organizacijske jedinice kojom upravlja odgovorna osoba. Menadžer preuzima odgovornost za upotrebu aktive i ostvarivanje zadovoljavajućeg povrata angažiranog kapitala.</a:t>
            </a:r>
          </a:p>
        </p:txBody>
      </p:sp>
    </p:spTree>
  </p:cSld>
  <p:clrMapOvr>
    <a:masterClrMapping/>
  </p:clrMapOvr>
  <p:transition spd="med">
    <p:cover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457200" y="2636838"/>
            <a:ext cx="8229600" cy="647700"/>
          </a:xfrm>
        </p:spPr>
        <p:txBody>
          <a:bodyPr/>
          <a:lstStyle/>
          <a:p>
            <a:pPr>
              <a:lnSpc>
                <a:spcPct val="90000"/>
              </a:lnSpc>
              <a:buFontTx/>
              <a:buNone/>
            </a:pPr>
            <a:r>
              <a:rPr lang="hr-HR" b="1" smtClean="0"/>
              <a:t>       </a:t>
            </a:r>
            <a:r>
              <a:rPr lang="hr-HR" sz="4000" b="1" smtClean="0"/>
              <a:t>KONTROLING - predavanja</a:t>
            </a:r>
            <a:endParaRPr lang="en-US" sz="4000" b="1"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611188" y="260350"/>
            <a:ext cx="8229600" cy="863600"/>
          </a:xfrm>
        </p:spPr>
        <p:txBody>
          <a:bodyPr/>
          <a:lstStyle/>
          <a:p>
            <a:pPr algn="ctr" eaLnBrk="1" hangingPunct="1">
              <a:buFontTx/>
              <a:buNone/>
              <a:defRPr/>
            </a:pPr>
            <a:r>
              <a:rPr lang="hr-HR" b="1" smtClean="0">
                <a:effectLst>
                  <a:outerShdw blurRad="38100" dist="38100" dir="2700000" algn="tl">
                    <a:srgbClr val="C0C0C0"/>
                  </a:outerShdw>
                </a:effectLst>
              </a:rPr>
              <a:t>Odnosi među centrima odgovornosti</a:t>
            </a:r>
          </a:p>
        </p:txBody>
      </p:sp>
      <p:sp>
        <p:nvSpPr>
          <p:cNvPr id="44035" name="Text Box 3"/>
          <p:cNvSpPr txBox="1">
            <a:spLocks noChangeArrowheads="1"/>
          </p:cNvSpPr>
          <p:nvPr/>
        </p:nvSpPr>
        <p:spPr bwMode="auto">
          <a:xfrm>
            <a:off x="0" y="1052513"/>
            <a:ext cx="8569325" cy="1006475"/>
          </a:xfrm>
          <a:prstGeom prst="rect">
            <a:avLst/>
          </a:prstGeom>
          <a:noFill/>
          <a:ln w="9525">
            <a:noFill/>
            <a:miter lim="800000"/>
            <a:headEnd/>
            <a:tailEnd/>
          </a:ln>
        </p:spPr>
        <p:txBody>
          <a:bodyPr>
            <a:spAutoFit/>
          </a:bodyPr>
          <a:lstStyle/>
          <a:p>
            <a:pPr algn="just">
              <a:spcBef>
                <a:spcPct val="50000"/>
              </a:spcBef>
            </a:pPr>
            <a:r>
              <a:rPr lang="hr-HR" sz="2000"/>
              <a:t>Za poslovanje centara odgovornosti važno je </a:t>
            </a:r>
            <a:r>
              <a:rPr lang="hr-HR" sz="2000" b="1"/>
              <a:t>ekonomiziranje</a:t>
            </a:r>
            <a:r>
              <a:rPr lang="hr-HR" sz="2000"/>
              <a:t> u području transakcije troškova, odnosno troškova prijenosa svih vrsta i oblika inputa kroz sve faze realizacije do konačnog outputa i njegove krajnje distribucije. </a:t>
            </a:r>
          </a:p>
        </p:txBody>
      </p:sp>
      <p:sp>
        <p:nvSpPr>
          <p:cNvPr id="44036" name="Text Box 4"/>
          <p:cNvSpPr txBox="1">
            <a:spLocks noChangeArrowheads="1"/>
          </p:cNvSpPr>
          <p:nvPr/>
        </p:nvSpPr>
        <p:spPr bwMode="auto">
          <a:xfrm>
            <a:off x="0" y="2349500"/>
            <a:ext cx="8569325" cy="2682875"/>
          </a:xfrm>
          <a:prstGeom prst="rect">
            <a:avLst/>
          </a:prstGeom>
          <a:noFill/>
          <a:ln w="9525">
            <a:noFill/>
            <a:miter lim="800000"/>
            <a:headEnd/>
            <a:tailEnd/>
          </a:ln>
        </p:spPr>
        <p:txBody>
          <a:bodyPr>
            <a:spAutoFit/>
          </a:bodyPr>
          <a:lstStyle/>
          <a:p>
            <a:pPr algn="just">
              <a:spcBef>
                <a:spcPct val="50000"/>
              </a:spcBef>
            </a:pPr>
            <a:r>
              <a:rPr lang="hr-HR" sz="2000"/>
              <a:t>Opseg odgovornosti u centrima odgovornosti je dakle ekvivalentan stupnju slobode odlučivanja koji mu dodjeljuje glavna uprava, što znači da se on kreće između centralizacije i autonomije u odlučivanju. </a:t>
            </a:r>
          </a:p>
          <a:p>
            <a:pPr algn="just">
              <a:spcBef>
                <a:spcPct val="50000"/>
              </a:spcBef>
            </a:pPr>
            <a:r>
              <a:rPr lang="hr-HR" sz="2000"/>
              <a:t>To znači da decentralizacija prava na odlučivanje, te decentralizacije informacija i odgovornosti polazi od vrhovnog menadžmenta (glavne uprave) i određenim intenzitetom se spušta na niže razine menadžmenta vezujući se uz odgovorne osobe (menadžere) koji rukovode različitim tipovima centara odgovornosti. </a:t>
            </a:r>
          </a:p>
        </p:txBody>
      </p:sp>
      <p:sp>
        <p:nvSpPr>
          <p:cNvPr id="44037" name="Text Box 5"/>
          <p:cNvSpPr txBox="1">
            <a:spLocks noChangeArrowheads="1"/>
          </p:cNvSpPr>
          <p:nvPr/>
        </p:nvSpPr>
        <p:spPr bwMode="auto">
          <a:xfrm>
            <a:off x="0" y="5373688"/>
            <a:ext cx="8569325" cy="1006475"/>
          </a:xfrm>
          <a:prstGeom prst="rect">
            <a:avLst/>
          </a:prstGeom>
          <a:noFill/>
          <a:ln w="9525">
            <a:noFill/>
            <a:miter lim="800000"/>
            <a:headEnd/>
            <a:tailEnd/>
          </a:ln>
        </p:spPr>
        <p:txBody>
          <a:bodyPr>
            <a:spAutoFit/>
          </a:bodyPr>
          <a:lstStyle/>
          <a:p>
            <a:pPr algn="just">
              <a:spcBef>
                <a:spcPct val="50000"/>
              </a:spcBef>
            </a:pPr>
            <a:r>
              <a:rPr lang="hr-HR" sz="2000"/>
              <a:t>Povećanjem slobode odlučivanja u centrima odgovornosti </a:t>
            </a:r>
            <a:r>
              <a:rPr lang="hr-HR" sz="2000" b="1"/>
              <a:t>ne smanjuje se odgovornost</a:t>
            </a:r>
            <a:r>
              <a:rPr lang="hr-HR" sz="2000"/>
              <a:t> glavne uprave, pa ona zadržava određeni stupanj prisile i kod maksimuma slobode odlučivanja u centrima odgovornosti. </a:t>
            </a:r>
          </a:p>
        </p:txBody>
      </p:sp>
    </p:spTree>
  </p:cSld>
  <p:clrMapOvr>
    <a:masterClrMapping/>
  </p:clrMapOvr>
  <p:transition spd="med">
    <p:cover dir="l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023938" y="1073150"/>
            <a:ext cx="1460500" cy="366713"/>
          </a:xfrm>
          <a:prstGeom prst="rect">
            <a:avLst/>
          </a:prstGeom>
          <a:noFill/>
          <a:ln w="9525">
            <a:noFill/>
            <a:miter lim="800000"/>
            <a:headEnd/>
            <a:tailEnd/>
          </a:ln>
        </p:spPr>
        <p:txBody>
          <a:bodyPr>
            <a:spAutoFit/>
          </a:bodyPr>
          <a:lstStyle/>
          <a:p>
            <a:endParaRPr lang="hr-HR"/>
          </a:p>
        </p:txBody>
      </p:sp>
      <p:sp>
        <p:nvSpPr>
          <p:cNvPr id="45059" name="Text Box 3"/>
          <p:cNvSpPr txBox="1">
            <a:spLocks noChangeArrowheads="1"/>
          </p:cNvSpPr>
          <p:nvPr/>
        </p:nvSpPr>
        <p:spPr bwMode="auto">
          <a:xfrm>
            <a:off x="0" y="725488"/>
            <a:ext cx="8569325" cy="6132512"/>
          </a:xfrm>
          <a:prstGeom prst="rect">
            <a:avLst/>
          </a:prstGeom>
          <a:noFill/>
          <a:ln w="9525">
            <a:noFill/>
            <a:miter lim="800000"/>
            <a:headEnd/>
            <a:tailEnd/>
          </a:ln>
        </p:spPr>
        <p:txBody>
          <a:bodyPr>
            <a:spAutoFit/>
          </a:bodyPr>
          <a:lstStyle/>
          <a:p>
            <a:pPr algn="just">
              <a:spcBef>
                <a:spcPct val="40000"/>
              </a:spcBef>
            </a:pPr>
            <a:r>
              <a:rPr lang="hr-HR"/>
              <a:t>U okviru modela centra odgovornosti, a da bi se postigli ekonomski efekti, nužno je organizirati kontrolu i praćenje rada centara odgovornosti i lociranje odgovornosti njihovih menadžera. Cilj je, na temelju dobivenih informacija usmjeriti aktivnosti menadžera da kroz ostvarivanje ciljeva centra odgovornosti pridonese i ostvarivanju ukupnih ciljeva poduzeća.</a:t>
            </a:r>
          </a:p>
          <a:p>
            <a:pPr>
              <a:spcBef>
                <a:spcPct val="40000"/>
              </a:spcBef>
            </a:pPr>
            <a:r>
              <a:rPr lang="hr-HR"/>
              <a:t>Posebnu pozornost treba posvetiti praćenju rada </a:t>
            </a:r>
            <a:r>
              <a:rPr lang="hr-HR" b="1"/>
              <a:t>troškovnih centara,</a:t>
            </a:r>
            <a:r>
              <a:rPr lang="hr-HR"/>
              <a:t> jer se na efikasnosti troškovnih centara temelji efikasnost profitnih i investicijskih centara u čijem su sastavu.</a:t>
            </a:r>
            <a:br>
              <a:rPr lang="hr-HR"/>
            </a:br>
            <a:r>
              <a:rPr lang="hr-HR"/>
              <a:t>Mjerenje i procjena performanci troškovnih centara najčešće se izvodi kroz:</a:t>
            </a:r>
          </a:p>
          <a:p>
            <a:pPr lvl="2">
              <a:spcBef>
                <a:spcPct val="40000"/>
              </a:spcBef>
              <a:buSzPct val="65000"/>
              <a:buFontTx/>
              <a:buBlip>
                <a:blip r:embed="rId2"/>
              </a:buBlip>
            </a:pPr>
            <a:r>
              <a:rPr lang="hr-HR"/>
              <a:t> budžetsku kontrolu troškova</a:t>
            </a:r>
          </a:p>
          <a:p>
            <a:pPr lvl="2">
              <a:spcBef>
                <a:spcPct val="40000"/>
              </a:spcBef>
              <a:buSzPct val="65000"/>
              <a:buFontTx/>
              <a:buBlip>
                <a:blip r:embed="rId2"/>
              </a:buBlip>
            </a:pPr>
            <a:r>
              <a:rPr lang="hr-HR"/>
              <a:t> kontrolu uporabom standardnih troškova</a:t>
            </a:r>
          </a:p>
          <a:p>
            <a:pPr algn="just">
              <a:spcBef>
                <a:spcPct val="40000"/>
              </a:spcBef>
            </a:pPr>
            <a:r>
              <a:rPr lang="hr-HR"/>
              <a:t>Interna ekonomija obuhvaća ekonomske odnose između dijelova društva slične </a:t>
            </a:r>
            <a:r>
              <a:rPr lang="hr-HR" b="1"/>
              <a:t>tržišnim odnosima,</a:t>
            </a:r>
            <a:r>
              <a:rPr lang="hr-HR"/>
              <a:t> ali različite po tome što ih društvo nastoji optimizirati provođenjem efikasne menadžerske kontrole internih ekonomskih tijekova i rezultata. S tog aspekta, optimalizacija se provodi izgradnjom adekvatnog modela ekonomskih odnosa i računovodstvenog praćenja kretanja internih transfera i pojedinačnih rezultata  svakog centra odgovornosti.</a:t>
            </a:r>
          </a:p>
          <a:p>
            <a:pPr algn="just">
              <a:spcBef>
                <a:spcPct val="40000"/>
              </a:spcBef>
            </a:pPr>
            <a:r>
              <a:rPr lang="hr-HR" b="1"/>
              <a:t>Organizacijom menadžerskog (upravljačkog) računovodstva vrši se, između ostalog, raspored troškova po mjestu nastanka kako bi se oni što preciznije mogli pratiti.</a:t>
            </a:r>
          </a:p>
        </p:txBody>
      </p:sp>
      <p:sp>
        <p:nvSpPr>
          <p:cNvPr id="45060" name="Rectangle 4"/>
          <p:cNvSpPr>
            <a:spLocks noChangeArrowheads="1"/>
          </p:cNvSpPr>
          <p:nvPr/>
        </p:nvSpPr>
        <p:spPr bwMode="auto">
          <a:xfrm>
            <a:off x="539750" y="188913"/>
            <a:ext cx="8229600" cy="576262"/>
          </a:xfrm>
          <a:prstGeom prst="rect">
            <a:avLst/>
          </a:prstGeom>
          <a:noFill/>
          <a:ln w="9525">
            <a:noFill/>
            <a:miter lim="800000"/>
            <a:headEnd/>
            <a:tailEnd/>
          </a:ln>
        </p:spPr>
        <p:txBody>
          <a:bodyPr/>
          <a:lstStyle/>
          <a:p>
            <a:pPr marL="342900" indent="-342900" algn="ctr">
              <a:spcBef>
                <a:spcPct val="20000"/>
              </a:spcBef>
            </a:pPr>
            <a:endParaRPr lang="hr-HR" sz="3200" b="1"/>
          </a:p>
        </p:txBody>
      </p:sp>
      <p:sp>
        <p:nvSpPr>
          <p:cNvPr id="83973" name="Rectangle 5"/>
          <p:cNvSpPr>
            <a:spLocks noChangeArrowheads="1"/>
          </p:cNvSpPr>
          <p:nvPr/>
        </p:nvSpPr>
        <p:spPr bwMode="auto">
          <a:xfrm>
            <a:off x="396875" y="188913"/>
            <a:ext cx="8496300" cy="863600"/>
          </a:xfrm>
          <a:prstGeom prst="rect">
            <a:avLst/>
          </a:prstGeom>
          <a:noFill/>
          <a:ln w="9525">
            <a:noFill/>
            <a:miter lim="800000"/>
            <a:headEnd/>
            <a:tailEnd/>
          </a:ln>
          <a:effectLst/>
        </p:spPr>
        <p:txBody>
          <a:bodyPr/>
          <a:lstStyle/>
          <a:p>
            <a:pPr marL="342900" indent="-342900" algn="ctr">
              <a:spcBef>
                <a:spcPct val="20000"/>
              </a:spcBef>
              <a:defRPr/>
            </a:pPr>
            <a:r>
              <a:rPr lang="hr-HR" sz="2200" b="1">
                <a:effectLst>
                  <a:outerShdw blurRad="38100" dist="38100" dir="2700000" algn="tl">
                    <a:srgbClr val="C0C0C0"/>
                  </a:outerShdw>
                </a:effectLst>
              </a:rPr>
              <a:t>KONTROLA I PRAĆENJE RADA CENTARA ODGOVORNOSTI</a:t>
            </a:r>
          </a:p>
        </p:txBody>
      </p:sp>
    </p:spTree>
  </p:cSld>
  <p:clrMapOvr>
    <a:masterClrMapping/>
  </p:clrMapOvr>
  <p:transition spd="med">
    <p:cover dir="l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23850" y="1196975"/>
            <a:ext cx="8569325" cy="5086350"/>
          </a:xfrm>
          <a:prstGeom prst="rect">
            <a:avLst/>
          </a:prstGeom>
          <a:noFill/>
          <a:ln w="9525">
            <a:noFill/>
            <a:miter lim="800000"/>
            <a:headEnd/>
            <a:tailEnd/>
          </a:ln>
        </p:spPr>
        <p:txBody>
          <a:bodyPr>
            <a:spAutoFit/>
          </a:bodyPr>
          <a:lstStyle/>
          <a:p>
            <a:pPr algn="just">
              <a:lnSpc>
                <a:spcPct val="110000"/>
              </a:lnSpc>
              <a:spcBef>
                <a:spcPct val="50000"/>
              </a:spcBef>
            </a:pPr>
            <a:r>
              <a:rPr lang="hr-HR" sz="2000"/>
              <a:t>Posebnu važnost u funkcioniranju centara odgovornosti ima određivanje interne cijene i uloge te cijene u procesu interne razmjene.</a:t>
            </a:r>
          </a:p>
          <a:p>
            <a:pPr algn="just">
              <a:lnSpc>
                <a:spcPct val="110000"/>
              </a:lnSpc>
              <a:spcBef>
                <a:spcPct val="50000"/>
              </a:spcBef>
            </a:pPr>
            <a:r>
              <a:rPr lang="hr-HR" sz="2000"/>
              <a:t>Interne cijene u ulozi troškova predstavljaju u biti </a:t>
            </a:r>
            <a:r>
              <a:rPr lang="hr-HR" sz="2000" b="1"/>
              <a:t>specifične troškove</a:t>
            </a:r>
            <a:r>
              <a:rPr lang="hr-HR" sz="2000"/>
              <a:t> određenog centra odgovornosti kojim ga se tereti za </a:t>
            </a:r>
            <a:r>
              <a:rPr lang="hr-HR" sz="2000" b="1"/>
              <a:t>interno nabavljene inpute.</a:t>
            </a:r>
            <a:r>
              <a:rPr lang="hr-HR" sz="2000"/>
              <a:t> Njihova specifičnost (posebnost) sastoji se u tome da su interne cijene interni prihodi i interni troškovi iste tvrtke, ali različitih pojedinaca te tvrtke. </a:t>
            </a:r>
            <a:r>
              <a:rPr lang="hr-HR" sz="2000" b="1"/>
              <a:t>Smisao dovođenja internih cijena u ulogu troškova</a:t>
            </a:r>
            <a:r>
              <a:rPr lang="hr-HR" sz="2000"/>
              <a:t> jest u tome da određeni centri odgovornosti koji predstavljaju internog kupca kroz proces bilateralne kontrole razmjenskih odnosa između njega i dobavnog centra odgovornosti nastoji sniziti internu (transfernu) cijenu, čime se snižavaju i ukupni troškovi cijelog društva. To je dakle, način kontrole troškova koji može dati veće efekte od centralizirane kontrole troškova.</a:t>
            </a:r>
          </a:p>
          <a:p>
            <a:pPr algn="just">
              <a:lnSpc>
                <a:spcPct val="110000"/>
              </a:lnSpc>
              <a:spcBef>
                <a:spcPct val="50000"/>
              </a:spcBef>
            </a:pPr>
            <a:r>
              <a:rPr lang="hr-HR" sz="2000"/>
              <a:t>Postoji više tehnika za određivanje transfernih cijena, a to ovisi je li se one određuju između profitnih centara ili troškovnih centara. </a:t>
            </a:r>
          </a:p>
        </p:txBody>
      </p:sp>
      <p:sp>
        <p:nvSpPr>
          <p:cNvPr id="45059" name="Rectangle 3"/>
          <p:cNvSpPr>
            <a:spLocks noChangeArrowheads="1"/>
          </p:cNvSpPr>
          <p:nvPr/>
        </p:nvSpPr>
        <p:spPr bwMode="auto">
          <a:xfrm>
            <a:off x="539750" y="404813"/>
            <a:ext cx="8229600" cy="863600"/>
          </a:xfrm>
          <a:prstGeom prst="rect">
            <a:avLst/>
          </a:prstGeom>
          <a:noFill/>
          <a:ln w="9525">
            <a:noFill/>
            <a:miter lim="800000"/>
            <a:headEnd/>
            <a:tailEnd/>
          </a:ln>
          <a:effectLst/>
        </p:spPr>
        <p:txBody>
          <a:bodyPr/>
          <a:lstStyle/>
          <a:p>
            <a:pPr marL="342900" indent="-342900" algn="ctr">
              <a:spcBef>
                <a:spcPct val="20000"/>
              </a:spcBef>
              <a:defRPr/>
            </a:pPr>
            <a:r>
              <a:rPr lang="hr-HR" sz="3200" b="1">
                <a:effectLst>
                  <a:outerShdw blurRad="38100" dist="38100" dir="2700000" algn="tl">
                    <a:srgbClr val="C0C0C0"/>
                  </a:outerShdw>
                </a:effectLst>
              </a:rPr>
              <a:t>INTERNE (TRANSFERNE) CIJENE</a:t>
            </a:r>
          </a:p>
        </p:txBody>
      </p:sp>
    </p:spTree>
  </p:cSld>
  <p:clrMapOvr>
    <a:masterClrMapping/>
  </p:clrMapOvr>
  <p:transition spd="med">
    <p:cover dir="l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0" y="692150"/>
            <a:ext cx="8569325" cy="5578475"/>
          </a:xfrm>
          <a:prstGeom prst="rect">
            <a:avLst/>
          </a:prstGeom>
          <a:noFill/>
          <a:ln w="9525">
            <a:noFill/>
            <a:miter lim="800000"/>
            <a:headEnd/>
            <a:tailEnd/>
          </a:ln>
        </p:spPr>
        <p:txBody>
          <a:bodyPr>
            <a:spAutoFit/>
          </a:bodyPr>
          <a:lstStyle/>
          <a:p>
            <a:pPr algn="just">
              <a:lnSpc>
                <a:spcPct val="110000"/>
              </a:lnSpc>
              <a:spcBef>
                <a:spcPct val="40000"/>
              </a:spcBef>
            </a:pPr>
            <a:r>
              <a:rPr lang="hr-HR" sz="2200"/>
              <a:t>Između profitnih centara koriste se:</a:t>
            </a:r>
          </a:p>
          <a:p>
            <a:pPr lvl="1" algn="just">
              <a:lnSpc>
                <a:spcPct val="110000"/>
              </a:lnSpc>
              <a:spcBef>
                <a:spcPct val="40000"/>
              </a:spcBef>
              <a:buSzPct val="65000"/>
              <a:buFontTx/>
              <a:buBlip>
                <a:blip r:embed="rId2"/>
              </a:buBlip>
            </a:pPr>
            <a:r>
              <a:rPr lang="hr-HR" sz="2200"/>
              <a:t> pretežno tržišna cijena</a:t>
            </a:r>
          </a:p>
          <a:p>
            <a:pPr lvl="1" algn="just">
              <a:lnSpc>
                <a:spcPct val="110000"/>
              </a:lnSpc>
              <a:spcBef>
                <a:spcPct val="40000"/>
              </a:spcBef>
              <a:buSzPct val="65000"/>
              <a:buFontTx/>
              <a:buBlip>
                <a:blip r:embed="rId2"/>
              </a:buBlip>
            </a:pPr>
            <a:r>
              <a:rPr lang="hr-HR" sz="2200"/>
              <a:t> prilagođena tržišna cijena</a:t>
            </a:r>
          </a:p>
          <a:p>
            <a:pPr lvl="1" algn="just">
              <a:lnSpc>
                <a:spcPct val="110000"/>
              </a:lnSpc>
              <a:spcBef>
                <a:spcPct val="40000"/>
              </a:spcBef>
              <a:buSzPct val="65000"/>
              <a:buFontTx/>
              <a:buBlip>
                <a:blip r:embed="rId2"/>
              </a:buBlip>
            </a:pPr>
            <a:r>
              <a:rPr lang="hr-HR" sz="2200"/>
              <a:t> dogovorena cijena</a:t>
            </a:r>
          </a:p>
          <a:p>
            <a:pPr lvl="1" algn="just">
              <a:lnSpc>
                <a:spcPct val="110000"/>
              </a:lnSpc>
              <a:spcBef>
                <a:spcPct val="40000"/>
              </a:spcBef>
              <a:buSzPct val="65000"/>
              <a:buFontTx/>
              <a:buBlip>
                <a:blip r:embed="rId2"/>
              </a:buBlip>
            </a:pPr>
            <a:r>
              <a:rPr lang="hr-HR" sz="2200"/>
              <a:t> troškovno utemeljene cijene</a:t>
            </a:r>
          </a:p>
          <a:p>
            <a:pPr algn="just">
              <a:lnSpc>
                <a:spcPct val="110000"/>
              </a:lnSpc>
              <a:spcBef>
                <a:spcPct val="40000"/>
              </a:spcBef>
            </a:pPr>
            <a:endParaRPr lang="hr-HR" sz="2200"/>
          </a:p>
          <a:p>
            <a:pPr algn="just">
              <a:lnSpc>
                <a:spcPct val="110000"/>
              </a:lnSpc>
              <a:spcBef>
                <a:spcPct val="40000"/>
              </a:spcBef>
            </a:pPr>
            <a:r>
              <a:rPr lang="hr-HR" sz="2200"/>
              <a:t>Između troškovnih centara, koristi se tehnika stvarnih ili standardnih troškova.</a:t>
            </a:r>
          </a:p>
          <a:p>
            <a:pPr algn="just">
              <a:lnSpc>
                <a:spcPct val="110000"/>
              </a:lnSpc>
              <a:spcBef>
                <a:spcPct val="40000"/>
              </a:spcBef>
            </a:pPr>
            <a:endParaRPr lang="hr-HR" sz="2200"/>
          </a:p>
          <a:p>
            <a:pPr algn="just">
              <a:lnSpc>
                <a:spcPct val="110000"/>
              </a:lnSpc>
              <a:spcBef>
                <a:spcPct val="40000"/>
              </a:spcBef>
            </a:pPr>
            <a:r>
              <a:rPr lang="hr-HR" sz="2200"/>
              <a:t>S obzirom na naprijed spomenuti način praćenja troškova u HŽ, najprikladniji način praćenja transferne cijene u ovoj fazi razmatranja je tehnika punih stvarnih troškova (cijena koštanja). </a:t>
            </a:r>
          </a:p>
        </p:txBody>
      </p:sp>
    </p:spTree>
  </p:cSld>
  <p:clrMapOvr>
    <a:masterClrMapping/>
  </p:clrMapOvr>
  <p:transition spd="med">
    <p:cover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009650" y="531813"/>
          <a:ext cx="15084425" cy="9521825"/>
        </p:xfrm>
        <a:graphic>
          <a:graphicData uri="http://schemas.openxmlformats.org/presentationml/2006/ole">
            <p:oleObj spid="_x0000_s1026" name="Radni list" r:id="rId3" imgW="14363700" imgH="9067800" progId="Excel.Sheet.8">
              <p:embed/>
            </p:oleObj>
          </a:graphicData>
        </a:graphic>
      </p:graphicFrame>
      <p:sp>
        <p:nvSpPr>
          <p:cNvPr id="16387" name="Text Box 3"/>
          <p:cNvSpPr txBox="1">
            <a:spLocks noChangeArrowheads="1"/>
          </p:cNvSpPr>
          <p:nvPr/>
        </p:nvSpPr>
        <p:spPr bwMode="auto">
          <a:xfrm>
            <a:off x="2784475" y="182563"/>
            <a:ext cx="3371850" cy="366712"/>
          </a:xfrm>
          <a:prstGeom prst="rect">
            <a:avLst/>
          </a:prstGeom>
          <a:noFill/>
          <a:ln w="9525">
            <a:noFill/>
            <a:miter lim="800000"/>
            <a:headEnd/>
            <a:tailEnd/>
          </a:ln>
          <a:effectLst/>
        </p:spPr>
        <p:txBody>
          <a:bodyPr wrap="none">
            <a:spAutoFit/>
          </a:bodyPr>
          <a:lstStyle/>
          <a:p>
            <a:pPr>
              <a:defRPr/>
            </a:pPr>
            <a:r>
              <a:rPr lang="hr-HR" b="1">
                <a:effectLst>
                  <a:outerShdw blurRad="38100" dist="38100" dir="2700000" algn="tl">
                    <a:srgbClr val="C0C0C0"/>
                  </a:outerShdw>
                </a:effectLst>
              </a:rPr>
              <a:t>INTERNE CIJENE I – XII 2001.</a:t>
            </a:r>
          </a:p>
        </p:txBody>
      </p:sp>
      <p:sp>
        <p:nvSpPr>
          <p:cNvPr id="1028" name="Line 4"/>
          <p:cNvSpPr>
            <a:spLocks noChangeShapeType="1"/>
          </p:cNvSpPr>
          <p:nvPr/>
        </p:nvSpPr>
        <p:spPr bwMode="auto">
          <a:xfrm>
            <a:off x="1017588" y="1916113"/>
            <a:ext cx="0" cy="649287"/>
          </a:xfrm>
          <a:prstGeom prst="line">
            <a:avLst/>
          </a:prstGeom>
          <a:noFill/>
          <a:ln w="12700">
            <a:solidFill>
              <a:schemeClr val="tx1"/>
            </a:solidFill>
            <a:round/>
            <a:headEnd/>
            <a:tailEnd/>
          </a:ln>
        </p:spPr>
        <p:txBody>
          <a:bodyPr/>
          <a:lstStyle/>
          <a:p>
            <a:endParaRPr lang="hr-HR"/>
          </a:p>
        </p:txBody>
      </p:sp>
    </p:spTree>
  </p:cSld>
  <p:clrMapOvr>
    <a:masterClrMapping/>
  </p:clrMapOvr>
  <p:transition spd="med">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95288" y="44450"/>
          <a:ext cx="8147050" cy="9650413"/>
        </p:xfrm>
        <a:graphic>
          <a:graphicData uri="http://schemas.openxmlformats.org/presentationml/2006/ole">
            <p:oleObj spid="_x0000_s2050" name="Radni list" r:id="rId3" imgW="6810451" imgH="8067751" progId="Excel.Sheet.8">
              <p:embed/>
            </p:oleObj>
          </a:graphicData>
        </a:graphic>
      </p:graphicFrame>
      <p:sp>
        <p:nvSpPr>
          <p:cNvPr id="2051" name="Text Box 3"/>
          <p:cNvSpPr txBox="1">
            <a:spLocks noChangeArrowheads="1"/>
          </p:cNvSpPr>
          <p:nvPr/>
        </p:nvSpPr>
        <p:spPr bwMode="auto">
          <a:xfrm>
            <a:off x="250825" y="5986463"/>
            <a:ext cx="8569325" cy="611187"/>
          </a:xfrm>
          <a:prstGeom prst="rect">
            <a:avLst/>
          </a:prstGeom>
          <a:noFill/>
          <a:ln w="9525">
            <a:noFill/>
            <a:miter lim="800000"/>
            <a:headEnd/>
            <a:tailEnd/>
          </a:ln>
        </p:spPr>
        <p:txBody>
          <a:bodyPr>
            <a:spAutoFit/>
          </a:bodyPr>
          <a:lstStyle/>
          <a:p>
            <a:pPr>
              <a:spcBef>
                <a:spcPct val="50000"/>
              </a:spcBef>
            </a:pPr>
            <a:r>
              <a:rPr lang="hr-HR" sz="1600"/>
              <a:t>*Faktor režije=(ukupna prodajna cijena - mater. izrade – usluge izrade – naknade radnicima izrade) / plaće radnika izrade</a:t>
            </a:r>
            <a:r>
              <a:rPr lang="hr-HR"/>
              <a:t> </a:t>
            </a:r>
          </a:p>
        </p:txBody>
      </p:sp>
    </p:spTree>
  </p:cSld>
  <p:clrMapOvr>
    <a:masterClrMapping/>
  </p:clrMapOvr>
  <p:transition spd="med">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95288" y="692150"/>
            <a:ext cx="8569325" cy="393700"/>
          </a:xfrm>
          <a:prstGeom prst="rect">
            <a:avLst/>
          </a:prstGeom>
          <a:noFill/>
          <a:ln w="9525">
            <a:noFill/>
            <a:miter lim="800000"/>
            <a:headEnd/>
            <a:tailEnd/>
          </a:ln>
        </p:spPr>
        <p:txBody>
          <a:bodyPr>
            <a:spAutoFit/>
          </a:bodyPr>
          <a:lstStyle/>
          <a:p>
            <a:pPr algn="just">
              <a:lnSpc>
                <a:spcPct val="110000"/>
              </a:lnSpc>
              <a:spcBef>
                <a:spcPct val="50000"/>
              </a:spcBef>
            </a:pPr>
            <a:endParaRPr lang="hr-HR"/>
          </a:p>
        </p:txBody>
      </p:sp>
      <p:sp>
        <p:nvSpPr>
          <p:cNvPr id="48131" name="Text Box 3"/>
          <p:cNvSpPr txBox="1">
            <a:spLocks noChangeArrowheads="1"/>
          </p:cNvSpPr>
          <p:nvPr/>
        </p:nvSpPr>
        <p:spPr bwMode="auto">
          <a:xfrm>
            <a:off x="179388" y="0"/>
            <a:ext cx="8713787" cy="6350000"/>
          </a:xfrm>
          <a:prstGeom prst="rect">
            <a:avLst/>
          </a:prstGeom>
          <a:noFill/>
          <a:ln w="9525">
            <a:noFill/>
            <a:miter lim="800000"/>
            <a:headEnd/>
            <a:tailEnd/>
          </a:ln>
        </p:spPr>
        <p:txBody>
          <a:bodyPr>
            <a:spAutoFit/>
          </a:bodyPr>
          <a:lstStyle/>
          <a:p>
            <a:pPr algn="just">
              <a:lnSpc>
                <a:spcPct val="110000"/>
              </a:lnSpc>
              <a:spcBef>
                <a:spcPct val="50000"/>
              </a:spcBef>
            </a:pPr>
            <a:r>
              <a:rPr lang="hr-HR"/>
              <a:t>Svaki investitor ili neki drugi donositelj odluka o biznisu, a posebno svaki menadžer, da bi donio ispravnu odluku, mora imati jasnu predodžbu o računovodstvenim terminima i konceptima.</a:t>
            </a:r>
          </a:p>
          <a:p>
            <a:pPr algn="just">
              <a:lnSpc>
                <a:spcPct val="110000"/>
              </a:lnSpc>
              <a:spcBef>
                <a:spcPct val="50000"/>
              </a:spcBef>
            </a:pPr>
            <a:r>
              <a:rPr lang="hr-HR"/>
              <a:t>S obzirom na različitu namjenu, računovodstvo poduzeća može se podijeliti na dva osnovna specifična dijela i to:</a:t>
            </a:r>
          </a:p>
          <a:p>
            <a:pPr lvl="2" algn="just">
              <a:lnSpc>
                <a:spcPct val="110000"/>
              </a:lnSpc>
              <a:spcBef>
                <a:spcPct val="50000"/>
              </a:spcBef>
              <a:buSzPct val="65000"/>
              <a:buFontTx/>
              <a:buBlip>
                <a:blip r:embed="rId2"/>
              </a:buBlip>
            </a:pPr>
            <a:r>
              <a:rPr lang="hr-HR"/>
              <a:t> Financijsko računovodstvo</a:t>
            </a:r>
          </a:p>
          <a:p>
            <a:pPr lvl="2" algn="just">
              <a:lnSpc>
                <a:spcPct val="110000"/>
              </a:lnSpc>
              <a:spcBef>
                <a:spcPct val="50000"/>
              </a:spcBef>
              <a:buSzPct val="65000"/>
              <a:buFontTx/>
              <a:buBlip>
                <a:blip r:embed="rId2"/>
              </a:buBlip>
            </a:pPr>
            <a:r>
              <a:rPr lang="hr-HR"/>
              <a:t> Menadžersko računovodstvo</a:t>
            </a:r>
          </a:p>
          <a:p>
            <a:pPr algn="just">
              <a:lnSpc>
                <a:spcPct val="110000"/>
              </a:lnSpc>
              <a:spcBef>
                <a:spcPct val="50000"/>
              </a:spcBef>
            </a:pPr>
            <a:r>
              <a:rPr lang="hr-HR" b="1"/>
              <a:t>Pod pojmom menadžersko računovodstvo razumijeva se prikupljanje, klasifikacija, obrada i prikazivanje informacija koje pomažu menadžerima u ispunjavanju ustrojstvenih ciljeva. Budući da se izvješća menadžerskog računovodstva koriste prvenstveno u menadžmentu, njihov sadržaj nije formaliziran zakonom.</a:t>
            </a:r>
          </a:p>
          <a:p>
            <a:pPr algn="just">
              <a:lnSpc>
                <a:spcPct val="110000"/>
              </a:lnSpc>
              <a:spcBef>
                <a:spcPct val="50000"/>
              </a:spcBef>
            </a:pPr>
            <a:r>
              <a:rPr lang="hr-HR"/>
              <a:t>Menadžerima trebaju brza izvješća i simulacije čiji rezultati ne moraju biti vrlo precizni.</a:t>
            </a:r>
          </a:p>
          <a:p>
            <a:pPr algn="just">
              <a:lnSpc>
                <a:spcPct val="110000"/>
              </a:lnSpc>
              <a:spcBef>
                <a:spcPct val="50000"/>
              </a:spcBef>
            </a:pPr>
            <a:r>
              <a:rPr lang="hr-HR"/>
              <a:t>Poradi toga je menadžersko računovodstvo usmjereno na: prikupljanje podataka iz internih i eksternih izvora, analize, obrade, interpretiranje i komuniciranje rezultirajućim informacijama unutar organizacije tako da menadžeri mogu uspješnije planirati, donositi odluke i nadzirati operacije.</a:t>
            </a:r>
          </a:p>
        </p:txBody>
      </p:sp>
    </p:spTree>
  </p:cSld>
  <p:clrMapOvr>
    <a:masterClrMapping/>
  </p:clrMapOvr>
  <p:transition spd="med">
    <p:cover dir="l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755650" y="1341438"/>
            <a:ext cx="7777163" cy="4895850"/>
          </a:xfrm>
          <a:prstGeom prst="rect">
            <a:avLst/>
          </a:prstGeom>
          <a:noFill/>
          <a:ln w="50800">
            <a:solidFill>
              <a:schemeClr val="tx1"/>
            </a:solidFill>
            <a:miter lim="800000"/>
            <a:headEnd/>
            <a:tailEnd/>
          </a:ln>
        </p:spPr>
        <p:txBody>
          <a:bodyPr wrap="none" anchor="ctr"/>
          <a:lstStyle/>
          <a:p>
            <a:endParaRPr lang="hr-HR"/>
          </a:p>
        </p:txBody>
      </p:sp>
      <p:sp>
        <p:nvSpPr>
          <p:cNvPr id="49155" name="Line 3"/>
          <p:cNvSpPr>
            <a:spLocks noChangeShapeType="1"/>
          </p:cNvSpPr>
          <p:nvPr/>
        </p:nvSpPr>
        <p:spPr bwMode="auto">
          <a:xfrm>
            <a:off x="755650" y="2420938"/>
            <a:ext cx="7056438" cy="0"/>
          </a:xfrm>
          <a:prstGeom prst="line">
            <a:avLst/>
          </a:prstGeom>
          <a:noFill/>
          <a:ln w="38100">
            <a:solidFill>
              <a:schemeClr val="tx1"/>
            </a:solidFill>
            <a:round/>
            <a:headEnd/>
            <a:tailEnd type="triangle" w="med" len="med"/>
          </a:ln>
        </p:spPr>
        <p:txBody>
          <a:bodyPr/>
          <a:lstStyle/>
          <a:p>
            <a:endParaRPr lang="hr-HR"/>
          </a:p>
        </p:txBody>
      </p:sp>
      <p:sp>
        <p:nvSpPr>
          <p:cNvPr id="49156" name="Text Box 4"/>
          <p:cNvSpPr txBox="1">
            <a:spLocks noChangeArrowheads="1"/>
          </p:cNvSpPr>
          <p:nvPr/>
        </p:nvSpPr>
        <p:spPr bwMode="auto">
          <a:xfrm>
            <a:off x="971550" y="1736725"/>
            <a:ext cx="3529013" cy="396875"/>
          </a:xfrm>
          <a:prstGeom prst="rect">
            <a:avLst/>
          </a:prstGeom>
          <a:noFill/>
          <a:ln w="9525">
            <a:noFill/>
            <a:miter lim="800000"/>
            <a:headEnd/>
            <a:tailEnd/>
          </a:ln>
        </p:spPr>
        <p:txBody>
          <a:bodyPr>
            <a:spAutoFit/>
          </a:bodyPr>
          <a:lstStyle/>
          <a:p>
            <a:pPr>
              <a:spcBef>
                <a:spcPct val="50000"/>
              </a:spcBef>
            </a:pPr>
            <a:r>
              <a:rPr lang="hr-HR" sz="2000" b="1"/>
              <a:t>Obvezno i formalizirano</a:t>
            </a:r>
          </a:p>
        </p:txBody>
      </p:sp>
      <p:sp>
        <p:nvSpPr>
          <p:cNvPr id="49157" name="Text Box 5"/>
          <p:cNvSpPr txBox="1">
            <a:spLocks noChangeArrowheads="1"/>
          </p:cNvSpPr>
          <p:nvPr/>
        </p:nvSpPr>
        <p:spPr bwMode="auto">
          <a:xfrm>
            <a:off x="4427538" y="1736725"/>
            <a:ext cx="3889375" cy="396875"/>
          </a:xfrm>
          <a:prstGeom prst="rect">
            <a:avLst/>
          </a:prstGeom>
          <a:noFill/>
          <a:ln w="9525">
            <a:noFill/>
            <a:miter lim="800000"/>
            <a:headEnd/>
            <a:tailEnd/>
          </a:ln>
        </p:spPr>
        <p:txBody>
          <a:bodyPr>
            <a:spAutoFit/>
          </a:bodyPr>
          <a:lstStyle/>
          <a:p>
            <a:pPr>
              <a:spcBef>
                <a:spcPct val="50000"/>
              </a:spcBef>
            </a:pPr>
            <a:r>
              <a:rPr lang="hr-HR" sz="2000" b="1"/>
              <a:t>Neobvezno i neformalizirano</a:t>
            </a:r>
          </a:p>
        </p:txBody>
      </p:sp>
      <p:sp>
        <p:nvSpPr>
          <p:cNvPr id="49158" name="Oval 6"/>
          <p:cNvSpPr>
            <a:spLocks noChangeArrowheads="1"/>
          </p:cNvSpPr>
          <p:nvPr/>
        </p:nvSpPr>
        <p:spPr bwMode="auto">
          <a:xfrm>
            <a:off x="1116013" y="2997200"/>
            <a:ext cx="3600450" cy="1944688"/>
          </a:xfrm>
          <a:prstGeom prst="ellipse">
            <a:avLst/>
          </a:prstGeom>
          <a:noFill/>
          <a:ln w="41275">
            <a:solidFill>
              <a:schemeClr val="tx1"/>
            </a:solidFill>
            <a:round/>
            <a:headEnd/>
            <a:tailEnd/>
          </a:ln>
        </p:spPr>
        <p:txBody>
          <a:bodyPr wrap="none" anchor="ctr"/>
          <a:lstStyle/>
          <a:p>
            <a:endParaRPr lang="hr-HR"/>
          </a:p>
        </p:txBody>
      </p:sp>
      <p:sp>
        <p:nvSpPr>
          <p:cNvPr id="49159" name="Oval 7"/>
          <p:cNvSpPr>
            <a:spLocks noChangeArrowheads="1"/>
          </p:cNvSpPr>
          <p:nvPr/>
        </p:nvSpPr>
        <p:spPr bwMode="auto">
          <a:xfrm>
            <a:off x="3276600" y="2997200"/>
            <a:ext cx="4967288" cy="1944688"/>
          </a:xfrm>
          <a:prstGeom prst="ellipse">
            <a:avLst/>
          </a:prstGeom>
          <a:noFill/>
          <a:ln w="41275">
            <a:solidFill>
              <a:schemeClr val="tx1"/>
            </a:solidFill>
            <a:round/>
            <a:headEnd/>
            <a:tailEnd/>
          </a:ln>
        </p:spPr>
        <p:txBody>
          <a:bodyPr wrap="none" anchor="ctr"/>
          <a:lstStyle/>
          <a:p>
            <a:endParaRPr lang="hr-HR"/>
          </a:p>
        </p:txBody>
      </p:sp>
      <p:sp>
        <p:nvSpPr>
          <p:cNvPr id="49160" name="Oval 8"/>
          <p:cNvSpPr>
            <a:spLocks noChangeArrowheads="1"/>
          </p:cNvSpPr>
          <p:nvPr/>
        </p:nvSpPr>
        <p:spPr bwMode="auto">
          <a:xfrm>
            <a:off x="3276600" y="3357563"/>
            <a:ext cx="2808288" cy="1223962"/>
          </a:xfrm>
          <a:prstGeom prst="ellipse">
            <a:avLst/>
          </a:prstGeom>
          <a:noFill/>
          <a:ln w="41275">
            <a:solidFill>
              <a:schemeClr val="tx1"/>
            </a:solidFill>
            <a:round/>
            <a:headEnd/>
            <a:tailEnd/>
          </a:ln>
        </p:spPr>
        <p:txBody>
          <a:bodyPr wrap="none" anchor="ctr"/>
          <a:lstStyle/>
          <a:p>
            <a:endParaRPr lang="hr-HR"/>
          </a:p>
        </p:txBody>
      </p:sp>
      <p:sp>
        <p:nvSpPr>
          <p:cNvPr id="49161" name="Line 9"/>
          <p:cNvSpPr>
            <a:spLocks noChangeShapeType="1"/>
          </p:cNvSpPr>
          <p:nvPr/>
        </p:nvSpPr>
        <p:spPr bwMode="auto">
          <a:xfrm>
            <a:off x="755650" y="5734050"/>
            <a:ext cx="7056438" cy="0"/>
          </a:xfrm>
          <a:prstGeom prst="line">
            <a:avLst/>
          </a:prstGeom>
          <a:noFill/>
          <a:ln w="38100">
            <a:solidFill>
              <a:schemeClr val="tx1"/>
            </a:solidFill>
            <a:round/>
            <a:headEnd/>
            <a:tailEnd type="triangle" w="med" len="med"/>
          </a:ln>
        </p:spPr>
        <p:txBody>
          <a:bodyPr/>
          <a:lstStyle/>
          <a:p>
            <a:endParaRPr lang="hr-HR"/>
          </a:p>
        </p:txBody>
      </p:sp>
      <p:sp>
        <p:nvSpPr>
          <p:cNvPr id="49162" name="Text Box 10"/>
          <p:cNvSpPr txBox="1">
            <a:spLocks noChangeArrowheads="1"/>
          </p:cNvSpPr>
          <p:nvPr/>
        </p:nvSpPr>
        <p:spPr bwMode="auto">
          <a:xfrm>
            <a:off x="1403350" y="3716338"/>
            <a:ext cx="2017713" cy="623887"/>
          </a:xfrm>
          <a:prstGeom prst="rect">
            <a:avLst/>
          </a:prstGeom>
          <a:noFill/>
          <a:ln w="9525">
            <a:noFill/>
            <a:miter lim="800000"/>
            <a:headEnd/>
            <a:tailEnd/>
          </a:ln>
        </p:spPr>
        <p:txBody>
          <a:bodyPr>
            <a:spAutoFit/>
          </a:bodyPr>
          <a:lstStyle/>
          <a:p>
            <a:pPr>
              <a:spcBef>
                <a:spcPct val="50000"/>
              </a:spcBef>
            </a:pPr>
            <a:r>
              <a:rPr lang="hr-HR" sz="1400" b="1"/>
              <a:t>FINANCIJSKO</a:t>
            </a:r>
          </a:p>
          <a:p>
            <a:pPr>
              <a:spcBef>
                <a:spcPct val="50000"/>
              </a:spcBef>
            </a:pPr>
            <a:r>
              <a:rPr lang="hr-HR" sz="1400" b="1"/>
              <a:t>RAČUNOVODSTVO</a:t>
            </a:r>
          </a:p>
        </p:txBody>
      </p:sp>
      <p:sp>
        <p:nvSpPr>
          <p:cNvPr id="49163" name="Text Box 11"/>
          <p:cNvSpPr txBox="1">
            <a:spLocks noChangeArrowheads="1"/>
          </p:cNvSpPr>
          <p:nvPr/>
        </p:nvSpPr>
        <p:spPr bwMode="auto">
          <a:xfrm>
            <a:off x="3708400" y="3644900"/>
            <a:ext cx="2017713" cy="623888"/>
          </a:xfrm>
          <a:prstGeom prst="rect">
            <a:avLst/>
          </a:prstGeom>
          <a:noFill/>
          <a:ln w="9525">
            <a:noFill/>
            <a:miter lim="800000"/>
            <a:headEnd/>
            <a:tailEnd/>
          </a:ln>
        </p:spPr>
        <p:txBody>
          <a:bodyPr>
            <a:spAutoFit/>
          </a:bodyPr>
          <a:lstStyle/>
          <a:p>
            <a:pPr>
              <a:spcBef>
                <a:spcPct val="50000"/>
              </a:spcBef>
            </a:pPr>
            <a:r>
              <a:rPr lang="hr-HR" sz="1400" b="1"/>
              <a:t>TROŠKOVNO</a:t>
            </a:r>
          </a:p>
          <a:p>
            <a:pPr>
              <a:spcBef>
                <a:spcPct val="50000"/>
              </a:spcBef>
            </a:pPr>
            <a:r>
              <a:rPr lang="hr-HR" sz="1400" b="1"/>
              <a:t>RAČUNOVODSTVO</a:t>
            </a:r>
          </a:p>
        </p:txBody>
      </p:sp>
      <p:sp>
        <p:nvSpPr>
          <p:cNvPr id="49164" name="Text Box 12"/>
          <p:cNvSpPr txBox="1">
            <a:spLocks noChangeArrowheads="1"/>
          </p:cNvSpPr>
          <p:nvPr/>
        </p:nvSpPr>
        <p:spPr bwMode="auto">
          <a:xfrm>
            <a:off x="6157913" y="3644900"/>
            <a:ext cx="2014537" cy="623888"/>
          </a:xfrm>
          <a:prstGeom prst="rect">
            <a:avLst/>
          </a:prstGeom>
          <a:noFill/>
          <a:ln w="9525">
            <a:noFill/>
            <a:miter lim="800000"/>
            <a:headEnd/>
            <a:tailEnd/>
          </a:ln>
        </p:spPr>
        <p:txBody>
          <a:bodyPr>
            <a:spAutoFit/>
          </a:bodyPr>
          <a:lstStyle/>
          <a:p>
            <a:pPr>
              <a:spcBef>
                <a:spcPct val="50000"/>
              </a:spcBef>
            </a:pPr>
            <a:r>
              <a:rPr lang="hr-HR" sz="1400" b="1"/>
              <a:t>MENADŽERSKO</a:t>
            </a:r>
          </a:p>
          <a:p>
            <a:pPr>
              <a:spcBef>
                <a:spcPct val="50000"/>
              </a:spcBef>
            </a:pPr>
            <a:r>
              <a:rPr lang="hr-HR" sz="1400" b="1"/>
              <a:t>RAČUNOVODSTVO</a:t>
            </a:r>
          </a:p>
        </p:txBody>
      </p:sp>
      <p:sp>
        <p:nvSpPr>
          <p:cNvPr id="49165" name="Text Box 13"/>
          <p:cNvSpPr txBox="1">
            <a:spLocks noChangeArrowheads="1"/>
          </p:cNvSpPr>
          <p:nvPr/>
        </p:nvSpPr>
        <p:spPr bwMode="auto">
          <a:xfrm>
            <a:off x="1187450" y="5300663"/>
            <a:ext cx="6121400" cy="396875"/>
          </a:xfrm>
          <a:prstGeom prst="rect">
            <a:avLst/>
          </a:prstGeom>
          <a:noFill/>
          <a:ln w="9525">
            <a:noFill/>
            <a:miter lim="800000"/>
            <a:headEnd/>
            <a:tailEnd/>
          </a:ln>
        </p:spPr>
        <p:txBody>
          <a:bodyPr>
            <a:spAutoFit/>
          </a:bodyPr>
          <a:lstStyle/>
          <a:p>
            <a:pPr>
              <a:spcBef>
                <a:spcPct val="50000"/>
              </a:spcBef>
            </a:pPr>
            <a:r>
              <a:rPr lang="hr-HR" sz="2000" b="1"/>
              <a:t>Smjer strukturiranja podataka i informacija</a:t>
            </a:r>
          </a:p>
        </p:txBody>
      </p:sp>
      <p:sp>
        <p:nvSpPr>
          <p:cNvPr id="49166" name="Line 14"/>
          <p:cNvSpPr>
            <a:spLocks noChangeShapeType="1"/>
          </p:cNvSpPr>
          <p:nvPr/>
        </p:nvSpPr>
        <p:spPr bwMode="auto">
          <a:xfrm>
            <a:off x="4356100" y="2420938"/>
            <a:ext cx="0" cy="647700"/>
          </a:xfrm>
          <a:prstGeom prst="line">
            <a:avLst/>
          </a:prstGeom>
          <a:noFill/>
          <a:ln w="31750">
            <a:solidFill>
              <a:schemeClr val="tx1"/>
            </a:solidFill>
            <a:prstDash val="sysDot"/>
            <a:round/>
            <a:headEnd/>
            <a:tailEnd/>
          </a:ln>
        </p:spPr>
        <p:txBody>
          <a:bodyPr/>
          <a:lstStyle/>
          <a:p>
            <a:endParaRPr lang="hr-HR"/>
          </a:p>
        </p:txBody>
      </p:sp>
      <p:sp>
        <p:nvSpPr>
          <p:cNvPr id="19471" name="Text Box 15"/>
          <p:cNvSpPr txBox="1">
            <a:spLocks noChangeArrowheads="1"/>
          </p:cNvSpPr>
          <p:nvPr/>
        </p:nvSpPr>
        <p:spPr bwMode="auto">
          <a:xfrm>
            <a:off x="1042988" y="333375"/>
            <a:ext cx="7058025" cy="519113"/>
          </a:xfrm>
          <a:prstGeom prst="rect">
            <a:avLst/>
          </a:prstGeom>
          <a:noFill/>
          <a:ln w="9525">
            <a:noFill/>
            <a:miter lim="800000"/>
            <a:headEnd/>
            <a:tailEnd/>
          </a:ln>
          <a:effectLst/>
        </p:spPr>
        <p:txBody>
          <a:bodyPr>
            <a:spAutoFit/>
          </a:bodyPr>
          <a:lstStyle/>
          <a:p>
            <a:pPr algn="ctr">
              <a:defRPr/>
            </a:pPr>
            <a:r>
              <a:rPr lang="hr-HR" sz="2800" b="1">
                <a:effectLst>
                  <a:outerShdw blurRad="38100" dist="38100" dir="2700000" algn="tl">
                    <a:srgbClr val="C0C0C0"/>
                  </a:outerShdw>
                </a:effectLst>
              </a:rPr>
              <a:t>MENADŽERSKO  RAČUNOVODSTVO</a:t>
            </a:r>
          </a:p>
        </p:txBody>
      </p:sp>
    </p:spTree>
  </p:cSld>
  <p:clrMapOvr>
    <a:masterClrMapping/>
  </p:clrMapOvr>
  <p:transition spd="med">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opy of Top"/>
          <p:cNvPicPr>
            <a:picLocks noChangeAspect="1" noChangeArrowheads="1"/>
          </p:cNvPicPr>
          <p:nvPr/>
        </p:nvPicPr>
        <p:blipFill>
          <a:blip r:embed="rId2"/>
          <a:srcRect/>
          <a:stretch>
            <a:fillRect/>
          </a:stretch>
        </p:blipFill>
        <p:spPr bwMode="auto">
          <a:xfrm>
            <a:off x="395288" y="549275"/>
            <a:ext cx="8208962" cy="597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6" name="Group 2"/>
          <p:cNvGraphicFramePr>
            <a:graphicFrameLocks noGrp="1"/>
          </p:cNvGraphicFramePr>
          <p:nvPr>
            <p:ph/>
          </p:nvPr>
        </p:nvGraphicFramePr>
        <p:xfrm>
          <a:off x="457200" y="274638"/>
          <a:ext cx="8229600" cy="5613400"/>
        </p:xfrm>
        <a:graphic>
          <a:graphicData uri="http://schemas.openxmlformats.org/drawingml/2006/table">
            <a:tbl>
              <a:tblPr/>
              <a:tblGrid>
                <a:gridCol w="650875"/>
                <a:gridCol w="3548063"/>
                <a:gridCol w="774700"/>
                <a:gridCol w="736600"/>
                <a:gridCol w="839787"/>
                <a:gridCol w="839788"/>
                <a:gridCol w="839787"/>
              </a:tblGrid>
              <a:tr h="2794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hr-HR"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hr-HR"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HŽ Ukupno</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HŽPrijevo</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HŽ Put.pr.</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HŽ Cargo</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HŽ Infrastr.</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1492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1809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UKUPNI PRIHODI  (C+D)</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3.606.851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2.059.379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1.039.725,0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1.089.820,0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1.547.472,0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r>
              <a:tr h="1714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POSLOVNI PRIHODI   (1+2+3+4)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3.411.051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1.945.379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1.001.225,0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944.154,0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1.465.672,0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000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Prihodi od prijevoza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1.849.930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1.661.922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861.100,0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800.822,0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188.008,0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143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l-PL" sz="900" b="1" i="0" u="none" strike="noStrike" cap="none" normalizeH="0" baseline="0" smtClean="0">
                          <a:ln>
                            <a:noFill/>
                          </a:ln>
                          <a:solidFill>
                            <a:schemeClr val="tx1"/>
                          </a:solidFill>
                          <a:effectLst/>
                          <a:latin typeface="Times New Roman" pitchFamily="18" charset="0"/>
                          <a:cs typeface="Times New Roman" pitchFamily="18" charset="0"/>
                        </a:rPr>
                        <a:t>Prih. od prijevoza putnika i robe</a:t>
                      </a:r>
                      <a:endParaRPr kumimoji="0" lang="pl-PL"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1.413.700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1.413.700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756.700,0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657.000,0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Prih. od prijevoza putnika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756.700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756.700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756.700,0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Iz unutarnjeg prometa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291.700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291.700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291.700,0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 lokalni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226.700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226.700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226.700,0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714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 subvencije grada za prigradski prijevoz</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095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1.1.1.2.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l-PL" sz="900" b="0" i="0" u="none" strike="noStrike" cap="none" normalizeH="0" baseline="0" smtClean="0">
                          <a:ln>
                            <a:noFill/>
                          </a:ln>
                          <a:solidFill>
                            <a:schemeClr val="tx1"/>
                          </a:solidFill>
                          <a:effectLst/>
                          <a:latin typeface="Times New Roman" pitchFamily="18" charset="0"/>
                          <a:cs typeface="Times New Roman" pitchFamily="18" charset="0"/>
                        </a:rPr>
                        <a:t>Iz međunarodnog prometa (s agenc.vlak.)</a:t>
                      </a:r>
                      <a:endParaRPr kumimoji="0" lang="pl-PL"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51.100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51.100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51.100,0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9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1.1.1.3.</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Poticanje putničkog prijevoza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413.900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413.900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413.900,0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Prihodi od prijevoza robe</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657.000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657.000,0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54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1.1.2.1.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Iz unutarnjeg prometa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126.500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126.500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126.500,0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9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1.1.2.2.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Iz međunarodnog prometa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525.500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525.500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525.500,0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Ostali prihodi od prijevoza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436.230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248222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104400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143822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1.199.800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Prihodi od drugih djelatnosti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82.721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23576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3336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20240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59.145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714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l-PL" sz="900" b="1" i="0" u="none" strike="noStrike" cap="none" normalizeH="0" baseline="0" smtClean="0">
                          <a:ln>
                            <a:noFill/>
                          </a:ln>
                          <a:solidFill>
                            <a:schemeClr val="tx1"/>
                          </a:solidFill>
                          <a:effectLst/>
                          <a:latin typeface="Times New Roman" pitchFamily="18" charset="0"/>
                          <a:cs typeface="Times New Roman" pitchFamily="18" charset="0"/>
                        </a:rPr>
                        <a:t>Prihodi od prodaje robe i materijala</a:t>
                      </a:r>
                      <a:endParaRPr kumimoji="0" lang="pl-PL"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129.400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110.681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55.714,0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54.967,0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18.719,0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B.</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FINANCIJSKI PRIHODI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32.200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22.000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524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C.</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PRIHODI IZ REDOVNOG POSL. (A+B)</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3.443.984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1.967.379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1.008.225,0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959.154,0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1.475.672,0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19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D.</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IZVANREDNI PRIHODI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163.800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92.000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31.000,0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60.500,0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71.800,0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274638"/>
            <a:ext cx="8424862" cy="5386387"/>
          </a:xfrm>
        </p:spPr>
        <p:txBody>
          <a:bodyPr/>
          <a:lstStyle/>
          <a:p>
            <a:pPr algn="l" eaLnBrk="1" hangingPunct="1"/>
            <a:r>
              <a:rPr lang="hr-HR" sz="2000" smtClean="0">
                <a:solidFill>
                  <a:srgbClr val="FF0066"/>
                </a:solidFill>
              </a:rPr>
              <a:t>Potreba za kontolingom</a:t>
            </a:r>
            <a:r>
              <a:rPr lang="hr-HR" sz="2000" smtClean="0"/>
              <a:t/>
            </a:r>
            <a:br>
              <a:rPr lang="hr-HR" sz="2000" smtClean="0"/>
            </a:br>
            <a:r>
              <a:rPr lang="hr-HR" sz="2000" smtClean="0"/>
              <a:t>Kncepcija Kontrolinga se u posljednjih tridesetak godina u praksi stalno razvijala i postala je funkcija vođenja, bez koje se ne može zamisliti moderno poduzeće. Kontroling je načelo rješavanja sve prisutnijih problema  koordinacije i integracije, koji se pojavljuju zbog povećane dinamike okruženja, stagnirajućih tržišta, brzih tehnoloških promjena i sve kraćeg životnog vijeka proizvoda.</a:t>
            </a:r>
            <a:br>
              <a:rPr lang="hr-HR" sz="2000" smtClean="0"/>
            </a:br>
            <a:r>
              <a:rPr lang="hr-HR" sz="2000" smtClean="0">
                <a:solidFill>
                  <a:srgbClr val="FF0066"/>
                </a:solidFill>
              </a:rPr>
              <a:t>Vanjski okvirni uvjeti</a:t>
            </a:r>
            <a:r>
              <a:rPr lang="hr-HR" sz="2000" smtClean="0"/>
              <a:t>: (treba im se prilagoditi) niže gospodarske stope rasta, promjene društvenog okruženja, promjene svjetskih gospodarskih uvjeta, skraćenje inovativnog ciklusa proizvoda, bankarski uvjeti.</a:t>
            </a:r>
            <a:br>
              <a:rPr lang="hr-HR" sz="2000" smtClean="0"/>
            </a:br>
            <a:r>
              <a:rPr lang="hr-HR" sz="2000" smtClean="0"/>
              <a:t/>
            </a:r>
            <a:br>
              <a:rPr lang="hr-HR" sz="2000" smtClean="0"/>
            </a:br>
            <a:r>
              <a:rPr lang="hr-HR" sz="2000" smtClean="0">
                <a:solidFill>
                  <a:srgbClr val="FF0066"/>
                </a:solidFill>
              </a:rPr>
              <a:t>Unutarnji okvirni uvjeti</a:t>
            </a:r>
            <a:r>
              <a:rPr lang="hr-HR" sz="2000" smtClean="0"/>
              <a:t>: Način (stil rukovođenja) autoritarni, nejasno formiranje ciljeva, nedostatak u upravljanju suradnicima, neadekvatno praćenje troškova, financijsko knjigovodstvo (nedostatak troškovnog knjigovodstva), loše upravljanje financijama, nedostaci u području nabave i prodaje.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0" name="Group 2"/>
          <p:cNvGraphicFramePr>
            <a:graphicFrameLocks noGrp="1"/>
          </p:cNvGraphicFramePr>
          <p:nvPr>
            <p:ph/>
          </p:nvPr>
        </p:nvGraphicFramePr>
        <p:xfrm>
          <a:off x="250825" y="188913"/>
          <a:ext cx="8713788" cy="5943600"/>
        </p:xfrm>
        <a:graphic>
          <a:graphicData uri="http://schemas.openxmlformats.org/drawingml/2006/table">
            <a:tbl>
              <a:tblPr/>
              <a:tblGrid>
                <a:gridCol w="688975"/>
                <a:gridCol w="3756025"/>
                <a:gridCol w="822325"/>
                <a:gridCol w="779463"/>
                <a:gridCol w="889000"/>
                <a:gridCol w="889000"/>
                <a:gridCol w="889000"/>
              </a:tblGrid>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II</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it-IT" sz="900" b="1" i="0" u="none" strike="noStrike" cap="none" normalizeH="0" baseline="0" smtClean="0">
                          <a:ln>
                            <a:noFill/>
                          </a:ln>
                          <a:solidFill>
                            <a:schemeClr val="tx1"/>
                          </a:solidFill>
                          <a:effectLst/>
                          <a:latin typeface="Times New Roman" pitchFamily="18" charset="0"/>
                          <a:cs typeface="Times New Roman" pitchFamily="18" charset="0"/>
                        </a:rPr>
                        <a:t>UKUPNI RASHODI  (A + B + C )</a:t>
                      </a:r>
                      <a:endParaRPr kumimoji="0" lang="it-IT"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3.611.284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2.063.812</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1.043.734,0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1.020.078,0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1.547.472,0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00"/>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POSLOVNI RASHODI ( 1+2+3+4+5)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3.393.984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1.952.812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979.480,0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973.332,0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1.441.172,0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270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MATERIJALNI TROŠKOVI I AMORTIZACIJA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1.523.753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972.471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544.461,0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428.010,0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551.282,0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TROŠKOVI MATERIJALA,ENERGIJE,REZ.</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DIJELOVA I SITNOG INVENTARA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521.738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380.492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182.480,0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198.032,0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141.246,0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Utroš.materijal,energija i rez.dijelovi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497.616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369.725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177.058,0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192.667,0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127.891,0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c/</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Tekuće održavanje osnovnih sredstava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160.601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99.945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47.422,0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51.523,0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60.656,0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d/</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Investicijsko održ.osnovnih sredstava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21.638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2.543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2.543,0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19.095,0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1.1.2.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Otpis sitnog inventara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24.122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10.767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5.402,0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5.365,0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13.355,0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l-PL" sz="900" b="1" i="0" u="none" strike="noStrike" cap="none" normalizeH="0" baseline="0" smtClean="0">
                          <a:ln>
                            <a:noFill/>
                          </a:ln>
                          <a:solidFill>
                            <a:schemeClr val="tx1"/>
                          </a:solidFill>
                          <a:effectLst/>
                          <a:latin typeface="Times New Roman" pitchFamily="18" charset="0"/>
                          <a:cs typeface="Times New Roman" pitchFamily="18" charset="0"/>
                        </a:rPr>
                        <a:t>USLUGE s karakt. materijalnih troškova</a:t>
                      </a:r>
                      <a:endParaRPr kumimoji="0" lang="pl-PL"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576.215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389.369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241.112,0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148.257,0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186.846,0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1.2.1.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Prijevozne usluge</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57.956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47.853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2.292,0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45.561,0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10.103,0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1.2.2.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Usluge odrzavanja (a+b)</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429.312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290.707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205.773,0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84.934,0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138.605,0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Tekuće održavanje osnovnih sredstava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270.104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191.533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130.733,0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60.800,0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78.571,0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b/</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Trošk.investicijskog održ.osn.sredstava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159.208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99.174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75.040,0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24.134,0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60.034,0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A m o r t i z a c i j 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425.800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202.610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120.889,0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81.721,0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223.190,0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NEMATERIJALNI TROSKOVI (2.1 + 2.2)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416.233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226.361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102.571,0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123.790,0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189.872,0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2.1.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Ostali troškovi zaposlenih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280.570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156.755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72.270,0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84.485,0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116,9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2.1.1.</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Dnevnice za službena putovanja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26.320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13.341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5.853,0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7.488,0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123.815,0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2.1.8.</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Ostali troškovi zaposlenih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188.475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99.716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44.080,0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55.636,0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88.759,0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2.2.</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it-IT" sz="900" b="1" i="0" u="none" strike="noStrike" cap="none" normalizeH="0" baseline="0" smtClean="0">
                          <a:ln>
                            <a:noFill/>
                          </a:ln>
                          <a:solidFill>
                            <a:schemeClr val="tx1"/>
                          </a:solidFill>
                          <a:effectLst/>
                          <a:latin typeface="Times New Roman" pitchFamily="18" charset="0"/>
                          <a:cs typeface="Times New Roman" pitchFamily="18" charset="0"/>
                        </a:rPr>
                        <a:t>Ostale usluge i troškovi poslovanja</a:t>
                      </a:r>
                      <a:endParaRPr kumimoji="0" lang="it-IT"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135.663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69.606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30.301,0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39.305,0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66.057,0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VRIJEDN. USKLAĐ. POTR.OD KUPACA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6.200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2.069,0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2.631,0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1.500,0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pl-PL" sz="900" b="1" i="0" u="none" strike="noStrike" cap="none" normalizeH="0" baseline="0" smtClean="0">
                          <a:ln>
                            <a:noFill/>
                          </a:ln>
                          <a:solidFill>
                            <a:schemeClr val="tx1"/>
                          </a:solidFill>
                          <a:effectLst/>
                          <a:latin typeface="Times New Roman" pitchFamily="18" charset="0"/>
                          <a:cs typeface="Times New Roman" pitchFamily="18" charset="0"/>
                        </a:rPr>
                        <a:t>BRUTO PLAĆE I NADNICE - ukupno</a:t>
                      </a:r>
                      <a:endParaRPr kumimoji="0" lang="pl-PL"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1.328.498</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654.780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288.711,0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366.069,0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673.718,0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NABAVNA VRIJEDN.PROD.ROBE I MAT.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119.300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94.500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41.668,0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52.831,0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24.800,0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B.</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FINANCIJSKI RASHODI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191.700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91.900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55.832,0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36.068,0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99.800,0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C.</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IZVANREDNI RASHODI</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cs typeface="Times New Roman" pitchFamily="18" charset="0"/>
                        </a:rPr>
                        <a:t>25.600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19.100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8.422,0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10.678,0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6.500,0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127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III</a:t>
                      </a:r>
                      <a:endParaRPr kumimoji="0" lang="en-US" sz="1800" b="0" i="0" u="none" strike="noStrike" cap="none" normalizeH="0" baseline="0" smtClean="0">
                        <a:ln>
                          <a:noFill/>
                        </a:ln>
                        <a:solidFill>
                          <a:schemeClr val="tx1"/>
                        </a:solidFill>
                        <a:effectLst/>
                        <a:latin typeface="Arial"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GUBITAK (DOBIT) ( II - I )</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-4.433</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-4.433</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-4.009,0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-424,0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E0E0E0"/>
                    </a:solid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558925" y="430213"/>
            <a:ext cx="5268913" cy="304800"/>
          </a:xfrm>
          <a:prstGeom prst="rect">
            <a:avLst/>
          </a:prstGeom>
          <a:noFill/>
          <a:ln w="9525">
            <a:noFill/>
            <a:miter lim="800000"/>
            <a:headEnd/>
            <a:tailEnd/>
          </a:ln>
        </p:spPr>
        <p:txBody>
          <a:bodyPr anchor="ctr">
            <a:spAutoFit/>
          </a:bodyPr>
          <a:lstStyle/>
          <a:p>
            <a:r>
              <a:rPr lang="pl-PL" sz="1200">
                <a:cs typeface="Times New Roman" pitchFamily="18" charset="0"/>
              </a:rPr>
              <a:t>. </a:t>
            </a:r>
            <a:r>
              <a:rPr lang="pl-PL" sz="1400" b="1">
                <a:cs typeface="Times New Roman" pitchFamily="18" charset="0"/>
              </a:rPr>
              <a:t>HŽ – Putnički prijevoz - struktura troškova </a:t>
            </a:r>
            <a:endParaRPr lang="pl-PL" sz="1400" b="1"/>
          </a:p>
        </p:txBody>
      </p:sp>
      <p:graphicFrame>
        <p:nvGraphicFramePr>
          <p:cNvPr id="50179" name="Group 3"/>
          <p:cNvGraphicFramePr>
            <a:graphicFrameLocks noGrp="1"/>
          </p:cNvGraphicFramePr>
          <p:nvPr/>
        </p:nvGraphicFramePr>
        <p:xfrm>
          <a:off x="107950" y="908050"/>
          <a:ext cx="8424863" cy="5157788"/>
        </p:xfrm>
        <a:graphic>
          <a:graphicData uri="http://schemas.openxmlformats.org/drawingml/2006/table">
            <a:tbl>
              <a:tblPr/>
              <a:tblGrid>
                <a:gridCol w="542925"/>
                <a:gridCol w="2454275"/>
                <a:gridCol w="758825"/>
                <a:gridCol w="704850"/>
                <a:gridCol w="492125"/>
                <a:gridCol w="704850"/>
                <a:gridCol w="706438"/>
                <a:gridCol w="590550"/>
                <a:gridCol w="627062"/>
                <a:gridCol w="842963"/>
              </a:tblGrid>
              <a:tr h="1209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Red.</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br.</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Opis</a:t>
                      </a:r>
                      <a:endParaRPr kumimoji="0" lang="en-US" sz="1800" b="0" i="0" u="none" strike="noStrike" cap="none" normalizeH="0" baseline="0" smtClean="0">
                        <a:ln>
                          <a:noFill/>
                        </a:ln>
                        <a:solidFill>
                          <a:schemeClr val="tx1"/>
                        </a:solidFill>
                        <a:effectLst/>
                        <a:latin typeface="Arial"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UKUPNO PUTNIČKI PRIJEVOZ</a:t>
                      </a:r>
                      <a:endParaRPr kumimoji="0" lang="en-US"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POSLOVNICE PUTNIČKOG PRIJ. SA SLUŽBAMA</a:t>
                      </a:r>
                      <a:endParaRPr kumimoji="0" lang="en-US"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Times New Roman" pitchFamily="18" charset="0"/>
                        </a:rPr>
                        <a:t>DIO POSL. TERETNOG PRIJEVOZA (MANEVRISTI)</a:t>
                      </a:r>
                      <a:endParaRPr kumimoji="0" lang="it-IT"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Times New Roman" pitchFamily="18" charset="0"/>
                        </a:rPr>
                        <a:t>JEDINICE VUČE VLAKOVA I ODRŽ.VUČN.VOZILA SA SLUŽBOM</a:t>
                      </a:r>
                      <a:endParaRPr kumimoji="0" lang="it-IT"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JEDINICE TPV I ODRŽ.VAGONA SA SLUŽBOM</a:t>
                      </a:r>
                      <a:endParaRPr kumimoji="0" lang="en-US"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DIO NERASPOREĐENIH ZAJEDNIČKIH TROŠKOVA   (R 7)</a:t>
                      </a:r>
                      <a:endParaRPr kumimoji="0" lang="en-US"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l-PL" sz="800" b="0" i="0" u="none" strike="noStrike" cap="none" normalizeH="0" baseline="0" smtClean="0">
                          <a:ln>
                            <a:noFill/>
                          </a:ln>
                          <a:solidFill>
                            <a:schemeClr val="tx1"/>
                          </a:solidFill>
                          <a:effectLst/>
                          <a:latin typeface="Times New Roman" pitchFamily="18" charset="0"/>
                          <a:cs typeface="Times New Roman" pitchFamily="18" charset="0"/>
                        </a:rPr>
                        <a:t>UPRAVNA PODRUČJA, KORP.ADMINISTRACIJA I REGIONALNI UREDI</a:t>
                      </a:r>
                      <a:endParaRPr kumimoji="0" lang="pl-PL"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DIO NABAVNE VRIJEDNOSTI PROD. ROBE I MATERIJALA</a:t>
                      </a:r>
                      <a:endParaRPr kumimoji="0" lang="en-US" sz="1800" b="0" i="0" u="none" strike="noStrike" cap="none" normalizeH="0" baseline="0" smtClean="0">
                        <a:ln>
                          <a:noFill/>
                        </a:ln>
                        <a:solidFill>
                          <a:schemeClr val="tx1"/>
                        </a:solidFill>
                        <a:effectLst/>
                        <a:latin typeface="Arial" charset="0"/>
                      </a:endParaRPr>
                    </a:p>
                  </a:txBody>
                  <a:tcPr marL="90000" marR="90000" marT="46800" marB="46800" vert="eaVert"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7a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GOTOV. I OPERAT. TROŠKOVI</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hr-H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 u 000 kuna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TROŠKOVI RADNIKA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335.048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104.402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41.455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128.977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30.535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29.679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Plaće s porezima i doprinosima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284.007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89.420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37.003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103.598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26.936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27.050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Naknade radnicima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51.041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14.982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4.452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25.379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3.599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2.629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GORIVO I ENERGIJA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137.272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6.578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360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129.730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275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322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MATERIJAL I DOKNADNI DIJELOVI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8.999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2.811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675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2.476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1.849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1.188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USLUGE OD DRUGIH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228.642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75.982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817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90.262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56.063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856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4.662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INVESTICIJSKO ODRŽAVANJE</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83.950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1.602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43.221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38.547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580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OSTALI TROŠKOVI</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85.409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8.100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3.913</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6.008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1.727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4.646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4.248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56.767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UKUPNO GOTOVINSKI TROŠKOVI</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879.320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199.475</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47.220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400.674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128.996</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5.509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40.679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56.767</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AMORTIZACIJA</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115.587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58.916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48.952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346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361</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7.012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NEGATIVNE TEČAJNE RAZLIKE</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3.884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2.115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1.757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UKUPNO OPERAT. TROŠKOVI</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998.791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260.506</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47.220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451.383</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129.354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5.870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47.691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56.767</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OTPREMNINE ZA UVJET. OTKAZ</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30.594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8.506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5.625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11.432</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2.076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206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2.749</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KAMATE (bez zateznih)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54.326</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29.577</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24.575</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174</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Times New Roman" pitchFamily="18" charset="0"/>
                        </a:rPr>
                        <a:t>UKUPNO TROŠKOVI</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1.083.711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298.589</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52.845</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487.390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131.604</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6.076</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50.440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cs typeface="Times New Roman" pitchFamily="18" charset="0"/>
                        </a:rPr>
                        <a:t>56.767</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ph type="body" idx="1"/>
          </p:nvPr>
        </p:nvPicPr>
        <p:blipFill>
          <a:blip r:embed="rId2"/>
          <a:srcRect/>
          <a:stretch>
            <a:fillRect/>
          </a:stretch>
        </p:blipFill>
        <p:spPr>
          <a:xfrm>
            <a:off x="1403350" y="1052513"/>
            <a:ext cx="6553200" cy="4714875"/>
          </a:xfr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ph/>
          </p:nvPr>
        </p:nvGraphicFramePr>
        <p:xfrm>
          <a:off x="434975" y="-58738"/>
          <a:ext cx="8361363" cy="8128001"/>
        </p:xfrm>
        <a:graphic>
          <a:graphicData uri="http://schemas.openxmlformats.org/presentationml/2006/ole">
            <p:oleObj spid="_x0000_s3074" name="Radni list" r:id="rId3" imgW="10734751" imgH="10468051" progId="Excel.Sheet.8">
              <p:embed/>
            </p:oleObj>
          </a:graphicData>
        </a:graphic>
      </p:graphicFrame>
      <p:sp useBgFill="1">
        <p:nvSpPr>
          <p:cNvPr id="3075" name="Rectangle 3"/>
          <p:cNvSpPr>
            <a:spLocks noChangeArrowheads="1"/>
          </p:cNvSpPr>
          <p:nvPr/>
        </p:nvSpPr>
        <p:spPr bwMode="auto">
          <a:xfrm>
            <a:off x="396875" y="5734050"/>
            <a:ext cx="142875" cy="1008063"/>
          </a:xfrm>
          <a:prstGeom prst="rect">
            <a:avLst/>
          </a:prstGeom>
          <a:ln w="9525">
            <a:noFill/>
            <a:miter lim="800000"/>
            <a:headEnd/>
            <a:tailEnd/>
          </a:ln>
        </p:spPr>
        <p:txBody>
          <a:bodyPr wrap="none" anchor="ctr"/>
          <a:lstStyle/>
          <a:p>
            <a:endParaRPr lang="hr-HR"/>
          </a:p>
        </p:txBody>
      </p:sp>
      <p:sp>
        <p:nvSpPr>
          <p:cNvPr id="53252" name="Text Box 4"/>
          <p:cNvSpPr txBox="1">
            <a:spLocks noChangeArrowheads="1"/>
          </p:cNvSpPr>
          <p:nvPr/>
        </p:nvSpPr>
        <p:spPr bwMode="auto">
          <a:xfrm>
            <a:off x="1116013" y="188913"/>
            <a:ext cx="6858000" cy="336550"/>
          </a:xfrm>
          <a:prstGeom prst="rect">
            <a:avLst/>
          </a:prstGeom>
          <a:noFill/>
          <a:ln w="9525">
            <a:noFill/>
            <a:miter lim="800000"/>
            <a:headEnd/>
            <a:tailEnd/>
          </a:ln>
          <a:effectLst/>
        </p:spPr>
        <p:txBody>
          <a:bodyPr wrap="none">
            <a:spAutoFit/>
          </a:bodyPr>
          <a:lstStyle/>
          <a:p>
            <a:pPr>
              <a:defRPr/>
            </a:pPr>
            <a:r>
              <a:rPr lang="hr-HR" sz="1600" b="1">
                <a:effectLst>
                  <a:outerShdw blurRad="38100" dist="38100" dir="2700000" algn="tl">
                    <a:srgbClr val="C0C0C0"/>
                  </a:outerShdw>
                </a:effectLst>
              </a:rPr>
              <a:t>OSTVARENA CIJENA KOŠTANJA PUTNIČKOG PRIJEVOZA U 2001.g.</a:t>
            </a:r>
          </a:p>
        </p:txBody>
      </p:sp>
    </p:spTree>
  </p:cSld>
  <p:clrMapOvr>
    <a:masterClrMapping/>
  </p:clrMapOvr>
  <p:transition spd="med">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4137025" y="3573463"/>
            <a:ext cx="2808288" cy="1476375"/>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299" name="Rectangle 3"/>
          <p:cNvSpPr>
            <a:spLocks noChangeArrowheads="1"/>
          </p:cNvSpPr>
          <p:nvPr/>
        </p:nvSpPr>
        <p:spPr bwMode="auto">
          <a:xfrm>
            <a:off x="3128963" y="2779713"/>
            <a:ext cx="2808287" cy="14414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00" name="Rectangle 4"/>
          <p:cNvSpPr>
            <a:spLocks noChangeArrowheads="1"/>
          </p:cNvSpPr>
          <p:nvPr/>
        </p:nvSpPr>
        <p:spPr bwMode="auto">
          <a:xfrm>
            <a:off x="2120900" y="2025650"/>
            <a:ext cx="2808288" cy="14033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01" name="Rectangle 5"/>
          <p:cNvSpPr>
            <a:spLocks noChangeArrowheads="1"/>
          </p:cNvSpPr>
          <p:nvPr/>
        </p:nvSpPr>
        <p:spPr bwMode="auto">
          <a:xfrm>
            <a:off x="1112838" y="1089025"/>
            <a:ext cx="2808287" cy="14033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02" name="Rectangle 6"/>
          <p:cNvSpPr>
            <a:spLocks noChangeArrowheads="1"/>
          </p:cNvSpPr>
          <p:nvPr/>
        </p:nvSpPr>
        <p:spPr bwMode="auto">
          <a:xfrm>
            <a:off x="104775" y="115888"/>
            <a:ext cx="2808288" cy="14414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03" name="Rectangle 7"/>
          <p:cNvSpPr>
            <a:spLocks noChangeArrowheads="1"/>
          </p:cNvSpPr>
          <p:nvPr/>
        </p:nvSpPr>
        <p:spPr bwMode="auto">
          <a:xfrm>
            <a:off x="5145088" y="4402138"/>
            <a:ext cx="2808287" cy="1474787"/>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04" name="Text Box 8"/>
          <p:cNvSpPr txBox="1">
            <a:spLocks noChangeArrowheads="1"/>
          </p:cNvSpPr>
          <p:nvPr/>
        </p:nvSpPr>
        <p:spPr bwMode="auto">
          <a:xfrm>
            <a:off x="104775" y="117475"/>
            <a:ext cx="2808288" cy="530225"/>
          </a:xfrm>
          <a:prstGeom prst="rect">
            <a:avLst/>
          </a:prstGeom>
          <a:solidFill>
            <a:srgbClr val="C0C0C0"/>
          </a:solidFill>
          <a:ln w="12700">
            <a:solidFill>
              <a:schemeClr val="tx1"/>
            </a:solidFill>
            <a:miter lim="800000"/>
            <a:headEnd/>
            <a:tailEnd/>
          </a:ln>
        </p:spPr>
        <p:txBody>
          <a:bodyPr>
            <a:spAutoFit/>
          </a:bodyPr>
          <a:lstStyle/>
          <a:p>
            <a:pPr algn="ctr">
              <a:spcBef>
                <a:spcPct val="50000"/>
              </a:spcBef>
            </a:pPr>
            <a:r>
              <a:rPr lang="hr-HR" sz="1400" b="1"/>
              <a:t>UKUPNO CIJENA KOŠTANJA PUTNIČKOG PRIJEVOZA</a:t>
            </a:r>
          </a:p>
        </p:txBody>
      </p:sp>
      <p:sp>
        <p:nvSpPr>
          <p:cNvPr id="55305" name="Text Box 9"/>
          <p:cNvSpPr txBox="1">
            <a:spLocks noChangeArrowheads="1"/>
          </p:cNvSpPr>
          <p:nvPr/>
        </p:nvSpPr>
        <p:spPr bwMode="auto">
          <a:xfrm>
            <a:off x="1112838" y="1087438"/>
            <a:ext cx="1800225" cy="469900"/>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UKUPNO KOMERC. HŽ PUTNIČKI PR.</a:t>
            </a:r>
          </a:p>
        </p:txBody>
      </p:sp>
      <p:sp>
        <p:nvSpPr>
          <p:cNvPr id="55306" name="Text Box 10"/>
          <p:cNvSpPr txBox="1">
            <a:spLocks noChangeArrowheads="1"/>
          </p:cNvSpPr>
          <p:nvPr/>
        </p:nvSpPr>
        <p:spPr bwMode="auto">
          <a:xfrm>
            <a:off x="2120900" y="2022475"/>
            <a:ext cx="1800225" cy="469900"/>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UKUPNO VUČA VLAKOVA</a:t>
            </a:r>
          </a:p>
        </p:txBody>
      </p:sp>
      <p:sp>
        <p:nvSpPr>
          <p:cNvPr id="55307" name="Text Box 11"/>
          <p:cNvSpPr txBox="1">
            <a:spLocks noChangeArrowheads="1"/>
          </p:cNvSpPr>
          <p:nvPr/>
        </p:nvSpPr>
        <p:spPr bwMode="auto">
          <a:xfrm>
            <a:off x="3128963" y="2781300"/>
            <a:ext cx="1800225" cy="652463"/>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UKUPNO ODRŽAVANJE ŽELJ. VOZILA</a:t>
            </a:r>
          </a:p>
        </p:txBody>
      </p:sp>
      <p:sp>
        <p:nvSpPr>
          <p:cNvPr id="55308" name="Text Box 12"/>
          <p:cNvSpPr txBox="1">
            <a:spLocks noChangeArrowheads="1"/>
          </p:cNvSpPr>
          <p:nvPr/>
        </p:nvSpPr>
        <p:spPr bwMode="auto">
          <a:xfrm>
            <a:off x="4137025" y="3573463"/>
            <a:ext cx="1800225" cy="652462"/>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UKUPNO      TEHNIČKI PREGLED VAGONA</a:t>
            </a:r>
          </a:p>
        </p:txBody>
      </p:sp>
      <p:sp>
        <p:nvSpPr>
          <p:cNvPr id="55309" name="Text Box 13"/>
          <p:cNvSpPr txBox="1">
            <a:spLocks noChangeArrowheads="1"/>
          </p:cNvSpPr>
          <p:nvPr/>
        </p:nvSpPr>
        <p:spPr bwMode="auto">
          <a:xfrm>
            <a:off x="5145088" y="4397375"/>
            <a:ext cx="1800225" cy="652463"/>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PRIPADAJUĆI DIO ZAJEDNIČKIH TROŠKOVA “6 ŽP”</a:t>
            </a:r>
          </a:p>
        </p:txBody>
      </p:sp>
      <p:sp>
        <p:nvSpPr>
          <p:cNvPr id="55310" name="Text Box 14"/>
          <p:cNvSpPr txBox="1">
            <a:spLocks noChangeArrowheads="1"/>
          </p:cNvSpPr>
          <p:nvPr/>
        </p:nvSpPr>
        <p:spPr bwMode="auto">
          <a:xfrm>
            <a:off x="2913063" y="1593850"/>
            <a:ext cx="1223962" cy="336550"/>
          </a:xfrm>
          <a:prstGeom prst="rect">
            <a:avLst/>
          </a:prstGeom>
          <a:noFill/>
          <a:ln w="9525">
            <a:noFill/>
            <a:miter lim="800000"/>
            <a:headEnd/>
            <a:tailEnd/>
          </a:ln>
        </p:spPr>
        <p:txBody>
          <a:bodyPr>
            <a:spAutoFit/>
          </a:bodyPr>
          <a:lstStyle/>
          <a:p>
            <a:pPr>
              <a:spcBef>
                <a:spcPct val="50000"/>
              </a:spcBef>
            </a:pPr>
            <a:r>
              <a:rPr lang="hr-HR" sz="1600" b="1"/>
              <a:t>315.286</a:t>
            </a:r>
          </a:p>
        </p:txBody>
      </p:sp>
      <p:sp>
        <p:nvSpPr>
          <p:cNvPr id="55311" name="Text Box 15"/>
          <p:cNvSpPr txBox="1">
            <a:spLocks noChangeArrowheads="1"/>
          </p:cNvSpPr>
          <p:nvPr/>
        </p:nvSpPr>
        <p:spPr bwMode="auto">
          <a:xfrm>
            <a:off x="1112838" y="1665288"/>
            <a:ext cx="1150937"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33,41</a:t>
            </a:r>
          </a:p>
        </p:txBody>
      </p:sp>
      <p:sp>
        <p:nvSpPr>
          <p:cNvPr id="55312" name="Text Box 16"/>
          <p:cNvSpPr txBox="1">
            <a:spLocks noChangeArrowheads="1"/>
          </p:cNvSpPr>
          <p:nvPr/>
        </p:nvSpPr>
        <p:spPr bwMode="auto">
          <a:xfrm>
            <a:off x="2049463" y="2601913"/>
            <a:ext cx="1150937"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31,40</a:t>
            </a:r>
          </a:p>
        </p:txBody>
      </p:sp>
      <p:sp>
        <p:nvSpPr>
          <p:cNvPr id="55313" name="Text Box 17"/>
          <p:cNvSpPr txBox="1">
            <a:spLocks noChangeArrowheads="1"/>
          </p:cNvSpPr>
          <p:nvPr/>
        </p:nvSpPr>
        <p:spPr bwMode="auto">
          <a:xfrm>
            <a:off x="3994150" y="2409825"/>
            <a:ext cx="1223963" cy="336550"/>
          </a:xfrm>
          <a:prstGeom prst="rect">
            <a:avLst/>
          </a:prstGeom>
          <a:noFill/>
          <a:ln w="9525">
            <a:noFill/>
            <a:miter lim="800000"/>
            <a:headEnd/>
            <a:tailEnd/>
          </a:ln>
        </p:spPr>
        <p:txBody>
          <a:bodyPr>
            <a:spAutoFit/>
          </a:bodyPr>
          <a:lstStyle/>
          <a:p>
            <a:pPr>
              <a:spcBef>
                <a:spcPct val="50000"/>
              </a:spcBef>
            </a:pPr>
            <a:r>
              <a:rPr lang="hr-HR" sz="1600" b="1"/>
              <a:t>296.352</a:t>
            </a:r>
          </a:p>
        </p:txBody>
      </p:sp>
      <p:sp>
        <p:nvSpPr>
          <p:cNvPr id="55314" name="Text Box 18"/>
          <p:cNvSpPr txBox="1">
            <a:spLocks noChangeArrowheads="1"/>
          </p:cNvSpPr>
          <p:nvPr/>
        </p:nvSpPr>
        <p:spPr bwMode="auto">
          <a:xfrm>
            <a:off x="5002213" y="3178175"/>
            <a:ext cx="1223962" cy="336550"/>
          </a:xfrm>
          <a:prstGeom prst="rect">
            <a:avLst/>
          </a:prstGeom>
          <a:noFill/>
          <a:ln w="9525">
            <a:noFill/>
            <a:miter lim="800000"/>
            <a:headEnd/>
            <a:tailEnd/>
          </a:ln>
        </p:spPr>
        <p:txBody>
          <a:bodyPr>
            <a:spAutoFit/>
          </a:bodyPr>
          <a:lstStyle/>
          <a:p>
            <a:pPr>
              <a:spcBef>
                <a:spcPct val="50000"/>
              </a:spcBef>
            </a:pPr>
            <a:r>
              <a:rPr lang="hr-HR" sz="1600" b="1"/>
              <a:t>212.407</a:t>
            </a:r>
          </a:p>
        </p:txBody>
      </p:sp>
      <p:sp>
        <p:nvSpPr>
          <p:cNvPr id="55315" name="Text Box 19"/>
          <p:cNvSpPr txBox="1">
            <a:spLocks noChangeArrowheads="1"/>
          </p:cNvSpPr>
          <p:nvPr/>
        </p:nvSpPr>
        <p:spPr bwMode="auto">
          <a:xfrm>
            <a:off x="3059113" y="3465513"/>
            <a:ext cx="1150937"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22,51</a:t>
            </a:r>
          </a:p>
        </p:txBody>
      </p:sp>
      <p:sp>
        <p:nvSpPr>
          <p:cNvPr id="55316" name="Text Box 20"/>
          <p:cNvSpPr txBox="1">
            <a:spLocks noChangeArrowheads="1"/>
          </p:cNvSpPr>
          <p:nvPr/>
        </p:nvSpPr>
        <p:spPr bwMode="auto">
          <a:xfrm>
            <a:off x="6081713" y="3970338"/>
            <a:ext cx="1223962" cy="336550"/>
          </a:xfrm>
          <a:prstGeom prst="rect">
            <a:avLst/>
          </a:prstGeom>
          <a:noFill/>
          <a:ln w="9525">
            <a:noFill/>
            <a:miter lim="800000"/>
            <a:headEnd/>
            <a:tailEnd/>
          </a:ln>
        </p:spPr>
        <p:txBody>
          <a:bodyPr>
            <a:spAutoFit/>
          </a:bodyPr>
          <a:lstStyle/>
          <a:p>
            <a:pPr>
              <a:spcBef>
                <a:spcPct val="50000"/>
              </a:spcBef>
            </a:pPr>
            <a:r>
              <a:rPr lang="hr-HR" sz="1600" b="1"/>
              <a:t>31.213</a:t>
            </a:r>
          </a:p>
        </p:txBody>
      </p:sp>
      <p:sp>
        <p:nvSpPr>
          <p:cNvPr id="55317" name="Text Box 21"/>
          <p:cNvSpPr txBox="1">
            <a:spLocks noChangeArrowheads="1"/>
          </p:cNvSpPr>
          <p:nvPr/>
        </p:nvSpPr>
        <p:spPr bwMode="auto">
          <a:xfrm>
            <a:off x="4067175" y="4330700"/>
            <a:ext cx="1150938"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3,31</a:t>
            </a:r>
          </a:p>
        </p:txBody>
      </p:sp>
      <p:sp>
        <p:nvSpPr>
          <p:cNvPr id="55318" name="Text Box 22"/>
          <p:cNvSpPr txBox="1">
            <a:spLocks noChangeArrowheads="1"/>
          </p:cNvSpPr>
          <p:nvPr/>
        </p:nvSpPr>
        <p:spPr bwMode="auto">
          <a:xfrm>
            <a:off x="7018338" y="4652963"/>
            <a:ext cx="1223962" cy="336550"/>
          </a:xfrm>
          <a:prstGeom prst="rect">
            <a:avLst/>
          </a:prstGeom>
          <a:noFill/>
          <a:ln w="9525">
            <a:noFill/>
            <a:miter lim="800000"/>
            <a:headEnd/>
            <a:tailEnd/>
          </a:ln>
        </p:spPr>
        <p:txBody>
          <a:bodyPr>
            <a:spAutoFit/>
          </a:bodyPr>
          <a:lstStyle/>
          <a:p>
            <a:pPr>
              <a:spcBef>
                <a:spcPct val="50000"/>
              </a:spcBef>
            </a:pPr>
            <a:r>
              <a:rPr lang="hr-HR" sz="1600" b="1"/>
              <a:t>33.452</a:t>
            </a:r>
          </a:p>
        </p:txBody>
      </p:sp>
      <p:sp>
        <p:nvSpPr>
          <p:cNvPr id="55319" name="Text Box 23"/>
          <p:cNvSpPr txBox="1">
            <a:spLocks noChangeArrowheads="1"/>
          </p:cNvSpPr>
          <p:nvPr/>
        </p:nvSpPr>
        <p:spPr bwMode="auto">
          <a:xfrm>
            <a:off x="5076825" y="5140325"/>
            <a:ext cx="1150938"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3,54</a:t>
            </a:r>
          </a:p>
        </p:txBody>
      </p:sp>
      <p:sp>
        <p:nvSpPr>
          <p:cNvPr id="55320" name="Text Box 24"/>
          <p:cNvSpPr txBox="1">
            <a:spLocks noChangeArrowheads="1"/>
          </p:cNvSpPr>
          <p:nvPr/>
        </p:nvSpPr>
        <p:spPr bwMode="auto">
          <a:xfrm>
            <a:off x="34925" y="712788"/>
            <a:ext cx="1150938" cy="593725"/>
          </a:xfrm>
          <a:prstGeom prst="rect">
            <a:avLst/>
          </a:prstGeom>
          <a:noFill/>
          <a:ln w="9525">
            <a:noFill/>
            <a:miter lim="800000"/>
            <a:headEnd/>
            <a:tailEnd/>
          </a:ln>
        </p:spPr>
        <p:txBody>
          <a:bodyPr>
            <a:spAutoFit/>
          </a:bodyPr>
          <a:lstStyle/>
          <a:p>
            <a:pPr algn="ctr">
              <a:spcBef>
                <a:spcPct val="50000"/>
              </a:spcBef>
            </a:pPr>
            <a:endParaRPr lang="hr-HR" sz="1200"/>
          </a:p>
          <a:p>
            <a:pPr algn="ctr">
              <a:spcBef>
                <a:spcPct val="50000"/>
              </a:spcBef>
            </a:pPr>
            <a:r>
              <a:rPr lang="hr-HR" sz="1400" b="1"/>
              <a:t>100,0 %</a:t>
            </a:r>
          </a:p>
        </p:txBody>
      </p:sp>
      <p:sp>
        <p:nvSpPr>
          <p:cNvPr id="55321" name="Text Box 25"/>
          <p:cNvSpPr txBox="1">
            <a:spLocks noChangeArrowheads="1"/>
          </p:cNvSpPr>
          <p:nvPr/>
        </p:nvSpPr>
        <p:spPr bwMode="auto">
          <a:xfrm>
            <a:off x="1835150" y="730250"/>
            <a:ext cx="1223963" cy="336550"/>
          </a:xfrm>
          <a:prstGeom prst="rect">
            <a:avLst/>
          </a:prstGeom>
          <a:noFill/>
          <a:ln w="9525">
            <a:noFill/>
            <a:miter lim="800000"/>
            <a:headEnd/>
            <a:tailEnd/>
          </a:ln>
        </p:spPr>
        <p:txBody>
          <a:bodyPr>
            <a:spAutoFit/>
          </a:bodyPr>
          <a:lstStyle/>
          <a:p>
            <a:pPr>
              <a:spcBef>
                <a:spcPct val="50000"/>
              </a:spcBef>
            </a:pPr>
            <a:r>
              <a:rPr lang="hr-HR" sz="1600" b="1"/>
              <a:t>943.656</a:t>
            </a:r>
          </a:p>
        </p:txBody>
      </p:sp>
      <p:sp>
        <p:nvSpPr>
          <p:cNvPr id="55322" name="Rectangle 26"/>
          <p:cNvSpPr>
            <a:spLocks noChangeArrowheads="1"/>
          </p:cNvSpPr>
          <p:nvPr/>
        </p:nvSpPr>
        <p:spPr bwMode="auto">
          <a:xfrm>
            <a:off x="249238" y="4437063"/>
            <a:ext cx="2808287" cy="14414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23" name="Text Box 27"/>
          <p:cNvSpPr txBox="1">
            <a:spLocks noChangeArrowheads="1"/>
          </p:cNvSpPr>
          <p:nvPr/>
        </p:nvSpPr>
        <p:spPr bwMode="auto">
          <a:xfrm>
            <a:off x="249238" y="4437063"/>
            <a:ext cx="2087562" cy="652462"/>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NABAVNA VRIJEDNOST PRODAJE ROBE I MATERIJALA</a:t>
            </a:r>
          </a:p>
        </p:txBody>
      </p:sp>
      <p:sp>
        <p:nvSpPr>
          <p:cNvPr id="55324" name="Text Box 28"/>
          <p:cNvSpPr txBox="1">
            <a:spLocks noChangeArrowheads="1"/>
          </p:cNvSpPr>
          <p:nvPr/>
        </p:nvSpPr>
        <p:spPr bwMode="auto">
          <a:xfrm>
            <a:off x="393700" y="5194300"/>
            <a:ext cx="1150938"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2,37</a:t>
            </a:r>
          </a:p>
        </p:txBody>
      </p:sp>
      <p:sp>
        <p:nvSpPr>
          <p:cNvPr id="55325" name="Text Box 29"/>
          <p:cNvSpPr txBox="1">
            <a:spLocks noChangeArrowheads="1"/>
          </p:cNvSpPr>
          <p:nvPr/>
        </p:nvSpPr>
        <p:spPr bwMode="auto">
          <a:xfrm>
            <a:off x="2193925" y="5289550"/>
            <a:ext cx="1223963" cy="336550"/>
          </a:xfrm>
          <a:prstGeom prst="rect">
            <a:avLst/>
          </a:prstGeom>
          <a:noFill/>
          <a:ln w="9525">
            <a:noFill/>
            <a:miter lim="800000"/>
            <a:headEnd/>
            <a:tailEnd/>
          </a:ln>
        </p:spPr>
        <p:txBody>
          <a:bodyPr>
            <a:spAutoFit/>
          </a:bodyPr>
          <a:lstStyle/>
          <a:p>
            <a:pPr>
              <a:spcBef>
                <a:spcPct val="50000"/>
              </a:spcBef>
            </a:pPr>
            <a:r>
              <a:rPr lang="hr-HR" sz="1600" b="1"/>
              <a:t>22.324</a:t>
            </a:r>
          </a:p>
        </p:txBody>
      </p:sp>
      <p:sp>
        <p:nvSpPr>
          <p:cNvPr id="55326" name="Rectangle 30"/>
          <p:cNvSpPr>
            <a:spLocks noChangeArrowheads="1"/>
          </p:cNvSpPr>
          <p:nvPr/>
        </p:nvSpPr>
        <p:spPr bwMode="auto">
          <a:xfrm>
            <a:off x="6156325" y="5227638"/>
            <a:ext cx="2808288" cy="1441450"/>
          </a:xfrm>
          <a:prstGeom prst="rect">
            <a:avLst/>
          </a:prstGeom>
          <a:solidFill>
            <a:schemeClr val="bg1"/>
          </a:solidFill>
          <a:ln w="9525">
            <a:solidFill>
              <a:schemeClr val="tx1"/>
            </a:solidFill>
            <a:miter lim="800000"/>
            <a:headEnd/>
            <a:tailEnd/>
          </a:ln>
        </p:spPr>
        <p:txBody>
          <a:bodyPr wrap="none" anchor="ctr"/>
          <a:lstStyle/>
          <a:p>
            <a:pPr algn="ctr"/>
            <a:endParaRPr lang="hr-HR"/>
          </a:p>
        </p:txBody>
      </p:sp>
      <p:sp>
        <p:nvSpPr>
          <p:cNvPr id="55327" name="Text Box 31"/>
          <p:cNvSpPr txBox="1">
            <a:spLocks noChangeArrowheads="1"/>
          </p:cNvSpPr>
          <p:nvPr/>
        </p:nvSpPr>
        <p:spPr bwMode="auto">
          <a:xfrm>
            <a:off x="6156325" y="5229225"/>
            <a:ext cx="1800225" cy="652463"/>
          </a:xfrm>
          <a:prstGeom prst="rect">
            <a:avLst/>
          </a:prstGeom>
          <a:solidFill>
            <a:srgbClr val="C0C0C0"/>
          </a:solidFill>
          <a:ln w="12700">
            <a:solidFill>
              <a:schemeClr val="tx1"/>
            </a:solidFill>
            <a:miter lim="800000"/>
            <a:headEnd/>
            <a:tailEnd/>
          </a:ln>
        </p:spPr>
        <p:txBody>
          <a:bodyPr>
            <a:spAutoFit/>
          </a:bodyPr>
          <a:lstStyle/>
          <a:p>
            <a:pPr>
              <a:spcBef>
                <a:spcPct val="50000"/>
              </a:spcBef>
            </a:pPr>
            <a:r>
              <a:rPr lang="hr-HR" sz="1200" b="1"/>
              <a:t>DIO CK UPRAVNIH, SERV. I STOŽERNIH SLUŽBI “7 ŽP”</a:t>
            </a:r>
          </a:p>
        </p:txBody>
      </p:sp>
      <p:sp>
        <p:nvSpPr>
          <p:cNvPr id="54304" name="Text Box 32"/>
          <p:cNvSpPr txBox="1">
            <a:spLocks noChangeArrowheads="1"/>
          </p:cNvSpPr>
          <p:nvPr/>
        </p:nvSpPr>
        <p:spPr bwMode="auto">
          <a:xfrm>
            <a:off x="3635375" y="260350"/>
            <a:ext cx="5113338" cy="762000"/>
          </a:xfrm>
          <a:prstGeom prst="rect">
            <a:avLst/>
          </a:prstGeom>
          <a:noFill/>
          <a:ln w="9525">
            <a:noFill/>
            <a:miter lim="800000"/>
            <a:headEnd/>
            <a:tailEnd/>
          </a:ln>
          <a:effectLst/>
        </p:spPr>
        <p:txBody>
          <a:bodyPr>
            <a:spAutoFit/>
          </a:bodyPr>
          <a:lstStyle/>
          <a:p>
            <a:pPr algn="ctr">
              <a:spcBef>
                <a:spcPct val="50000"/>
              </a:spcBef>
              <a:defRPr/>
            </a:pPr>
            <a:r>
              <a:rPr lang="hr-HR" sz="2200" b="1">
                <a:effectLst>
                  <a:outerShdw blurRad="38100" dist="38100" dir="2700000" algn="tl">
                    <a:srgbClr val="C0C0C0"/>
                  </a:outerShdw>
                </a:effectLst>
              </a:rPr>
              <a:t>STRUKTURA CIJENE KOŠTANJA PUTNIČKOG PRIJEVOZA U 2001.g.</a:t>
            </a:r>
          </a:p>
        </p:txBody>
      </p:sp>
      <p:sp>
        <p:nvSpPr>
          <p:cNvPr id="55329" name="Text Box 33"/>
          <p:cNvSpPr txBox="1">
            <a:spLocks noChangeArrowheads="1"/>
          </p:cNvSpPr>
          <p:nvPr/>
        </p:nvSpPr>
        <p:spPr bwMode="auto">
          <a:xfrm>
            <a:off x="6227763" y="5949950"/>
            <a:ext cx="1150937" cy="593725"/>
          </a:xfrm>
          <a:prstGeom prst="rect">
            <a:avLst/>
          </a:prstGeom>
          <a:noFill/>
          <a:ln w="9525">
            <a:noFill/>
            <a:miter lim="800000"/>
            <a:headEnd/>
            <a:tailEnd/>
          </a:ln>
        </p:spPr>
        <p:txBody>
          <a:bodyPr>
            <a:spAutoFit/>
          </a:bodyPr>
          <a:lstStyle/>
          <a:p>
            <a:pPr algn="ctr">
              <a:spcBef>
                <a:spcPct val="50000"/>
              </a:spcBef>
            </a:pPr>
            <a:r>
              <a:rPr lang="hr-HR" sz="1200"/>
              <a:t>% u uk.CK PP</a:t>
            </a:r>
          </a:p>
          <a:p>
            <a:pPr algn="ctr">
              <a:spcBef>
                <a:spcPct val="50000"/>
              </a:spcBef>
            </a:pPr>
            <a:r>
              <a:rPr lang="hr-HR" sz="1400" b="1"/>
              <a:t>3,46</a:t>
            </a:r>
          </a:p>
        </p:txBody>
      </p:sp>
      <p:sp>
        <p:nvSpPr>
          <p:cNvPr id="55330" name="Text Box 34"/>
          <p:cNvSpPr txBox="1">
            <a:spLocks noChangeArrowheads="1"/>
          </p:cNvSpPr>
          <p:nvPr/>
        </p:nvSpPr>
        <p:spPr bwMode="auto">
          <a:xfrm>
            <a:off x="7956550" y="6045200"/>
            <a:ext cx="1223963" cy="336550"/>
          </a:xfrm>
          <a:prstGeom prst="rect">
            <a:avLst/>
          </a:prstGeom>
          <a:noFill/>
          <a:ln w="9525">
            <a:noFill/>
            <a:miter lim="800000"/>
            <a:headEnd/>
            <a:tailEnd/>
          </a:ln>
        </p:spPr>
        <p:txBody>
          <a:bodyPr>
            <a:spAutoFit/>
          </a:bodyPr>
          <a:lstStyle/>
          <a:p>
            <a:pPr>
              <a:spcBef>
                <a:spcPct val="50000"/>
              </a:spcBef>
            </a:pPr>
            <a:r>
              <a:rPr lang="hr-HR" sz="1600" b="1"/>
              <a:t>32.622</a:t>
            </a:r>
          </a:p>
        </p:txBody>
      </p:sp>
    </p:spTree>
  </p:cSld>
  <p:clrMapOvr>
    <a:masterClrMapping/>
  </p:clrMapOvr>
  <p:transition spd="med">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457200" y="0"/>
          <a:ext cx="15247938" cy="21582063"/>
        </p:xfrm>
        <a:graphic>
          <a:graphicData uri="http://schemas.openxmlformats.org/presentationml/2006/ole">
            <p:oleObj spid="_x0000_s4098" name="Radni list" r:id="rId3" imgW="14468551" imgH="20478902" progId="Excel.Sheet.8">
              <p:embed/>
            </p:oleObj>
          </a:graphicData>
        </a:graphic>
      </p:graphicFrame>
    </p:spTree>
  </p:cSld>
  <p:clrMapOvr>
    <a:masterClrMapping/>
  </p:clrMapOvr>
  <p:transition spd="med">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1"/>
          </p:nvPr>
        </p:nvSpPr>
        <p:spPr>
          <a:xfrm>
            <a:off x="457200" y="692150"/>
            <a:ext cx="8229600" cy="5434013"/>
          </a:xfrm>
        </p:spPr>
        <p:txBody>
          <a:bodyPr/>
          <a:lstStyle/>
          <a:p>
            <a:pPr eaLnBrk="1" hangingPunct="1"/>
            <a:r>
              <a:rPr lang="hr-HR" sz="2000" b="1" smtClean="0"/>
              <a:t>Važnost ovakvog načina upravljanja troškovima se ogleda u tome da u svakom mjesecu imamo ponašanje troškova za prethodni mjesec i prethodno razdoblje ( obično do 20. u mjesecu za prethodni mjesec) i da možemo na vrijeme reagirati ako troškovi premašuju planirane okvire. Tada se može reagirati na odgovarajući način i troškove usmjeravati u zadane okvire s ciljem postizanja planiranog rezultata.</a:t>
            </a:r>
          </a:p>
          <a:p>
            <a:pPr eaLnBrk="1" hangingPunct="1"/>
            <a:endParaRPr lang="hr-HR" sz="2000" b="1" smtClean="0"/>
          </a:p>
          <a:p>
            <a:pPr eaLnBrk="1" hangingPunct="1"/>
            <a:r>
              <a:rPr lang="hr-HR" sz="2000" b="1" smtClean="0"/>
              <a:t>Drugi važan razlog ovakvog načina upravljanja troškovima je prilagodba menadžera središnje razine (menadžeri centra odgovornosti) tržišnom načinu razmišljanja i ponašanja, što stvara mogućnost edukacije menadžera i olakšava mogućnost izbora menadžera za više menadžerske pozicije.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type="body" idx="1"/>
          </p:nvPr>
        </p:nvSpPr>
        <p:spPr>
          <a:xfrm>
            <a:off x="0" y="333375"/>
            <a:ext cx="9036050" cy="6048375"/>
          </a:xfrm>
        </p:spPr>
        <p:txBody>
          <a:bodyPr/>
          <a:lstStyle/>
          <a:p>
            <a:pPr eaLnBrk="1" hangingPunct="1">
              <a:lnSpc>
                <a:spcPct val="80000"/>
              </a:lnSpc>
              <a:buFontTx/>
              <a:buNone/>
            </a:pPr>
            <a:r>
              <a:rPr lang="hr-HR" sz="2000" b="1" smtClean="0"/>
              <a:t>    IZVJEŠĆIVANJE</a:t>
            </a:r>
          </a:p>
          <a:p>
            <a:pPr eaLnBrk="1" hangingPunct="1">
              <a:lnSpc>
                <a:spcPct val="80000"/>
              </a:lnSpc>
              <a:buFontTx/>
              <a:buNone/>
            </a:pPr>
            <a:endParaRPr lang="hr-HR" sz="2000" b="1" smtClean="0"/>
          </a:p>
          <a:p>
            <a:pPr eaLnBrk="1" hangingPunct="1">
              <a:lnSpc>
                <a:spcPct val="80000"/>
              </a:lnSpc>
              <a:buFontTx/>
              <a:buNone/>
            </a:pPr>
            <a:r>
              <a:rPr lang="hr-HR" sz="2000" b="1" smtClean="0"/>
              <a:t>     </a:t>
            </a:r>
            <a:r>
              <a:rPr lang="hr-HR" sz="1800" smtClean="0"/>
              <a:t>Izvješćivanje je posebno važno u upravljanju poslovnim rezultatom, jer se kroz izviješća spoznaje rezultat poslovanja, rezultat se korigira i usmjerava u planirane okvire.</a:t>
            </a:r>
          </a:p>
          <a:p>
            <a:pPr eaLnBrk="1" hangingPunct="1">
              <a:lnSpc>
                <a:spcPct val="80000"/>
              </a:lnSpc>
              <a:buFontTx/>
              <a:buNone/>
            </a:pPr>
            <a:r>
              <a:rPr lang="hr-HR" sz="1800" smtClean="0"/>
              <a:t>     Glavna izvješća su:</a:t>
            </a:r>
          </a:p>
          <a:p>
            <a:pPr eaLnBrk="1" hangingPunct="1">
              <a:lnSpc>
                <a:spcPct val="80000"/>
              </a:lnSpc>
              <a:buFontTx/>
              <a:buNone/>
            </a:pPr>
            <a:r>
              <a:rPr lang="hr-HR" sz="1800" smtClean="0"/>
              <a:t>     temeljna financijska izvješća koja se sastoje od </a:t>
            </a:r>
            <a:r>
              <a:rPr lang="hr-HR" sz="1800" b="1" smtClean="0"/>
              <a:t>bilance, računa dobiti i gubitka, izvješća o novčanom (financijskom) tijeku,bilješki uz financijska izvješća i izvješća o promjeni glavnice (ova izvješća izrađuje računovodstvo) i</a:t>
            </a:r>
          </a:p>
          <a:p>
            <a:pPr eaLnBrk="1" hangingPunct="1">
              <a:lnSpc>
                <a:spcPct val="80000"/>
              </a:lnSpc>
              <a:buFontTx/>
              <a:buNone/>
            </a:pPr>
            <a:r>
              <a:rPr lang="hr-HR" sz="1800" b="1" smtClean="0"/>
              <a:t>     </a:t>
            </a:r>
            <a:r>
              <a:rPr lang="hr-HR" sz="1800" smtClean="0"/>
              <a:t>Poslovna izvješća koja uključuju temeljna financijska izviješća, ali se proširuju za informacije o rezultatima ostvarenim na  tržištu, u tehnološkim procesima, investicijama (ova izvješća se izrađuju u kontrolingu).</a:t>
            </a:r>
          </a:p>
          <a:p>
            <a:pPr eaLnBrk="1" hangingPunct="1">
              <a:lnSpc>
                <a:spcPct val="80000"/>
              </a:lnSpc>
              <a:buFontTx/>
              <a:buNone/>
            </a:pPr>
            <a:r>
              <a:rPr lang="hr-HR" sz="1800" smtClean="0"/>
              <a:t>     S aspekta korisnika, izvješća se rade za vanjske korisnike kao što su banke, investitori i druge financijske institucije (FINA) i za unutarnje korisnike a to je menadžment tvrtke.</a:t>
            </a:r>
          </a:p>
          <a:p>
            <a:pPr eaLnBrk="1" hangingPunct="1">
              <a:lnSpc>
                <a:spcPct val="80000"/>
              </a:lnSpc>
              <a:buFontTx/>
              <a:buNone/>
            </a:pPr>
            <a:r>
              <a:rPr lang="hr-HR" sz="1800" smtClean="0"/>
              <a:t>     Uz temeljna financijska izvješća i poslovna izvješća, za menadžment tvrtke se rade i izvješća o odstupanju (praćenje rada centara odgovornosti), izvješća po potrebi (ciljana) i različita operativna izvješća (o prometu, doprinosu pokrića, zalihama, dobiti, isplativosti)</a:t>
            </a:r>
          </a:p>
          <a:p>
            <a:pPr eaLnBrk="1" hangingPunct="1">
              <a:lnSpc>
                <a:spcPct val="80000"/>
              </a:lnSpc>
              <a:buFontTx/>
              <a:buNone/>
            </a:pPr>
            <a:endParaRPr lang="hr-HR" sz="1800" smtClean="0"/>
          </a:p>
          <a:p>
            <a:pPr eaLnBrk="1" hangingPunct="1">
              <a:lnSpc>
                <a:spcPct val="80000"/>
              </a:lnSpc>
              <a:buFontTx/>
              <a:buNone/>
            </a:pPr>
            <a:r>
              <a:rPr lang="hr-HR" sz="1800" smtClean="0"/>
              <a:t>     Revizorsko izvješće koje radi neovisni revizor s ciljem provjere usklađenosti izvješća tvrtke s MRS i HRS</a:t>
            </a:r>
          </a:p>
          <a:p>
            <a:pPr eaLnBrk="1" hangingPunct="1">
              <a:lnSpc>
                <a:spcPct val="80000"/>
              </a:lnSpc>
              <a:buFontTx/>
              <a:buNone/>
            </a:pPr>
            <a:endParaRPr lang="hr-HR" sz="18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1"/>
          </p:nvPr>
        </p:nvSpPr>
        <p:spPr>
          <a:xfrm>
            <a:off x="0" y="188913"/>
            <a:ext cx="9036050" cy="6669087"/>
          </a:xfrm>
        </p:spPr>
        <p:txBody>
          <a:bodyPr/>
          <a:lstStyle/>
          <a:p>
            <a:pPr marL="609600" indent="-609600" eaLnBrk="1" hangingPunct="1">
              <a:buFontTx/>
              <a:buNone/>
              <a:tabLst>
                <a:tab pos="266700" algn="l"/>
              </a:tabLst>
            </a:pPr>
            <a:r>
              <a:rPr lang="hr-HR" sz="1800" b="1" smtClean="0"/>
              <a:t>PRAVILA IZRADE I PREZNTIRANJA IZVIJEŠĆA</a:t>
            </a:r>
          </a:p>
          <a:p>
            <a:pPr marL="609600" indent="-609600" eaLnBrk="1" hangingPunct="1">
              <a:buFontTx/>
              <a:buNone/>
              <a:tabLst>
                <a:tab pos="266700" algn="l"/>
              </a:tabLst>
            </a:pPr>
            <a:endParaRPr lang="hr-HR" sz="1800" b="1" smtClean="0"/>
          </a:p>
          <a:p>
            <a:pPr marL="609600" indent="-609600" eaLnBrk="1" hangingPunct="1">
              <a:buFontTx/>
              <a:buNone/>
              <a:tabLst>
                <a:tab pos="266700" algn="l"/>
              </a:tabLst>
            </a:pPr>
            <a:r>
              <a:rPr lang="hr-HR" sz="1800" b="1" smtClean="0">
                <a:solidFill>
                  <a:srgbClr val="FF0066"/>
                </a:solidFill>
              </a:rPr>
              <a:t>1.  Izviješće treba biti orijentirano na primatelja umjesto na isporučitelja</a:t>
            </a:r>
          </a:p>
          <a:p>
            <a:pPr marL="609600" indent="-609600" eaLnBrk="1" hangingPunct="1">
              <a:buFontTx/>
              <a:buNone/>
              <a:tabLst>
                <a:tab pos="266700" algn="l"/>
              </a:tabLst>
            </a:pPr>
            <a:r>
              <a:rPr lang="hr-HR" sz="1800" b="1" smtClean="0"/>
              <a:t>         </a:t>
            </a:r>
            <a:r>
              <a:rPr lang="hr-HR" sz="1600" b="1" smtClean="0"/>
              <a:t>Rezultate poslovne analize treba uvijek prikazati objektivno brinući o tome što korisnika najviše zanima, koji su njegovi ciljevi i želje,koliko je njegovo znanje. Poslovnom analizom treba pojasniti poslovanje poduzeća i naglasiti one činjenice koje najviše zanimaju korisnika</a:t>
            </a:r>
            <a:r>
              <a:rPr lang="hr-HR" sz="1800" b="1" smtClean="0"/>
              <a:t>. </a:t>
            </a:r>
            <a:r>
              <a:rPr lang="hr-HR" sz="1600" b="1" smtClean="0"/>
              <a:t>Iako se koristi isti pristup i instrumenti, poslovna analiza kao dio godišnjeg izviješća o poslovanju bit će prezentirana drugačije od poslovne analize za potrebe banke ili investicijskog projekta. </a:t>
            </a:r>
          </a:p>
          <a:p>
            <a:pPr marL="609600" indent="-609600" eaLnBrk="1" hangingPunct="1">
              <a:buFontTx/>
              <a:buNone/>
              <a:tabLst>
                <a:tab pos="266700" algn="l"/>
              </a:tabLst>
            </a:pPr>
            <a:r>
              <a:rPr lang="hr-HR" sz="1800" b="1" smtClean="0">
                <a:solidFill>
                  <a:srgbClr val="FF0066"/>
                </a:solidFill>
              </a:rPr>
              <a:t>2.  Izviješće treba oblikovati ne samo logično nego psihološki</a:t>
            </a:r>
          </a:p>
          <a:p>
            <a:pPr marL="609600" indent="-609600" eaLnBrk="1" hangingPunct="1">
              <a:buFontTx/>
              <a:buNone/>
              <a:tabLst>
                <a:tab pos="266700" algn="l"/>
              </a:tabLst>
            </a:pPr>
            <a:r>
              <a:rPr lang="hr-HR" sz="1800" b="1" smtClean="0">
                <a:solidFill>
                  <a:srgbClr val="FF0066"/>
                </a:solidFill>
              </a:rPr>
              <a:t>         </a:t>
            </a:r>
            <a:r>
              <a:rPr lang="hr-HR" sz="1600" b="1" smtClean="0"/>
              <a:t>Obično se smatra da nije mjerodavno ono što je izvjestitelj napisao ili rekao, nego ono što je čitatelj pročitao, slušatelj čuo ili vjeruje da je čuo. Treba izbjegavati opće tvrdnje npr “bit će bolje”, a izlagati argumentirano.</a:t>
            </a:r>
          </a:p>
          <a:p>
            <a:pPr marL="609600" indent="-609600" eaLnBrk="1" hangingPunct="1">
              <a:buFontTx/>
              <a:buNone/>
              <a:tabLst>
                <a:tab pos="266700" algn="l"/>
              </a:tabLst>
            </a:pPr>
            <a:r>
              <a:rPr lang="hr-HR" sz="1800" b="1" smtClean="0">
                <a:solidFill>
                  <a:srgbClr val="FF0066"/>
                </a:solidFill>
              </a:rPr>
              <a:t>3.  Ne treba samo skupljati dokaza za ono što se dogodilo već ponuditi</a:t>
            </a:r>
          </a:p>
          <a:p>
            <a:pPr marL="609600" indent="-609600" eaLnBrk="1" hangingPunct="1">
              <a:buFontTx/>
              <a:buNone/>
              <a:tabLst>
                <a:tab pos="266700" algn="l"/>
              </a:tabLst>
            </a:pPr>
            <a:r>
              <a:rPr lang="hr-HR" sz="1800" b="1" smtClean="0">
                <a:solidFill>
                  <a:srgbClr val="FF0066"/>
                </a:solidFill>
              </a:rPr>
              <a:t>     informacije kao polazište kako nešto učiniti boljim</a:t>
            </a:r>
          </a:p>
          <a:p>
            <a:pPr marL="609600" indent="-609600" eaLnBrk="1" hangingPunct="1">
              <a:buFontTx/>
              <a:buNone/>
              <a:tabLst>
                <a:tab pos="266700" algn="l"/>
              </a:tabLst>
            </a:pPr>
            <a:r>
              <a:rPr lang="hr-HR" sz="1800" b="1" smtClean="0">
                <a:solidFill>
                  <a:srgbClr val="FF0066"/>
                </a:solidFill>
              </a:rPr>
              <a:t>         </a:t>
            </a:r>
            <a:r>
              <a:rPr lang="hr-HR" sz="1600" b="1" smtClean="0"/>
              <a:t>Treba istaknuti kako je psihološki manje važno zašto je nastalo neko odstupanje, nego zajedničko razmišljanje kako naći rješenje i kako dalje. Smisao poslovne analize i izvješćivanja nije tražiti krivce, nego djelovati proaktivno i dijagnozom ponuditi uporišta za terapiju.</a:t>
            </a:r>
            <a:endParaRPr lang="en-US" sz="1600" b="1"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1"/>
          </p:nvPr>
        </p:nvSpPr>
        <p:spPr>
          <a:xfrm>
            <a:off x="107950" y="260350"/>
            <a:ext cx="8567738" cy="6408738"/>
          </a:xfrm>
        </p:spPr>
        <p:txBody>
          <a:bodyPr/>
          <a:lstStyle/>
          <a:p>
            <a:pPr marL="266700" indent="-266700" eaLnBrk="1" hangingPunct="1">
              <a:buFontTx/>
              <a:buAutoNum type="arabicPeriod" startAt="4"/>
            </a:pPr>
            <a:r>
              <a:rPr lang="hr-HR" sz="1800" b="1" smtClean="0">
                <a:solidFill>
                  <a:srgbClr val="FF0066"/>
                </a:solidFill>
              </a:rPr>
              <a:t>Izvješćivati treba da svi mogu vidjeti i razumjeti</a:t>
            </a:r>
          </a:p>
          <a:p>
            <a:pPr marL="266700" indent="-266700" eaLnBrk="1" hangingPunct="1">
              <a:buFontTx/>
              <a:buNone/>
            </a:pPr>
            <a:r>
              <a:rPr lang="hr-HR" sz="1800" b="1" smtClean="0">
                <a:solidFill>
                  <a:srgbClr val="FF0066"/>
                </a:solidFill>
              </a:rPr>
              <a:t>    </a:t>
            </a:r>
            <a:r>
              <a:rPr lang="hr-HR" sz="1600" b="1" smtClean="0"/>
              <a:t>Osoba koja prezentira rezultate poslovne analize ima ulogu trenera pri definiranju cilja, planiranju i izvješćivanju o nalazu. Korištenje suvremene tehnike pri prezentiranju nalaza bitno će pridonijeti razumijevanju izrečenoga. Činjenice koje treba istaknuti lakše će se uočiti i razumjeti prikažu li se slikom.</a:t>
            </a:r>
          </a:p>
          <a:p>
            <a:pPr marL="266700" indent="-266700" eaLnBrk="1" hangingPunct="1">
              <a:buFontTx/>
              <a:buNone/>
            </a:pPr>
            <a:r>
              <a:rPr lang="hr-HR" sz="1800" b="1" smtClean="0">
                <a:solidFill>
                  <a:srgbClr val="FF0066"/>
                </a:solidFill>
              </a:rPr>
              <a:t>5. Ne mijenjati neprekidno</a:t>
            </a:r>
          </a:p>
          <a:p>
            <a:pPr marL="266700" indent="-266700" eaLnBrk="1" hangingPunct="1">
              <a:buFontTx/>
              <a:buNone/>
            </a:pPr>
            <a:r>
              <a:rPr lang="hr-HR" sz="1800" b="1" smtClean="0">
                <a:solidFill>
                  <a:srgbClr val="FF0066"/>
                </a:solidFill>
              </a:rPr>
              <a:t>    </a:t>
            </a:r>
            <a:r>
              <a:rPr lang="hr-HR" sz="1600" b="1" smtClean="0"/>
              <a:t>Izviješća treba osuvremenjavati i prilagođavati, ali ne stalno i neprekidno mijenjati.</a:t>
            </a:r>
          </a:p>
          <a:p>
            <a:pPr marL="266700" indent="-266700" eaLnBrk="1" hangingPunct="1">
              <a:buFontTx/>
              <a:buNone/>
            </a:pPr>
            <a:r>
              <a:rPr lang="hr-HR" sz="1800" b="1" smtClean="0">
                <a:solidFill>
                  <a:srgbClr val="FF0066"/>
                </a:solidFill>
              </a:rPr>
              <a:t>6. Ne prikazivati suviše brojeva i pokazatelja</a:t>
            </a:r>
          </a:p>
          <a:p>
            <a:pPr marL="266700" indent="-266700" eaLnBrk="1" hangingPunct="1">
              <a:buFontTx/>
              <a:buNone/>
            </a:pPr>
            <a:r>
              <a:rPr lang="hr-HR" sz="1800" b="1" smtClean="0">
                <a:solidFill>
                  <a:srgbClr val="FF0066"/>
                </a:solidFill>
              </a:rPr>
              <a:t>    </a:t>
            </a:r>
            <a:r>
              <a:rPr lang="hr-HR" sz="1600" b="1" smtClean="0"/>
              <a:t>Treba pronaći optimalni odnos između brojeva i teksta kao obrazloženja činjenica te nastojati koristiti grafičke prikaze uvijek kada je moguće.</a:t>
            </a:r>
          </a:p>
          <a:p>
            <a:pPr marL="266700" indent="-266700" eaLnBrk="1" hangingPunct="1">
              <a:buFontTx/>
              <a:buAutoNum type="arabicPeriod" startAt="7"/>
            </a:pPr>
            <a:r>
              <a:rPr lang="hr-HR" sz="1800" b="1" smtClean="0">
                <a:solidFill>
                  <a:srgbClr val="FF0066"/>
                </a:solidFill>
              </a:rPr>
              <a:t>Manje izvješćivati pismeno, više prezentirati usmeno</a:t>
            </a:r>
          </a:p>
          <a:p>
            <a:pPr marL="266700" indent="-266700" eaLnBrk="1" hangingPunct="1">
              <a:buFontTx/>
              <a:buNone/>
            </a:pPr>
            <a:r>
              <a:rPr lang="hr-HR" sz="1800" b="1" smtClean="0">
                <a:solidFill>
                  <a:srgbClr val="FF0066"/>
                </a:solidFill>
              </a:rPr>
              <a:t>    </a:t>
            </a:r>
            <a:r>
              <a:rPr lang="hr-HR" sz="1600" b="1" smtClean="0"/>
              <a:t>Iako nije uvijek moguće usmeno izvješćivati, godišnja izviješća, kao i izviješća na skupštini dioničara svakako treba nastojati usmeno prezentirati.</a:t>
            </a:r>
          </a:p>
          <a:p>
            <a:pPr marL="266700" indent="-266700" eaLnBrk="1" hangingPunct="1">
              <a:buFontTx/>
              <a:buNone/>
            </a:pPr>
            <a:r>
              <a:rPr lang="hr-HR" sz="1800" b="1" smtClean="0">
                <a:solidFill>
                  <a:srgbClr val="FF0066"/>
                </a:solidFill>
              </a:rPr>
              <a:t>8.  Izvješćivati ovisno o cilju</a:t>
            </a:r>
          </a:p>
          <a:p>
            <a:pPr marL="266700" indent="-266700" eaLnBrk="1" hangingPunct="1">
              <a:buFontTx/>
              <a:buNone/>
            </a:pPr>
            <a:r>
              <a:rPr lang="hr-HR" sz="1800" b="1" smtClean="0">
                <a:solidFill>
                  <a:srgbClr val="FF0066"/>
                </a:solidFill>
              </a:rPr>
              <a:t>    </a:t>
            </a:r>
            <a:r>
              <a:rPr lang="hr-HR" sz="1600" b="1" smtClean="0"/>
              <a:t>U izvješćivanju treba poznavati i pratiti ciljeve kako bi izviješče bilo koncizno i učinkovito</a:t>
            </a:r>
            <a:r>
              <a:rPr lang="hr-HR" sz="1800" b="1" smtClean="0">
                <a:solidFill>
                  <a:srgbClr val="FF0066"/>
                </a:solidFill>
              </a:rPr>
              <a:t>.</a:t>
            </a:r>
          </a:p>
          <a:p>
            <a:pPr marL="266700" indent="-266700" eaLnBrk="1" hangingPunct="1">
              <a:buFontTx/>
              <a:buNone/>
            </a:pPr>
            <a:endParaRPr lang="hr-HR" sz="1800" b="1" smtClean="0">
              <a:solidFill>
                <a:srgbClr val="FF0066"/>
              </a:solidFill>
            </a:endParaRPr>
          </a:p>
          <a:p>
            <a:pPr marL="266700" indent="-266700" eaLnBrk="1" hangingPunct="1">
              <a:buFontTx/>
              <a:buNone/>
            </a:pPr>
            <a:r>
              <a:rPr lang="hr-HR" sz="1800" b="1" smtClean="0"/>
              <a:t>PRIMJERI IZVJEŠĆA IZ PRAKSE: </a:t>
            </a:r>
            <a:r>
              <a:rPr lang="hr-HR" sz="1800" b="1" smtClean="0">
                <a:solidFill>
                  <a:srgbClr val="FF0066"/>
                </a:solidFill>
              </a:rPr>
              <a:t>Temeljna financijska izvješća i</a:t>
            </a:r>
          </a:p>
          <a:p>
            <a:pPr marL="266700" indent="-266700" eaLnBrk="1" hangingPunct="1">
              <a:buFontTx/>
              <a:buNone/>
            </a:pPr>
            <a:r>
              <a:rPr lang="hr-HR" sz="1800" b="1" smtClean="0">
                <a:solidFill>
                  <a:srgbClr val="FF0066"/>
                </a:solidFill>
              </a:rPr>
              <a:t>                                                          Poslovna izvješća</a:t>
            </a:r>
            <a:endParaRPr lang="en-US" sz="1800" b="1" smtClean="0">
              <a:solidFill>
                <a:srgbClr val="FF00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07950" y="214313"/>
            <a:ext cx="8785225" cy="6167437"/>
          </a:xfrm>
        </p:spPr>
        <p:txBody>
          <a:bodyPr/>
          <a:lstStyle/>
          <a:p>
            <a:pPr algn="l" eaLnBrk="1" hangingPunct="1"/>
            <a:r>
              <a:rPr lang="hr-HR" sz="2000" smtClean="0"/>
              <a:t>Naziv </a:t>
            </a:r>
            <a:r>
              <a:rPr lang="hr-HR" sz="2000" b="1" smtClean="0"/>
              <a:t>KONTROLING</a:t>
            </a:r>
            <a:r>
              <a:rPr lang="hr-HR" sz="2000" smtClean="0"/>
              <a:t> proizlazi iz anglosaksonske riječi </a:t>
            </a:r>
            <a:r>
              <a:rPr lang="hr-HR" sz="2000" b="1" i="1" smtClean="0"/>
              <a:t>control</a:t>
            </a:r>
            <a:r>
              <a:rPr lang="hr-HR" sz="2000" smtClean="0"/>
              <a:t>, čije se podrijetlo može slijediti sve do srednjega vijeka.Tada je contra rolatus (nemački Gegenrolle) bilo drugo bilježenje ulaza i izlaza novca koje se poduzimalo u svrhu kontrole. Kasnije se iz toga razvilo contre rolr (francuski) i counter roll (engleski) za bilježenje svih novčanih i robnih kretanja. Ovdje i danas pod kontrolingom se podrazumijevaju </a:t>
            </a:r>
            <a:r>
              <a:rPr lang="hr-HR" sz="2000" b="1" smtClean="0"/>
              <a:t>”upravljanje” i “utjecanje” ali “držanje pod kontrolom”,</a:t>
            </a:r>
            <a:r>
              <a:rPr lang="hr-HR" sz="2000" smtClean="0"/>
              <a:t> tj. obaviještenost o stanju  stvari, ovladavanje postupcima i događajima kao i u ulozi “partnera vodstva” davanje preporuka i djelovanje radi ostvarenja vizije i strategije top menadžmenta.</a:t>
            </a:r>
            <a:br>
              <a:rPr lang="hr-HR" sz="2000" smtClean="0"/>
            </a:br>
            <a:r>
              <a:rPr lang="hr-HR" sz="2000" smtClean="0">
                <a:solidFill>
                  <a:srgbClr val="FF0066"/>
                </a:solidFill>
              </a:rPr>
              <a:t>Ako se</a:t>
            </a:r>
            <a:r>
              <a:rPr lang="hr-HR" sz="2000" smtClean="0"/>
              <a:t> gleda kada se kontroling počeo  razvijati, onda se bilježi vrijeme </a:t>
            </a:r>
            <a:r>
              <a:rPr lang="hr-HR" sz="2000" smtClean="0">
                <a:solidFill>
                  <a:srgbClr val="FF0066"/>
                </a:solidFill>
              </a:rPr>
              <a:t>50 – ih i 60</a:t>
            </a:r>
            <a:r>
              <a:rPr lang="hr-HR" sz="2000" smtClean="0"/>
              <a:t> – ih godina prošloga stoljeća i značajno je vrijeme kontrolera kao </a:t>
            </a:r>
            <a:r>
              <a:rPr lang="hr-HR" sz="2000" b="1" smtClean="0"/>
              <a:t>registratora</a:t>
            </a:r>
            <a:r>
              <a:rPr lang="hr-HR" sz="2000" smtClean="0"/>
              <a:t>. To je vrijeme koje koje je karakteristično po niskoj razini inovativnosti, pa se bilježe rijetke promjene  i to kao statističke promjene.</a:t>
            </a:r>
            <a:br>
              <a:rPr lang="hr-HR" sz="2000" smtClean="0"/>
            </a:br>
            <a:r>
              <a:rPr lang="hr-HR" sz="2000" smtClean="0">
                <a:solidFill>
                  <a:srgbClr val="FF0066"/>
                </a:solidFill>
              </a:rPr>
              <a:t>70 – ih</a:t>
            </a:r>
            <a:r>
              <a:rPr lang="hr-HR" sz="2000" smtClean="0"/>
              <a:t> godina počinje razdoblje intenzivnijih poslovni promjena, pa kontroler postaje </a:t>
            </a:r>
            <a:r>
              <a:rPr lang="hr-HR" sz="2000" b="1" smtClean="0"/>
              <a:t>navigator</a:t>
            </a:r>
            <a:r>
              <a:rPr lang="hr-HR" sz="2000" smtClean="0"/>
              <a:t>, prati promjene, njihovo izvršenje (npr.proračun).</a:t>
            </a:r>
            <a:br>
              <a:rPr lang="hr-HR" sz="2000" smtClean="0"/>
            </a:br>
            <a:r>
              <a:rPr lang="hr-HR" sz="2000" smtClean="0"/>
              <a:t/>
            </a:r>
            <a:br>
              <a:rPr lang="hr-HR" sz="2000" smtClean="0"/>
            </a:br>
            <a:r>
              <a:rPr lang="hr-HR" sz="2000" smtClean="0">
                <a:solidFill>
                  <a:srgbClr val="FF0066"/>
                </a:solidFill>
              </a:rPr>
              <a:t>Suvremeni uvjeti</a:t>
            </a:r>
            <a:r>
              <a:rPr lang="hr-HR" sz="2000" smtClean="0"/>
              <a:t> poslovanja, s obzirom na dinamičnost poslovnih promjena, dovode kontrolera u poziciju </a:t>
            </a:r>
            <a:r>
              <a:rPr lang="hr-HR" sz="2000" b="1" smtClean="0"/>
              <a:t>inovatora </a:t>
            </a:r>
            <a:r>
              <a:rPr lang="hr-HR" sz="2000" smtClean="0"/>
              <a:t>i on sudjeluje u rješavanju problema i uvodi i razvija nove instrumente kao pomoć kapetanu broda u nevremenu i magli.</a:t>
            </a:r>
            <a:endParaRPr lang="en-US"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250825" y="260350"/>
            <a:ext cx="8713788" cy="5792788"/>
          </a:xfrm>
        </p:spPr>
        <p:txBody>
          <a:bodyPr/>
          <a:lstStyle/>
          <a:p>
            <a:pPr>
              <a:buFontTx/>
              <a:buNone/>
            </a:pPr>
            <a:r>
              <a:rPr lang="hr-HR" sz="2000" b="1" smtClean="0"/>
              <a:t>Koncepcije kontrolinga</a:t>
            </a:r>
          </a:p>
          <a:p>
            <a:pPr>
              <a:buFontTx/>
              <a:buNone/>
            </a:pPr>
            <a:endParaRPr lang="hr-HR" sz="2000" b="1" smtClean="0"/>
          </a:p>
          <a:p>
            <a:pPr>
              <a:buFontTx/>
              <a:buNone/>
            </a:pPr>
            <a:r>
              <a:rPr lang="hr-HR" sz="2000" smtClean="0"/>
              <a:t>Zavisno od ciljeva kontrolinga, mogu se izvoditi pojedine koncepcije:</a:t>
            </a:r>
          </a:p>
          <a:p>
            <a:pPr>
              <a:buFontTx/>
              <a:buChar char="-"/>
            </a:pPr>
            <a:r>
              <a:rPr lang="hr-HR" sz="2000" b="1" smtClean="0"/>
              <a:t>Računovodstveno orijentirana kocepcija</a:t>
            </a:r>
            <a:r>
              <a:rPr lang="hr-HR" sz="2000" smtClean="0"/>
              <a:t> gdje se stavlja naglasak na </a:t>
            </a:r>
          </a:p>
          <a:p>
            <a:pPr>
              <a:buFontTx/>
              <a:buNone/>
            </a:pPr>
            <a:r>
              <a:rPr lang="hr-HR" sz="2000" smtClean="0"/>
              <a:t>     pripremu računovodstvenih podataka.To je važno radi sustavnog upravljanja troškovima,učincima i prihodima koji trebaju pružiti informacije potrebne za planiranje, upravljanje i kontrolu na različitim razinama menadžmenta.Važno je za odgovarajuće izvješćivanje i prezentiranje informacija na način prikladan za upravljanje i odlučivanje.</a:t>
            </a:r>
          </a:p>
          <a:p>
            <a:pPr>
              <a:buFontTx/>
              <a:buNone/>
            </a:pPr>
            <a:r>
              <a:rPr lang="hr-HR" sz="2000" smtClean="0"/>
              <a:t> -  </a:t>
            </a:r>
            <a:r>
              <a:rPr lang="hr-HR" sz="2000" b="1" smtClean="0"/>
              <a:t>Informacijski orijentirana koncepcija</a:t>
            </a:r>
            <a:r>
              <a:rPr lang="hr-HR" sz="2000" smtClean="0"/>
              <a:t>. Opći zadatak tako shvaćenog kontrolinga je koordinacija u prikupljanju i u korištenju informacija. Kontroling je zadužen za koordinaciju između planiranja, kontrole i informiranja; on utječe na oblikovanje tih funkcija i način njihova povezivanja. S povećanjem kompleksnosti sustava vođenja povećava se potreba za njegovom koordinacijom.  </a:t>
            </a:r>
            <a:endParaRPr lang="en-US" sz="20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68313" y="333375"/>
            <a:ext cx="8534400" cy="5792788"/>
          </a:xfrm>
        </p:spPr>
        <p:txBody>
          <a:bodyPr/>
          <a:lstStyle/>
          <a:p>
            <a:pPr>
              <a:buFontTx/>
              <a:buNone/>
            </a:pPr>
            <a:r>
              <a:rPr lang="hr-HR" sz="2000" smtClean="0"/>
              <a:t> - </a:t>
            </a:r>
            <a:r>
              <a:rPr lang="hr-HR" sz="2000" b="1" smtClean="0"/>
              <a:t>Upravljački orijentirana koncepcija</a:t>
            </a:r>
            <a:r>
              <a:rPr lang="hr-HR" sz="2000" smtClean="0"/>
              <a:t> izvodi ideju iz cijelog spektra poslovnog upravljanja; kontroling se smatra djelomičnim sustavom unutar sustava vođenja (menadžmenta).Prema toj koncepciji izvode se sveobuhvatne funkcije kontrolinga. Neki autori navode korake u diferenciranju sustava; sustav vođenja diferencirao se na podsustave</a:t>
            </a:r>
          </a:p>
          <a:p>
            <a:pPr>
              <a:buFontTx/>
              <a:buNone/>
            </a:pPr>
            <a:r>
              <a:rPr lang="hr-HR" sz="2000" smtClean="0"/>
              <a:t>    definiranja ciljeva, planiranja, kontrole, informiranja, motiviranja, a sustav izvođenja definirao se na pojedine zaokružene aktivnosti poput nabave, prodaje itd.</a:t>
            </a:r>
          </a:p>
          <a:p>
            <a:pPr>
              <a:buFontTx/>
              <a:buNone/>
            </a:pPr>
            <a:r>
              <a:rPr lang="hr-HR" sz="2000" smtClean="0"/>
              <a:t> -   </a:t>
            </a:r>
            <a:r>
              <a:rPr lang="hr-HR" sz="2000" b="1" smtClean="0"/>
              <a:t>Načelo praktičara</a:t>
            </a:r>
            <a:r>
              <a:rPr lang="hr-HR" sz="2000" smtClean="0"/>
              <a:t> kojima je zajedničko što u kontrolingu ističu orijentaciju na cilj, tako da se i kontroling shvaća kao instrument ciljnog upravljanja poduzećem. Kontroling se treba brinuti za metodiku koja će utjecati na to da se ostvaruju ciljevi / dobitci u poduzeću. Središnje pitanja u kontrolingu je: Jeli poduzeće na pravom putu? Za menadžment je kontroling filozofija razmišljanja unaprijed i preventivna terapija. </a:t>
            </a:r>
          </a:p>
          <a:p>
            <a:pPr>
              <a:buFontTx/>
              <a:buNone/>
            </a:pPr>
            <a:endParaRPr lang="hr-HR" sz="2000" smtClean="0"/>
          </a:p>
          <a:p>
            <a:pPr>
              <a:buFontTx/>
              <a:buNone/>
            </a:pPr>
            <a:r>
              <a:rPr lang="hr-HR" sz="2000" b="1" smtClean="0"/>
              <a:t>  </a:t>
            </a:r>
            <a:endParaRPr lang="en-US" sz="2000" b="1"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323850" y="476250"/>
            <a:ext cx="8569325" cy="5903913"/>
          </a:xfrm>
        </p:spPr>
        <p:txBody>
          <a:bodyPr/>
          <a:lstStyle/>
          <a:p>
            <a:pPr marL="0" indent="0">
              <a:buFontTx/>
              <a:buNone/>
            </a:pPr>
            <a:r>
              <a:rPr lang="hr-HR" sz="2000" b="1" smtClean="0"/>
              <a:t>Sustavnost kontrolinga</a:t>
            </a:r>
          </a:p>
          <a:p>
            <a:pPr marL="0" indent="0">
              <a:buFontTx/>
              <a:buNone/>
            </a:pPr>
            <a:r>
              <a:rPr lang="hr-HR" sz="2000" smtClean="0"/>
              <a:t>Ciljevi kontrolinga se izvode iz ciljeva organizacije, što se može definirati</a:t>
            </a:r>
          </a:p>
          <a:p>
            <a:pPr marL="0" indent="0">
              <a:buFontTx/>
              <a:buNone/>
            </a:pPr>
            <a:r>
              <a:rPr lang="hr-HR" sz="2000" smtClean="0"/>
              <a:t>kao kriterij razlikovanja kontrolinga. Ako se izdvoje najvažnije determinante uspjeha profitno orijentiranih poduzeća, tada se mogu razlikovati </a:t>
            </a:r>
            <a:r>
              <a:rPr lang="hr-HR" sz="2000" i="1" smtClean="0"/>
              <a:t>orjentacije kontrolinga</a:t>
            </a:r>
            <a:r>
              <a:rPr lang="hr-HR" sz="2000" smtClean="0"/>
              <a:t> prema najvišem cilju: </a:t>
            </a:r>
          </a:p>
          <a:p>
            <a:pPr marL="0" indent="0">
              <a:buFontTx/>
              <a:buAutoNum type="arabicParenR"/>
            </a:pPr>
            <a:r>
              <a:rPr lang="hr-HR" sz="2000" i="1" smtClean="0"/>
              <a:t> Orjentacija na rentabilnost poslovanja podrazumijeva usmjerenost:</a:t>
            </a:r>
          </a:p>
          <a:p>
            <a:pPr marL="0" indent="0">
              <a:buFontTx/>
              <a:buNone/>
            </a:pPr>
            <a:r>
              <a:rPr lang="hr-HR" sz="2000" i="1" smtClean="0"/>
              <a:t>    </a:t>
            </a:r>
            <a:r>
              <a:rPr lang="hr-HR" sz="2000" smtClean="0"/>
              <a:t>- na troškove</a:t>
            </a:r>
          </a:p>
          <a:p>
            <a:pPr marL="0" indent="0">
              <a:buFontTx/>
              <a:buNone/>
            </a:pPr>
            <a:r>
              <a:rPr lang="hr-HR" sz="2000" smtClean="0"/>
              <a:t>    - na prihode</a:t>
            </a:r>
          </a:p>
          <a:p>
            <a:pPr marL="0" indent="0">
              <a:buFontTx/>
              <a:buNone/>
            </a:pPr>
            <a:r>
              <a:rPr lang="hr-HR" sz="2000" smtClean="0"/>
              <a:t>    - na dobit (doprinos pokriću)</a:t>
            </a:r>
          </a:p>
          <a:p>
            <a:pPr marL="0" indent="0">
              <a:buFontTx/>
              <a:buNone/>
            </a:pPr>
            <a:r>
              <a:rPr lang="hr-HR" sz="2000" i="1" smtClean="0"/>
              <a:t>2) Orjentacija na likvidnost i financijsku stabilnost stavlja težište:</a:t>
            </a:r>
          </a:p>
          <a:p>
            <a:pPr marL="0" indent="0">
              <a:buFontTx/>
              <a:buNone/>
            </a:pPr>
            <a:r>
              <a:rPr lang="hr-HR" sz="2000" i="1" smtClean="0"/>
              <a:t>     - na podrijetlo sredstava</a:t>
            </a:r>
          </a:p>
          <a:p>
            <a:pPr marL="0" indent="0">
              <a:buFontTx/>
              <a:buNone/>
            </a:pPr>
            <a:r>
              <a:rPr lang="hr-HR" sz="2000" i="1" smtClean="0"/>
              <a:t>     - na korištenje sredstava</a:t>
            </a:r>
          </a:p>
          <a:p>
            <a:pPr marL="0" indent="0">
              <a:buFontTx/>
              <a:buAutoNum type="arabicParenR" startAt="3"/>
            </a:pPr>
            <a:r>
              <a:rPr lang="hr-HR" sz="2000" i="1" smtClean="0"/>
              <a:t> Orjentacija na proces/projekt predstavlja usmjerenje:</a:t>
            </a:r>
          </a:p>
          <a:p>
            <a:pPr marL="0" indent="0">
              <a:buFontTx/>
              <a:buNone/>
            </a:pPr>
            <a:r>
              <a:rPr lang="hr-HR" sz="2000" i="1" smtClean="0"/>
              <a:t>     - na faze </a:t>
            </a:r>
          </a:p>
          <a:p>
            <a:pPr marL="0" indent="0">
              <a:buFontTx/>
              <a:buNone/>
            </a:pPr>
            <a:r>
              <a:rPr lang="hr-HR" sz="2000" i="1" smtClean="0"/>
              <a:t>     - na rezultat</a:t>
            </a:r>
            <a:endParaRPr lang="en-US" sz="2000" i="1"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2796</TotalTime>
  <Words>6004</Words>
  <Application>Microsoft Office PowerPoint</Application>
  <PresentationFormat>Prikaz na zaslonu (4:3)</PresentationFormat>
  <Paragraphs>989</Paragraphs>
  <Slides>59</Slides>
  <Notes>1</Notes>
  <HiddenSlides>0</HiddenSlides>
  <MMClips>0</MMClips>
  <ScaleCrop>false</ScaleCrop>
  <HeadingPairs>
    <vt:vector size="8" baseType="variant">
      <vt:variant>
        <vt:lpstr>Korišteni fontovi</vt:lpstr>
      </vt:variant>
      <vt:variant>
        <vt:i4>4</vt:i4>
      </vt:variant>
      <vt:variant>
        <vt:lpstr>Tema</vt:lpstr>
      </vt:variant>
      <vt:variant>
        <vt:i4>1</vt:i4>
      </vt:variant>
      <vt:variant>
        <vt:lpstr>Uloženi OLE poslužitelji</vt:lpstr>
      </vt:variant>
      <vt:variant>
        <vt:i4>1</vt:i4>
      </vt:variant>
      <vt:variant>
        <vt:lpstr>Naslovi slajdova</vt:lpstr>
      </vt:variant>
      <vt:variant>
        <vt:i4>59</vt:i4>
      </vt:variant>
    </vt:vector>
  </HeadingPairs>
  <TitlesOfParts>
    <vt:vector size="65" baseType="lpstr">
      <vt:lpstr>Arial</vt:lpstr>
      <vt:lpstr>Calibri</vt:lpstr>
      <vt:lpstr>Times New Roman</vt:lpstr>
      <vt:lpstr>Wingdings</vt:lpstr>
      <vt:lpstr>Default Design</vt:lpstr>
      <vt:lpstr>Radni list Microsoft Excela</vt:lpstr>
      <vt:lpstr>Dr. sc. Ante Dedić</vt:lpstr>
      <vt:lpstr>Slajd 2</vt:lpstr>
      <vt:lpstr>Slajd 3</vt:lpstr>
      <vt:lpstr>Slajd 4</vt:lpstr>
      <vt:lpstr>Potreba za kontolingom Kncepcija Kontrolinga se u posljednjih tridesetak godina u praksi stalno razvijala i postala je funkcija vođenja, bez koje se ne može zamisliti moderno poduzeće. Kontroling je načelo rješavanja sve prisutnijih problema  koordinacije i integracije, koji se pojavljuju zbog povećane dinamike okruženja, stagnirajućih tržišta, brzih tehnoloških promjena i sve kraćeg životnog vijeka proizvoda. Vanjski okvirni uvjeti: (treba im se prilagoditi) niže gospodarske stope rasta, promjene društvenog okruženja, promjene svjetskih gospodarskih uvjeta, skraćenje inovativnog ciklusa proizvoda, bankarski uvjeti.  Unutarnji okvirni uvjeti: Način (stil rukovođenja) autoritarni, nejasno formiranje ciljeva, nedostatak u upravljanju suradnicima, neadekvatno praćenje troškova, financijsko knjigovodstvo (nedostatak troškovnog knjigovodstva), loše upravljanje financijama, nedostaci u području nabave i prodaje.</vt:lpstr>
      <vt:lpstr>Naziv KONTROLING proizlazi iz anglosaksonske riječi control, čije se podrijetlo može slijediti sve do srednjega vijeka.Tada je contra rolatus (nemački Gegenrolle) bilo drugo bilježenje ulaza i izlaza novca koje se poduzimalo u svrhu kontrole. Kasnije se iz toga razvilo contre rolr (francuski) i counter roll (engleski) za bilježenje svih novčanih i robnih kretanja. Ovdje i danas pod kontrolingom se podrazumijevaju ”upravljanje” i “utjecanje” ali “držanje pod kontrolom”, tj. obaviještenost o stanju  stvari, ovladavanje postupcima i događajima kao i u ulozi “partnera vodstva” davanje preporuka i djelovanje radi ostvarenja vizije i strategije top menadžmenta. Ako se gleda kada se kontroling počeo  razvijati, onda se bilježi vrijeme 50 – ih i 60 – ih godina prošloga stoljeća i značajno je vrijeme kontrolera kao registratora. To je vrijeme koje koje je karakteristično po niskoj razini inovativnosti, pa se bilježe rijetke promjene  i to kao statističke promjene. 70 – ih godina počinje razdoblje intenzivnijih poslovni promjena, pa kontroler postaje navigator, prati promjene, njihovo izvršenje (npr.proračun).  Suvremeni uvjeti poslovanja, s obzirom na dinamičnost poslovnih promjena, dovode kontrolera u poziciju inovatora i on sudjeluje u rješavanju problema i uvodi i razvija nove instrumente kao pomoć kapetanu broda u nevremenu i magli.</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VIZIJA, MISIJA I CILJEVI</vt:lpstr>
      <vt:lpstr>VIZIJA PODUZEĆA</vt:lpstr>
      <vt:lpstr>MISIJA PODUZEĆA</vt:lpstr>
      <vt:lpstr>Slajd 22</vt:lpstr>
      <vt:lpstr>CILJEVI – POJAM, SADRŽAJ I BROJ CILJEVA</vt:lpstr>
      <vt:lpstr>KRITERIJI POSTAVLJANJA CILJEVA</vt:lpstr>
      <vt:lpstr>Slajd 25</vt:lpstr>
      <vt:lpstr>Slajd 26</vt:lpstr>
      <vt:lpstr>Slajd 27</vt:lpstr>
      <vt:lpstr>Slajd 28</vt:lpstr>
      <vt:lpstr>Slajd 29</vt:lpstr>
      <vt:lpstr>Slajd 30</vt:lpstr>
      <vt:lpstr>Slajd 31</vt:lpstr>
      <vt:lpstr>Slajd 32</vt:lpstr>
      <vt:lpstr>Slajd 33</vt:lpstr>
      <vt:lpstr>Slajd 34</vt:lpstr>
      <vt:lpstr>Slajd 35</vt:lpstr>
      <vt:lpstr>Slajd 36</vt:lpstr>
      <vt:lpstr>Slajd 37</vt:lpstr>
      <vt:lpstr>Slajd 38</vt:lpstr>
      <vt:lpstr>Slajd 39</vt:lpstr>
      <vt:lpstr>Slajd 40</vt:lpstr>
      <vt:lpstr>Slajd 41</vt:lpstr>
      <vt:lpstr>Slajd 42</vt:lpstr>
      <vt:lpstr>Slajd 43</vt:lpstr>
      <vt:lpstr>Slajd 44</vt:lpstr>
      <vt:lpstr>Slajd 45</vt:lpstr>
      <vt:lpstr>Slajd 46</vt:lpstr>
      <vt:lpstr>Slajd 47</vt:lpstr>
      <vt:lpstr>Slajd 48</vt:lpstr>
      <vt:lpstr>Slajd 49</vt:lpstr>
      <vt:lpstr>Slajd 50</vt:lpstr>
      <vt:lpstr>Slajd 51</vt:lpstr>
      <vt:lpstr>Slajd 52</vt:lpstr>
      <vt:lpstr>Slajd 53</vt:lpstr>
      <vt:lpstr>Slajd 54</vt:lpstr>
      <vt:lpstr>Slajd 55</vt:lpstr>
      <vt:lpstr>Slajd 56</vt:lpstr>
      <vt:lpstr>Slajd 57</vt:lpstr>
      <vt:lpstr>Slajd 58</vt:lpstr>
      <vt:lpstr>Slajd 59</vt:lpstr>
    </vt:vector>
  </TitlesOfParts>
  <Company>Xbox-Hq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Ante</dc:creator>
  <cp:lastModifiedBy>VHZK</cp:lastModifiedBy>
  <cp:revision>106</cp:revision>
  <dcterms:created xsi:type="dcterms:W3CDTF">2011-10-09T19:25:56Z</dcterms:created>
  <dcterms:modified xsi:type="dcterms:W3CDTF">2013-10-24T15:29:39Z</dcterms:modified>
</cp:coreProperties>
</file>