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7" r:id="rId4"/>
    <p:sldId id="258" r:id="rId5"/>
    <p:sldId id="276" r:id="rId6"/>
    <p:sldId id="262" r:id="rId7"/>
    <p:sldId id="261" r:id="rId8"/>
    <p:sldId id="263" r:id="rId9"/>
    <p:sldId id="260" r:id="rId10"/>
    <p:sldId id="265" r:id="rId11"/>
    <p:sldId id="266" r:id="rId12"/>
    <p:sldId id="267" r:id="rId13"/>
    <p:sldId id="268" r:id="rId14"/>
    <p:sldId id="269" r:id="rId15"/>
    <p:sldId id="271" r:id="rId16"/>
    <p:sldId id="270" r:id="rId17"/>
    <p:sldId id="274" r:id="rId18"/>
    <p:sldId id="278" r:id="rId19"/>
    <p:sldId id="275"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12"/>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Rectangle 6"/>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9"/>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10"/>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smtClean="0">
                <a:solidFill>
                  <a:srgbClr val="FFFFFF"/>
                </a:solidFill>
              </a:defRPr>
            </a:lvl1pPr>
          </a:lstStyle>
          <a:p>
            <a:pPr>
              <a:defRPr/>
            </a:pPr>
            <a:fld id="{4E3525A3-EEC3-4E92-84AB-20A86E8870D7}"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DDC2C12D-79AF-4E92-93DE-65A9193DCFD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8F2511D-D2A4-4FCA-BFC3-A72F62D3498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259F79D-A2F3-49C2-9027-2475C73E8D7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Rectangle 6"/>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7"/>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8"/>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234C1D07-CA02-4080-BBFE-E37E6B078C9B}"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C109AB0F-D2D8-4F14-8F61-C6FE56A3E9F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9F32EF91-86E4-485A-90BC-10A03F2DC71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F6386FF8-C095-41C6-A479-D2407600A7F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221CB34A-102A-458D-B53D-124A1267C2C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Rounded Rectangle 8"/>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5DC5CCBD-F703-4B30-8747-FED24B88CDB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10"/>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11"/>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12"/>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48596225-EBC1-442C-B854-B909E3371D7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smtClean="0">
                <a:solidFill>
                  <a:srgbClr val="FFFFFF"/>
                </a:solidFill>
                <a:latin typeface="+mj-lt"/>
                <a:ea typeface="+mj-ea"/>
                <a:cs typeface="+mj-cs"/>
              </a:defRPr>
            </a:lvl1pPr>
          </a:lstStyle>
          <a:p>
            <a:pPr>
              <a:defRPr/>
            </a:pPr>
            <a:fld id="{C376F17B-F5ED-4FE2-ABA1-4C03A61679D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69" r:id="rId5"/>
    <p:sldLayoutId id="2147483668" r:id="rId6"/>
    <p:sldLayoutId id="2147483667" r:id="rId7"/>
    <p:sldLayoutId id="2147483674" r:id="rId8"/>
    <p:sldLayoutId id="2147483675" r:id="rId9"/>
    <p:sldLayoutId id="2147483666" r:id="rId10"/>
    <p:sldLayoutId id="2147483665" r:id="rId11"/>
  </p:sldLayoutIdLst>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Franklin Gothic Book"/>
        </a:defRPr>
      </a:lvl2pPr>
      <a:lvl3pPr algn="l" rtl="0" fontAlgn="base">
        <a:spcBef>
          <a:spcPct val="0"/>
        </a:spcBef>
        <a:spcAft>
          <a:spcPct val="0"/>
        </a:spcAft>
        <a:defRPr sz="4000">
          <a:solidFill>
            <a:schemeClr val="tx2"/>
          </a:solidFill>
          <a:latin typeface="Franklin Gothic Book"/>
        </a:defRPr>
      </a:lvl3pPr>
      <a:lvl4pPr algn="l" rtl="0" fontAlgn="base">
        <a:spcBef>
          <a:spcPct val="0"/>
        </a:spcBef>
        <a:spcAft>
          <a:spcPct val="0"/>
        </a:spcAft>
        <a:defRPr sz="4000">
          <a:solidFill>
            <a:schemeClr val="tx2"/>
          </a:solidFill>
          <a:latin typeface="Franklin Gothic Book"/>
        </a:defRPr>
      </a:lvl4pPr>
      <a:lvl5pPr algn="l" rtl="0" fontAlgn="base">
        <a:spcBef>
          <a:spcPct val="0"/>
        </a:spcBef>
        <a:spcAft>
          <a:spcPct val="0"/>
        </a:spcAft>
        <a:defRPr sz="4000">
          <a:solidFill>
            <a:schemeClr val="tx2"/>
          </a:solidFill>
          <a:latin typeface="Franklin Gothic Book"/>
        </a:defRPr>
      </a:lvl5pPr>
      <a:lvl6pPr marL="457200" algn="l" rtl="0" fontAlgn="base">
        <a:spcBef>
          <a:spcPct val="0"/>
        </a:spcBef>
        <a:spcAft>
          <a:spcPct val="0"/>
        </a:spcAft>
        <a:defRPr sz="4000">
          <a:solidFill>
            <a:schemeClr val="tx2"/>
          </a:solidFill>
          <a:latin typeface="Franklin Gothic Book"/>
        </a:defRPr>
      </a:lvl6pPr>
      <a:lvl7pPr marL="914400" algn="l" rtl="0" fontAlgn="base">
        <a:spcBef>
          <a:spcPct val="0"/>
        </a:spcBef>
        <a:spcAft>
          <a:spcPct val="0"/>
        </a:spcAft>
        <a:defRPr sz="4000">
          <a:solidFill>
            <a:schemeClr val="tx2"/>
          </a:solidFill>
          <a:latin typeface="Franklin Gothic Book"/>
        </a:defRPr>
      </a:lvl7pPr>
      <a:lvl8pPr marL="1371600" algn="l" rtl="0" fontAlgn="base">
        <a:spcBef>
          <a:spcPct val="0"/>
        </a:spcBef>
        <a:spcAft>
          <a:spcPct val="0"/>
        </a:spcAft>
        <a:defRPr sz="4000">
          <a:solidFill>
            <a:schemeClr val="tx2"/>
          </a:solidFill>
          <a:latin typeface="Franklin Gothic Book"/>
        </a:defRPr>
      </a:lvl8pPr>
      <a:lvl9pPr marL="1828800" algn="l" rtl="0" fontAlgn="base">
        <a:spcBef>
          <a:spcPct val="0"/>
        </a:spcBef>
        <a:spcAft>
          <a:spcPct val="0"/>
        </a:spcAft>
        <a:defRPr sz="4000">
          <a:solidFill>
            <a:schemeClr val="tx2"/>
          </a:solidFill>
          <a:latin typeface="Franklin Gothic Book"/>
        </a:defRPr>
      </a:lvl9pPr>
    </p:titleStyle>
    <p:bodyStyle>
      <a:lvl1pPr marL="273050" indent="-273050" algn="l" rtl="0" fontAlgn="base">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fontAlgn="base">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fontAlgn="base">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fontAlgn="base">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fontAlgn="base">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ctrTitle"/>
          </p:nvPr>
        </p:nvSpPr>
        <p:spPr>
          <a:xfrm>
            <a:off x="457200" y="1506538"/>
            <a:ext cx="8229600" cy="1470025"/>
          </a:xfrm>
        </p:spPr>
        <p:txBody>
          <a:bodyPr/>
          <a:lstStyle/>
          <a:p>
            <a:r>
              <a:rPr lang="hr-HR" sz="5400" smtClean="0"/>
              <a:t>Diskriminativna analiza</a:t>
            </a:r>
            <a:endParaRPr sz="54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Line 2"/>
          <p:cNvSpPr>
            <a:spLocks noChangeShapeType="1"/>
          </p:cNvSpPr>
          <p:nvPr/>
        </p:nvSpPr>
        <p:spPr bwMode="auto">
          <a:xfrm>
            <a:off x="2627313" y="188913"/>
            <a:ext cx="0" cy="3887787"/>
          </a:xfrm>
          <a:prstGeom prst="line">
            <a:avLst/>
          </a:prstGeom>
          <a:noFill/>
          <a:ln w="25400">
            <a:solidFill>
              <a:schemeClr val="tx1"/>
            </a:solidFill>
            <a:round/>
            <a:headEnd/>
            <a:tailEnd/>
          </a:ln>
        </p:spPr>
        <p:txBody>
          <a:bodyPr/>
          <a:lstStyle/>
          <a:p>
            <a:endParaRPr lang="sr-Latn-CS"/>
          </a:p>
        </p:txBody>
      </p:sp>
      <p:sp>
        <p:nvSpPr>
          <p:cNvPr id="22530" name="Line 3"/>
          <p:cNvSpPr>
            <a:spLocks noChangeShapeType="1"/>
          </p:cNvSpPr>
          <p:nvPr/>
        </p:nvSpPr>
        <p:spPr bwMode="auto">
          <a:xfrm>
            <a:off x="2627313" y="4076700"/>
            <a:ext cx="5473700" cy="0"/>
          </a:xfrm>
          <a:prstGeom prst="line">
            <a:avLst/>
          </a:prstGeom>
          <a:noFill/>
          <a:ln w="25400">
            <a:solidFill>
              <a:schemeClr val="tx1"/>
            </a:solidFill>
            <a:round/>
            <a:headEnd/>
            <a:tailEnd/>
          </a:ln>
        </p:spPr>
        <p:txBody>
          <a:bodyPr/>
          <a:lstStyle/>
          <a:p>
            <a:endParaRPr lang="sr-Latn-CS"/>
          </a:p>
        </p:txBody>
      </p:sp>
      <p:sp>
        <p:nvSpPr>
          <p:cNvPr id="22531" name="AutoShape 4"/>
          <p:cNvSpPr>
            <a:spLocks noChangeArrowheads="1"/>
          </p:cNvSpPr>
          <p:nvPr/>
        </p:nvSpPr>
        <p:spPr bwMode="auto">
          <a:xfrm>
            <a:off x="5148263" y="12684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32" name="AutoShape 5"/>
          <p:cNvSpPr>
            <a:spLocks noChangeArrowheads="1"/>
          </p:cNvSpPr>
          <p:nvPr/>
        </p:nvSpPr>
        <p:spPr bwMode="auto">
          <a:xfrm>
            <a:off x="6372225" y="18446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33" name="AutoShape 6"/>
          <p:cNvSpPr>
            <a:spLocks noChangeArrowheads="1"/>
          </p:cNvSpPr>
          <p:nvPr/>
        </p:nvSpPr>
        <p:spPr bwMode="auto">
          <a:xfrm>
            <a:off x="6372225" y="23495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34" name="AutoShape 7"/>
          <p:cNvSpPr>
            <a:spLocks noChangeArrowheads="1"/>
          </p:cNvSpPr>
          <p:nvPr/>
        </p:nvSpPr>
        <p:spPr bwMode="auto">
          <a:xfrm>
            <a:off x="4859338" y="16287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35" name="AutoShape 8"/>
          <p:cNvSpPr>
            <a:spLocks noChangeArrowheads="1"/>
          </p:cNvSpPr>
          <p:nvPr/>
        </p:nvSpPr>
        <p:spPr bwMode="auto">
          <a:xfrm>
            <a:off x="5435600" y="20605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36" name="AutoShape 9"/>
          <p:cNvSpPr>
            <a:spLocks noChangeArrowheads="1"/>
          </p:cNvSpPr>
          <p:nvPr/>
        </p:nvSpPr>
        <p:spPr bwMode="auto">
          <a:xfrm>
            <a:off x="5795963" y="32131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37" name="AutoShape 10"/>
          <p:cNvSpPr>
            <a:spLocks noChangeArrowheads="1"/>
          </p:cNvSpPr>
          <p:nvPr/>
        </p:nvSpPr>
        <p:spPr bwMode="auto">
          <a:xfrm>
            <a:off x="4787900" y="19161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38" name="AutoShape 11"/>
          <p:cNvSpPr>
            <a:spLocks noChangeArrowheads="1"/>
          </p:cNvSpPr>
          <p:nvPr/>
        </p:nvSpPr>
        <p:spPr bwMode="auto">
          <a:xfrm>
            <a:off x="54356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39" name="AutoShape 12"/>
          <p:cNvSpPr>
            <a:spLocks noChangeArrowheads="1"/>
          </p:cNvSpPr>
          <p:nvPr/>
        </p:nvSpPr>
        <p:spPr bwMode="auto">
          <a:xfrm>
            <a:off x="5148263"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40" name="AutoShape 13"/>
          <p:cNvSpPr>
            <a:spLocks noChangeArrowheads="1"/>
          </p:cNvSpPr>
          <p:nvPr/>
        </p:nvSpPr>
        <p:spPr bwMode="auto">
          <a:xfrm>
            <a:off x="5508625" y="26368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41" name="AutoShape 14"/>
          <p:cNvSpPr>
            <a:spLocks noChangeArrowheads="1"/>
          </p:cNvSpPr>
          <p:nvPr/>
        </p:nvSpPr>
        <p:spPr bwMode="auto">
          <a:xfrm>
            <a:off x="5940425" y="21336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42" name="Oval 15"/>
          <p:cNvSpPr>
            <a:spLocks noChangeArrowheads="1"/>
          </p:cNvSpPr>
          <p:nvPr/>
        </p:nvSpPr>
        <p:spPr bwMode="auto">
          <a:xfrm>
            <a:off x="5435600" y="3500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43" name="Oval 16"/>
          <p:cNvSpPr>
            <a:spLocks noChangeArrowheads="1"/>
          </p:cNvSpPr>
          <p:nvPr/>
        </p:nvSpPr>
        <p:spPr bwMode="auto">
          <a:xfrm>
            <a:off x="3851275"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44" name="Oval 17"/>
          <p:cNvSpPr>
            <a:spLocks noChangeArrowheads="1"/>
          </p:cNvSpPr>
          <p:nvPr/>
        </p:nvSpPr>
        <p:spPr bwMode="auto">
          <a:xfrm>
            <a:off x="4356100" y="27813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45" name="Oval 18"/>
          <p:cNvSpPr>
            <a:spLocks noChangeArrowheads="1"/>
          </p:cNvSpPr>
          <p:nvPr/>
        </p:nvSpPr>
        <p:spPr bwMode="auto">
          <a:xfrm>
            <a:off x="4859338"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46" name="Oval 19"/>
          <p:cNvSpPr>
            <a:spLocks noChangeArrowheads="1"/>
          </p:cNvSpPr>
          <p:nvPr/>
        </p:nvSpPr>
        <p:spPr bwMode="auto">
          <a:xfrm>
            <a:off x="43561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47" name="Oval 20"/>
          <p:cNvSpPr>
            <a:spLocks noChangeArrowheads="1"/>
          </p:cNvSpPr>
          <p:nvPr/>
        </p:nvSpPr>
        <p:spPr bwMode="auto">
          <a:xfrm>
            <a:off x="42846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48" name="Oval 21"/>
          <p:cNvSpPr>
            <a:spLocks noChangeArrowheads="1"/>
          </p:cNvSpPr>
          <p:nvPr/>
        </p:nvSpPr>
        <p:spPr bwMode="auto">
          <a:xfrm>
            <a:off x="4716463"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49" name="Oval 22"/>
          <p:cNvSpPr>
            <a:spLocks noChangeArrowheads="1"/>
          </p:cNvSpPr>
          <p:nvPr/>
        </p:nvSpPr>
        <p:spPr bwMode="auto">
          <a:xfrm>
            <a:off x="3924300"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50" name="Oval 23"/>
          <p:cNvSpPr>
            <a:spLocks noChangeArrowheads="1"/>
          </p:cNvSpPr>
          <p:nvPr/>
        </p:nvSpPr>
        <p:spPr bwMode="auto">
          <a:xfrm>
            <a:off x="3779838"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51" name="Oval 24"/>
          <p:cNvSpPr>
            <a:spLocks noChangeArrowheads="1"/>
          </p:cNvSpPr>
          <p:nvPr/>
        </p:nvSpPr>
        <p:spPr bwMode="auto">
          <a:xfrm>
            <a:off x="4932363" y="34290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52" name="Oval 25"/>
          <p:cNvSpPr>
            <a:spLocks noChangeArrowheads="1"/>
          </p:cNvSpPr>
          <p:nvPr/>
        </p:nvSpPr>
        <p:spPr bwMode="auto">
          <a:xfrm>
            <a:off x="5076825" y="28527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53" name="AutoShape 26"/>
          <p:cNvSpPr>
            <a:spLocks noChangeArrowheads="1"/>
          </p:cNvSpPr>
          <p:nvPr/>
        </p:nvSpPr>
        <p:spPr bwMode="auto">
          <a:xfrm>
            <a:off x="5364163" y="314166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54" name="AutoShape 27"/>
          <p:cNvSpPr>
            <a:spLocks noChangeArrowheads="1"/>
          </p:cNvSpPr>
          <p:nvPr/>
        </p:nvSpPr>
        <p:spPr bwMode="auto">
          <a:xfrm>
            <a:off x="6011863" y="28527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55" name="AutoShape 28"/>
          <p:cNvSpPr>
            <a:spLocks noChangeArrowheads="1"/>
          </p:cNvSpPr>
          <p:nvPr/>
        </p:nvSpPr>
        <p:spPr bwMode="auto">
          <a:xfrm>
            <a:off x="4643438" y="27082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56" name="AutoShape 29"/>
          <p:cNvSpPr>
            <a:spLocks noChangeArrowheads="1"/>
          </p:cNvSpPr>
          <p:nvPr/>
        </p:nvSpPr>
        <p:spPr bwMode="auto">
          <a:xfrm>
            <a:off x="5867400"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57" name="AutoShape 30"/>
          <p:cNvSpPr>
            <a:spLocks noChangeArrowheads="1"/>
          </p:cNvSpPr>
          <p:nvPr/>
        </p:nvSpPr>
        <p:spPr bwMode="auto">
          <a:xfrm>
            <a:off x="5003800" y="22050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58" name="Oval 31"/>
          <p:cNvSpPr>
            <a:spLocks noChangeArrowheads="1"/>
          </p:cNvSpPr>
          <p:nvPr/>
        </p:nvSpPr>
        <p:spPr bwMode="auto">
          <a:xfrm>
            <a:off x="4643438" y="29972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59" name="Oval 32"/>
          <p:cNvSpPr>
            <a:spLocks noChangeArrowheads="1"/>
          </p:cNvSpPr>
          <p:nvPr/>
        </p:nvSpPr>
        <p:spPr bwMode="auto">
          <a:xfrm>
            <a:off x="4643438" y="21336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60" name="Oval 33"/>
          <p:cNvSpPr>
            <a:spLocks noChangeArrowheads="1"/>
          </p:cNvSpPr>
          <p:nvPr/>
        </p:nvSpPr>
        <p:spPr bwMode="auto">
          <a:xfrm>
            <a:off x="4572000" y="32845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61" name="Oval 34"/>
          <p:cNvSpPr>
            <a:spLocks noChangeArrowheads="1"/>
          </p:cNvSpPr>
          <p:nvPr/>
        </p:nvSpPr>
        <p:spPr bwMode="auto">
          <a:xfrm>
            <a:off x="5148263"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62" name="Oval 35"/>
          <p:cNvSpPr>
            <a:spLocks noChangeArrowheads="1"/>
          </p:cNvSpPr>
          <p:nvPr/>
        </p:nvSpPr>
        <p:spPr bwMode="auto">
          <a:xfrm>
            <a:off x="4211638"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63" name="Oval 36"/>
          <p:cNvSpPr>
            <a:spLocks noChangeArrowheads="1"/>
          </p:cNvSpPr>
          <p:nvPr/>
        </p:nvSpPr>
        <p:spPr bwMode="auto">
          <a:xfrm>
            <a:off x="4140200" y="33575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64" name="Oval 37"/>
          <p:cNvSpPr>
            <a:spLocks noChangeArrowheads="1"/>
          </p:cNvSpPr>
          <p:nvPr/>
        </p:nvSpPr>
        <p:spPr bwMode="auto">
          <a:xfrm>
            <a:off x="3492500" y="28527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65" name="AutoShape 38"/>
          <p:cNvSpPr>
            <a:spLocks noChangeArrowheads="1"/>
          </p:cNvSpPr>
          <p:nvPr/>
        </p:nvSpPr>
        <p:spPr bwMode="auto">
          <a:xfrm>
            <a:off x="6443663" y="14843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66" name="AutoShape 39"/>
          <p:cNvSpPr>
            <a:spLocks noChangeArrowheads="1"/>
          </p:cNvSpPr>
          <p:nvPr/>
        </p:nvSpPr>
        <p:spPr bwMode="auto">
          <a:xfrm>
            <a:off x="58674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67" name="Text Box 40"/>
          <p:cNvSpPr txBox="1">
            <a:spLocks noChangeArrowheads="1"/>
          </p:cNvSpPr>
          <p:nvPr/>
        </p:nvSpPr>
        <p:spPr bwMode="auto">
          <a:xfrm>
            <a:off x="7164388" y="4292600"/>
            <a:ext cx="863600" cy="366713"/>
          </a:xfrm>
          <a:prstGeom prst="rect">
            <a:avLst/>
          </a:prstGeom>
          <a:noFill/>
          <a:ln w="9525">
            <a:noFill/>
            <a:miter lim="800000"/>
            <a:headEnd/>
            <a:tailEnd/>
          </a:ln>
        </p:spPr>
        <p:txBody>
          <a:bodyPr>
            <a:spAutoFit/>
          </a:bodyPr>
          <a:lstStyle/>
          <a:p>
            <a:pPr>
              <a:spcBef>
                <a:spcPct val="50000"/>
              </a:spcBef>
            </a:pPr>
            <a:r>
              <a:rPr lang="hr-HR" b="1"/>
              <a:t>MVM</a:t>
            </a:r>
            <a:endParaRPr lang="en-US" b="1"/>
          </a:p>
        </p:txBody>
      </p:sp>
      <p:sp>
        <p:nvSpPr>
          <p:cNvPr id="22568" name="Text Box 41"/>
          <p:cNvSpPr txBox="1">
            <a:spLocks noChangeArrowheads="1"/>
          </p:cNvSpPr>
          <p:nvPr/>
        </p:nvSpPr>
        <p:spPr bwMode="auto">
          <a:xfrm>
            <a:off x="1692275" y="404813"/>
            <a:ext cx="792163" cy="366712"/>
          </a:xfrm>
          <a:prstGeom prst="rect">
            <a:avLst/>
          </a:prstGeom>
          <a:noFill/>
          <a:ln w="9525">
            <a:noFill/>
            <a:miter lim="800000"/>
            <a:headEnd/>
            <a:tailEnd/>
          </a:ln>
        </p:spPr>
        <p:txBody>
          <a:bodyPr>
            <a:spAutoFit/>
          </a:bodyPr>
          <a:lstStyle/>
          <a:p>
            <a:pPr>
              <a:spcBef>
                <a:spcPct val="50000"/>
              </a:spcBef>
            </a:pPr>
            <a:r>
              <a:rPr lang="hr-HR" b="1"/>
              <a:t>TM</a:t>
            </a:r>
            <a:endParaRPr lang="en-US" b="1"/>
          </a:p>
        </p:txBody>
      </p:sp>
      <p:sp>
        <p:nvSpPr>
          <p:cNvPr id="22569" name="AutoShape 42"/>
          <p:cNvSpPr>
            <a:spLocks noChangeArrowheads="1"/>
          </p:cNvSpPr>
          <p:nvPr/>
        </p:nvSpPr>
        <p:spPr bwMode="auto">
          <a:xfrm>
            <a:off x="5580063" y="14128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70" name="Oval 43"/>
          <p:cNvSpPr>
            <a:spLocks noChangeArrowheads="1"/>
          </p:cNvSpPr>
          <p:nvPr/>
        </p:nvSpPr>
        <p:spPr bwMode="auto">
          <a:xfrm>
            <a:off x="2843213" y="566102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2571" name="AutoShape 44"/>
          <p:cNvSpPr>
            <a:spLocks noChangeArrowheads="1"/>
          </p:cNvSpPr>
          <p:nvPr/>
        </p:nvSpPr>
        <p:spPr bwMode="auto">
          <a:xfrm>
            <a:off x="5076825" y="566102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2572" name="Text Box 45"/>
          <p:cNvSpPr txBox="1">
            <a:spLocks noChangeArrowheads="1"/>
          </p:cNvSpPr>
          <p:nvPr/>
        </p:nvSpPr>
        <p:spPr bwMode="auto">
          <a:xfrm>
            <a:off x="2700338" y="6021388"/>
            <a:ext cx="863600" cy="366712"/>
          </a:xfrm>
          <a:prstGeom prst="rect">
            <a:avLst/>
          </a:prstGeom>
          <a:noFill/>
          <a:ln w="9525">
            <a:noFill/>
            <a:miter lim="800000"/>
            <a:headEnd/>
            <a:tailEnd/>
          </a:ln>
        </p:spPr>
        <p:txBody>
          <a:bodyPr>
            <a:spAutoFit/>
          </a:bodyPr>
          <a:lstStyle/>
          <a:p>
            <a:pPr>
              <a:spcBef>
                <a:spcPct val="50000"/>
              </a:spcBef>
            </a:pPr>
            <a:r>
              <a:rPr lang="hr-HR" b="1"/>
              <a:t>HS</a:t>
            </a:r>
            <a:endParaRPr lang="en-US" b="1"/>
          </a:p>
        </p:txBody>
      </p:sp>
      <p:sp>
        <p:nvSpPr>
          <p:cNvPr id="22573" name="Text Box 46"/>
          <p:cNvSpPr txBox="1">
            <a:spLocks noChangeArrowheads="1"/>
          </p:cNvSpPr>
          <p:nvPr/>
        </p:nvSpPr>
        <p:spPr bwMode="auto">
          <a:xfrm>
            <a:off x="4859338" y="5949950"/>
            <a:ext cx="863600" cy="366713"/>
          </a:xfrm>
          <a:prstGeom prst="rect">
            <a:avLst/>
          </a:prstGeom>
          <a:noFill/>
          <a:ln w="9525">
            <a:noFill/>
            <a:miter lim="800000"/>
            <a:headEnd/>
            <a:tailEnd/>
          </a:ln>
        </p:spPr>
        <p:txBody>
          <a:bodyPr>
            <a:spAutoFit/>
          </a:bodyPr>
          <a:lstStyle/>
          <a:p>
            <a:pPr>
              <a:spcBef>
                <a:spcPct val="50000"/>
              </a:spcBef>
            </a:pPr>
            <a:r>
              <a:rPr lang="hr-HR" b="1"/>
              <a:t>Zadar</a:t>
            </a:r>
            <a:endParaRPr lang="en-US" b="1"/>
          </a:p>
        </p:txBody>
      </p:sp>
      <p:sp>
        <p:nvSpPr>
          <p:cNvPr id="22574" name="Rectangle 47"/>
          <p:cNvSpPr>
            <a:spLocks noChangeArrowheads="1"/>
          </p:cNvSpPr>
          <p:nvPr/>
        </p:nvSpPr>
        <p:spPr bwMode="auto">
          <a:xfrm>
            <a:off x="4067175" y="17732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75" name="Rectangle 48"/>
          <p:cNvSpPr>
            <a:spLocks noChangeArrowheads="1"/>
          </p:cNvSpPr>
          <p:nvPr/>
        </p:nvSpPr>
        <p:spPr bwMode="auto">
          <a:xfrm>
            <a:off x="2843213"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76" name="Rectangle 49"/>
          <p:cNvSpPr>
            <a:spLocks noChangeArrowheads="1"/>
          </p:cNvSpPr>
          <p:nvPr/>
        </p:nvSpPr>
        <p:spPr bwMode="auto">
          <a:xfrm>
            <a:off x="3203575" y="22050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77" name="Rectangle 50"/>
          <p:cNvSpPr>
            <a:spLocks noChangeArrowheads="1"/>
          </p:cNvSpPr>
          <p:nvPr/>
        </p:nvSpPr>
        <p:spPr bwMode="auto">
          <a:xfrm>
            <a:off x="4787900" y="14128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78" name="Rectangle 51"/>
          <p:cNvSpPr>
            <a:spLocks noChangeArrowheads="1"/>
          </p:cNvSpPr>
          <p:nvPr/>
        </p:nvSpPr>
        <p:spPr bwMode="auto">
          <a:xfrm>
            <a:off x="4932363" y="9810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79" name="Rectangle 52"/>
          <p:cNvSpPr>
            <a:spLocks noChangeArrowheads="1"/>
          </p:cNvSpPr>
          <p:nvPr/>
        </p:nvSpPr>
        <p:spPr bwMode="auto">
          <a:xfrm>
            <a:off x="3779838"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0" name="Rectangle 53"/>
          <p:cNvSpPr>
            <a:spLocks noChangeArrowheads="1"/>
          </p:cNvSpPr>
          <p:nvPr/>
        </p:nvSpPr>
        <p:spPr bwMode="auto">
          <a:xfrm>
            <a:off x="3348038" y="11255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1" name="Rectangle 54"/>
          <p:cNvSpPr>
            <a:spLocks noChangeArrowheads="1"/>
          </p:cNvSpPr>
          <p:nvPr/>
        </p:nvSpPr>
        <p:spPr bwMode="auto">
          <a:xfrm>
            <a:off x="3708400" y="22050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2" name="Rectangle 55"/>
          <p:cNvSpPr>
            <a:spLocks noChangeArrowheads="1"/>
          </p:cNvSpPr>
          <p:nvPr/>
        </p:nvSpPr>
        <p:spPr bwMode="auto">
          <a:xfrm>
            <a:off x="3708400" y="17732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3" name="Rectangle 56"/>
          <p:cNvSpPr>
            <a:spLocks noChangeArrowheads="1"/>
          </p:cNvSpPr>
          <p:nvPr/>
        </p:nvSpPr>
        <p:spPr bwMode="auto">
          <a:xfrm>
            <a:off x="4140200"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4" name="Rectangle 57"/>
          <p:cNvSpPr>
            <a:spLocks noChangeArrowheads="1"/>
          </p:cNvSpPr>
          <p:nvPr/>
        </p:nvSpPr>
        <p:spPr bwMode="auto">
          <a:xfrm>
            <a:off x="4500563" y="15573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5" name="Rectangle 58"/>
          <p:cNvSpPr>
            <a:spLocks noChangeArrowheads="1"/>
          </p:cNvSpPr>
          <p:nvPr/>
        </p:nvSpPr>
        <p:spPr bwMode="auto">
          <a:xfrm>
            <a:off x="3924300" y="566102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6" name="Rectangle 59"/>
          <p:cNvSpPr>
            <a:spLocks noChangeArrowheads="1"/>
          </p:cNvSpPr>
          <p:nvPr/>
        </p:nvSpPr>
        <p:spPr bwMode="auto">
          <a:xfrm>
            <a:off x="3492500" y="1484313"/>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7" name="Rectangle 60"/>
          <p:cNvSpPr>
            <a:spLocks noChangeArrowheads="1"/>
          </p:cNvSpPr>
          <p:nvPr/>
        </p:nvSpPr>
        <p:spPr bwMode="auto">
          <a:xfrm>
            <a:off x="4356100" y="9810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2588" name="Text Box 67"/>
          <p:cNvSpPr txBox="1">
            <a:spLocks noChangeArrowheads="1"/>
          </p:cNvSpPr>
          <p:nvPr/>
        </p:nvSpPr>
        <p:spPr bwMode="auto">
          <a:xfrm>
            <a:off x="3563938" y="6021388"/>
            <a:ext cx="863600" cy="366712"/>
          </a:xfrm>
          <a:prstGeom prst="rect">
            <a:avLst/>
          </a:prstGeom>
          <a:noFill/>
          <a:ln w="9525">
            <a:noFill/>
            <a:miter lim="800000"/>
            <a:headEnd/>
            <a:tailEnd/>
          </a:ln>
        </p:spPr>
        <p:txBody>
          <a:bodyPr>
            <a:spAutoFit/>
          </a:bodyPr>
          <a:lstStyle/>
          <a:p>
            <a:pPr>
              <a:spcBef>
                <a:spcPct val="50000"/>
              </a:spcBef>
            </a:pPr>
            <a:r>
              <a:rPr lang="hr-HR" b="1"/>
              <a:t>Rijeka</a:t>
            </a:r>
            <a:endParaRPr lang="en-US" b="1"/>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Line 2"/>
          <p:cNvSpPr>
            <a:spLocks noChangeShapeType="1"/>
          </p:cNvSpPr>
          <p:nvPr/>
        </p:nvSpPr>
        <p:spPr bwMode="auto">
          <a:xfrm>
            <a:off x="2627313" y="188913"/>
            <a:ext cx="0" cy="3887787"/>
          </a:xfrm>
          <a:prstGeom prst="line">
            <a:avLst/>
          </a:prstGeom>
          <a:noFill/>
          <a:ln w="25400">
            <a:solidFill>
              <a:schemeClr val="tx1"/>
            </a:solidFill>
            <a:round/>
            <a:headEnd/>
            <a:tailEnd/>
          </a:ln>
        </p:spPr>
        <p:txBody>
          <a:bodyPr/>
          <a:lstStyle/>
          <a:p>
            <a:endParaRPr lang="sr-Latn-CS"/>
          </a:p>
        </p:txBody>
      </p:sp>
      <p:sp>
        <p:nvSpPr>
          <p:cNvPr id="23554" name="Line 3"/>
          <p:cNvSpPr>
            <a:spLocks noChangeShapeType="1"/>
          </p:cNvSpPr>
          <p:nvPr/>
        </p:nvSpPr>
        <p:spPr bwMode="auto">
          <a:xfrm>
            <a:off x="2627313" y="4076700"/>
            <a:ext cx="5473700" cy="0"/>
          </a:xfrm>
          <a:prstGeom prst="line">
            <a:avLst/>
          </a:prstGeom>
          <a:noFill/>
          <a:ln w="25400">
            <a:solidFill>
              <a:schemeClr val="tx1"/>
            </a:solidFill>
            <a:round/>
            <a:headEnd/>
            <a:tailEnd/>
          </a:ln>
        </p:spPr>
        <p:txBody>
          <a:bodyPr/>
          <a:lstStyle/>
          <a:p>
            <a:endParaRPr lang="sr-Latn-CS"/>
          </a:p>
        </p:txBody>
      </p:sp>
      <p:sp>
        <p:nvSpPr>
          <p:cNvPr id="23555" name="AutoShape 4"/>
          <p:cNvSpPr>
            <a:spLocks noChangeArrowheads="1"/>
          </p:cNvSpPr>
          <p:nvPr/>
        </p:nvSpPr>
        <p:spPr bwMode="auto">
          <a:xfrm>
            <a:off x="5148263" y="12684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56" name="AutoShape 5"/>
          <p:cNvSpPr>
            <a:spLocks noChangeArrowheads="1"/>
          </p:cNvSpPr>
          <p:nvPr/>
        </p:nvSpPr>
        <p:spPr bwMode="auto">
          <a:xfrm>
            <a:off x="6372225" y="18446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57" name="AutoShape 6"/>
          <p:cNvSpPr>
            <a:spLocks noChangeArrowheads="1"/>
          </p:cNvSpPr>
          <p:nvPr/>
        </p:nvSpPr>
        <p:spPr bwMode="auto">
          <a:xfrm>
            <a:off x="6372225" y="23495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58" name="AutoShape 7"/>
          <p:cNvSpPr>
            <a:spLocks noChangeArrowheads="1"/>
          </p:cNvSpPr>
          <p:nvPr/>
        </p:nvSpPr>
        <p:spPr bwMode="auto">
          <a:xfrm>
            <a:off x="4859338" y="16287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59" name="AutoShape 8"/>
          <p:cNvSpPr>
            <a:spLocks noChangeArrowheads="1"/>
          </p:cNvSpPr>
          <p:nvPr/>
        </p:nvSpPr>
        <p:spPr bwMode="auto">
          <a:xfrm>
            <a:off x="5435600" y="20605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60" name="AutoShape 9"/>
          <p:cNvSpPr>
            <a:spLocks noChangeArrowheads="1"/>
          </p:cNvSpPr>
          <p:nvPr/>
        </p:nvSpPr>
        <p:spPr bwMode="auto">
          <a:xfrm>
            <a:off x="5795963" y="32131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61" name="AutoShape 10"/>
          <p:cNvSpPr>
            <a:spLocks noChangeArrowheads="1"/>
          </p:cNvSpPr>
          <p:nvPr/>
        </p:nvSpPr>
        <p:spPr bwMode="auto">
          <a:xfrm>
            <a:off x="4787900" y="19161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62" name="AutoShape 11"/>
          <p:cNvSpPr>
            <a:spLocks noChangeArrowheads="1"/>
          </p:cNvSpPr>
          <p:nvPr/>
        </p:nvSpPr>
        <p:spPr bwMode="auto">
          <a:xfrm>
            <a:off x="54356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63" name="AutoShape 12"/>
          <p:cNvSpPr>
            <a:spLocks noChangeArrowheads="1"/>
          </p:cNvSpPr>
          <p:nvPr/>
        </p:nvSpPr>
        <p:spPr bwMode="auto">
          <a:xfrm>
            <a:off x="5148263"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64" name="AutoShape 13"/>
          <p:cNvSpPr>
            <a:spLocks noChangeArrowheads="1"/>
          </p:cNvSpPr>
          <p:nvPr/>
        </p:nvSpPr>
        <p:spPr bwMode="auto">
          <a:xfrm>
            <a:off x="5508625" y="26368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65" name="AutoShape 14"/>
          <p:cNvSpPr>
            <a:spLocks noChangeArrowheads="1"/>
          </p:cNvSpPr>
          <p:nvPr/>
        </p:nvSpPr>
        <p:spPr bwMode="auto">
          <a:xfrm>
            <a:off x="5940425" y="21336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66" name="Oval 15"/>
          <p:cNvSpPr>
            <a:spLocks noChangeArrowheads="1"/>
          </p:cNvSpPr>
          <p:nvPr/>
        </p:nvSpPr>
        <p:spPr bwMode="auto">
          <a:xfrm>
            <a:off x="5435600" y="3500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67" name="Oval 16"/>
          <p:cNvSpPr>
            <a:spLocks noChangeArrowheads="1"/>
          </p:cNvSpPr>
          <p:nvPr/>
        </p:nvSpPr>
        <p:spPr bwMode="auto">
          <a:xfrm>
            <a:off x="3851275"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68" name="Oval 17"/>
          <p:cNvSpPr>
            <a:spLocks noChangeArrowheads="1"/>
          </p:cNvSpPr>
          <p:nvPr/>
        </p:nvSpPr>
        <p:spPr bwMode="auto">
          <a:xfrm>
            <a:off x="4356100" y="27813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69" name="Oval 18"/>
          <p:cNvSpPr>
            <a:spLocks noChangeArrowheads="1"/>
          </p:cNvSpPr>
          <p:nvPr/>
        </p:nvSpPr>
        <p:spPr bwMode="auto">
          <a:xfrm>
            <a:off x="4859338"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70" name="Oval 19"/>
          <p:cNvSpPr>
            <a:spLocks noChangeArrowheads="1"/>
          </p:cNvSpPr>
          <p:nvPr/>
        </p:nvSpPr>
        <p:spPr bwMode="auto">
          <a:xfrm>
            <a:off x="43561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71" name="Oval 20"/>
          <p:cNvSpPr>
            <a:spLocks noChangeArrowheads="1"/>
          </p:cNvSpPr>
          <p:nvPr/>
        </p:nvSpPr>
        <p:spPr bwMode="auto">
          <a:xfrm>
            <a:off x="42846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72" name="Oval 21"/>
          <p:cNvSpPr>
            <a:spLocks noChangeArrowheads="1"/>
          </p:cNvSpPr>
          <p:nvPr/>
        </p:nvSpPr>
        <p:spPr bwMode="auto">
          <a:xfrm>
            <a:off x="4716463"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73" name="Oval 22"/>
          <p:cNvSpPr>
            <a:spLocks noChangeArrowheads="1"/>
          </p:cNvSpPr>
          <p:nvPr/>
        </p:nvSpPr>
        <p:spPr bwMode="auto">
          <a:xfrm>
            <a:off x="3924300"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74" name="Oval 23"/>
          <p:cNvSpPr>
            <a:spLocks noChangeArrowheads="1"/>
          </p:cNvSpPr>
          <p:nvPr/>
        </p:nvSpPr>
        <p:spPr bwMode="auto">
          <a:xfrm>
            <a:off x="3779838"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75" name="Oval 24"/>
          <p:cNvSpPr>
            <a:spLocks noChangeArrowheads="1"/>
          </p:cNvSpPr>
          <p:nvPr/>
        </p:nvSpPr>
        <p:spPr bwMode="auto">
          <a:xfrm>
            <a:off x="4932363" y="34290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76" name="Oval 25"/>
          <p:cNvSpPr>
            <a:spLocks noChangeArrowheads="1"/>
          </p:cNvSpPr>
          <p:nvPr/>
        </p:nvSpPr>
        <p:spPr bwMode="auto">
          <a:xfrm>
            <a:off x="5076825" y="28527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77" name="AutoShape 26"/>
          <p:cNvSpPr>
            <a:spLocks noChangeArrowheads="1"/>
          </p:cNvSpPr>
          <p:nvPr/>
        </p:nvSpPr>
        <p:spPr bwMode="auto">
          <a:xfrm>
            <a:off x="5364163" y="314166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78" name="AutoShape 27"/>
          <p:cNvSpPr>
            <a:spLocks noChangeArrowheads="1"/>
          </p:cNvSpPr>
          <p:nvPr/>
        </p:nvSpPr>
        <p:spPr bwMode="auto">
          <a:xfrm>
            <a:off x="6011863" y="28527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79" name="AutoShape 28"/>
          <p:cNvSpPr>
            <a:spLocks noChangeArrowheads="1"/>
          </p:cNvSpPr>
          <p:nvPr/>
        </p:nvSpPr>
        <p:spPr bwMode="auto">
          <a:xfrm>
            <a:off x="4643438" y="27082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80" name="AutoShape 29"/>
          <p:cNvSpPr>
            <a:spLocks noChangeArrowheads="1"/>
          </p:cNvSpPr>
          <p:nvPr/>
        </p:nvSpPr>
        <p:spPr bwMode="auto">
          <a:xfrm>
            <a:off x="5867400"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81" name="AutoShape 30"/>
          <p:cNvSpPr>
            <a:spLocks noChangeArrowheads="1"/>
          </p:cNvSpPr>
          <p:nvPr/>
        </p:nvSpPr>
        <p:spPr bwMode="auto">
          <a:xfrm>
            <a:off x="5003800" y="22050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82" name="Oval 31"/>
          <p:cNvSpPr>
            <a:spLocks noChangeArrowheads="1"/>
          </p:cNvSpPr>
          <p:nvPr/>
        </p:nvSpPr>
        <p:spPr bwMode="auto">
          <a:xfrm>
            <a:off x="4643438" y="29972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83" name="Oval 32"/>
          <p:cNvSpPr>
            <a:spLocks noChangeArrowheads="1"/>
          </p:cNvSpPr>
          <p:nvPr/>
        </p:nvSpPr>
        <p:spPr bwMode="auto">
          <a:xfrm>
            <a:off x="4643438" y="21336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84" name="Oval 33"/>
          <p:cNvSpPr>
            <a:spLocks noChangeArrowheads="1"/>
          </p:cNvSpPr>
          <p:nvPr/>
        </p:nvSpPr>
        <p:spPr bwMode="auto">
          <a:xfrm>
            <a:off x="4572000" y="32845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85" name="Oval 34"/>
          <p:cNvSpPr>
            <a:spLocks noChangeArrowheads="1"/>
          </p:cNvSpPr>
          <p:nvPr/>
        </p:nvSpPr>
        <p:spPr bwMode="auto">
          <a:xfrm>
            <a:off x="5148263"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86" name="Oval 35"/>
          <p:cNvSpPr>
            <a:spLocks noChangeArrowheads="1"/>
          </p:cNvSpPr>
          <p:nvPr/>
        </p:nvSpPr>
        <p:spPr bwMode="auto">
          <a:xfrm>
            <a:off x="4211638"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87" name="Oval 36"/>
          <p:cNvSpPr>
            <a:spLocks noChangeArrowheads="1"/>
          </p:cNvSpPr>
          <p:nvPr/>
        </p:nvSpPr>
        <p:spPr bwMode="auto">
          <a:xfrm>
            <a:off x="4140200" y="33575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88" name="Oval 37"/>
          <p:cNvSpPr>
            <a:spLocks noChangeArrowheads="1"/>
          </p:cNvSpPr>
          <p:nvPr/>
        </p:nvSpPr>
        <p:spPr bwMode="auto">
          <a:xfrm>
            <a:off x="3492500" y="28527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89" name="AutoShape 38"/>
          <p:cNvSpPr>
            <a:spLocks noChangeArrowheads="1"/>
          </p:cNvSpPr>
          <p:nvPr/>
        </p:nvSpPr>
        <p:spPr bwMode="auto">
          <a:xfrm>
            <a:off x="6443663" y="14843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90" name="AutoShape 39"/>
          <p:cNvSpPr>
            <a:spLocks noChangeArrowheads="1"/>
          </p:cNvSpPr>
          <p:nvPr/>
        </p:nvSpPr>
        <p:spPr bwMode="auto">
          <a:xfrm>
            <a:off x="58674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91" name="Text Box 40"/>
          <p:cNvSpPr txBox="1">
            <a:spLocks noChangeArrowheads="1"/>
          </p:cNvSpPr>
          <p:nvPr/>
        </p:nvSpPr>
        <p:spPr bwMode="auto">
          <a:xfrm>
            <a:off x="7164388" y="4292600"/>
            <a:ext cx="863600" cy="366713"/>
          </a:xfrm>
          <a:prstGeom prst="rect">
            <a:avLst/>
          </a:prstGeom>
          <a:noFill/>
          <a:ln w="9525">
            <a:noFill/>
            <a:miter lim="800000"/>
            <a:headEnd/>
            <a:tailEnd/>
          </a:ln>
        </p:spPr>
        <p:txBody>
          <a:bodyPr>
            <a:spAutoFit/>
          </a:bodyPr>
          <a:lstStyle/>
          <a:p>
            <a:pPr>
              <a:spcBef>
                <a:spcPct val="50000"/>
              </a:spcBef>
            </a:pPr>
            <a:r>
              <a:rPr lang="hr-HR" b="1"/>
              <a:t>MVM</a:t>
            </a:r>
            <a:endParaRPr lang="en-US" b="1"/>
          </a:p>
        </p:txBody>
      </p:sp>
      <p:sp>
        <p:nvSpPr>
          <p:cNvPr id="23592" name="Text Box 41"/>
          <p:cNvSpPr txBox="1">
            <a:spLocks noChangeArrowheads="1"/>
          </p:cNvSpPr>
          <p:nvPr/>
        </p:nvSpPr>
        <p:spPr bwMode="auto">
          <a:xfrm>
            <a:off x="1692275" y="404813"/>
            <a:ext cx="792163" cy="366712"/>
          </a:xfrm>
          <a:prstGeom prst="rect">
            <a:avLst/>
          </a:prstGeom>
          <a:noFill/>
          <a:ln w="9525">
            <a:noFill/>
            <a:miter lim="800000"/>
            <a:headEnd/>
            <a:tailEnd/>
          </a:ln>
        </p:spPr>
        <p:txBody>
          <a:bodyPr>
            <a:spAutoFit/>
          </a:bodyPr>
          <a:lstStyle/>
          <a:p>
            <a:pPr>
              <a:spcBef>
                <a:spcPct val="50000"/>
              </a:spcBef>
            </a:pPr>
            <a:r>
              <a:rPr lang="hr-HR" b="1"/>
              <a:t>TM</a:t>
            </a:r>
            <a:endParaRPr lang="en-US" b="1"/>
          </a:p>
        </p:txBody>
      </p:sp>
      <p:sp>
        <p:nvSpPr>
          <p:cNvPr id="23593" name="AutoShape 42"/>
          <p:cNvSpPr>
            <a:spLocks noChangeArrowheads="1"/>
          </p:cNvSpPr>
          <p:nvPr/>
        </p:nvSpPr>
        <p:spPr bwMode="auto">
          <a:xfrm>
            <a:off x="5580063" y="14128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94" name="Oval 43"/>
          <p:cNvSpPr>
            <a:spLocks noChangeArrowheads="1"/>
          </p:cNvSpPr>
          <p:nvPr/>
        </p:nvSpPr>
        <p:spPr bwMode="auto">
          <a:xfrm>
            <a:off x="2843213" y="566102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3595" name="AutoShape 44"/>
          <p:cNvSpPr>
            <a:spLocks noChangeArrowheads="1"/>
          </p:cNvSpPr>
          <p:nvPr/>
        </p:nvSpPr>
        <p:spPr bwMode="auto">
          <a:xfrm>
            <a:off x="5076825" y="566102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3596" name="Text Box 45"/>
          <p:cNvSpPr txBox="1">
            <a:spLocks noChangeArrowheads="1"/>
          </p:cNvSpPr>
          <p:nvPr/>
        </p:nvSpPr>
        <p:spPr bwMode="auto">
          <a:xfrm>
            <a:off x="2700338" y="6021388"/>
            <a:ext cx="863600" cy="366712"/>
          </a:xfrm>
          <a:prstGeom prst="rect">
            <a:avLst/>
          </a:prstGeom>
          <a:noFill/>
          <a:ln w="9525">
            <a:noFill/>
            <a:miter lim="800000"/>
            <a:headEnd/>
            <a:tailEnd/>
          </a:ln>
        </p:spPr>
        <p:txBody>
          <a:bodyPr>
            <a:spAutoFit/>
          </a:bodyPr>
          <a:lstStyle/>
          <a:p>
            <a:pPr>
              <a:spcBef>
                <a:spcPct val="50000"/>
              </a:spcBef>
            </a:pPr>
            <a:r>
              <a:rPr lang="hr-HR" b="1"/>
              <a:t>HS</a:t>
            </a:r>
            <a:endParaRPr lang="en-US" b="1"/>
          </a:p>
        </p:txBody>
      </p:sp>
      <p:sp>
        <p:nvSpPr>
          <p:cNvPr id="23597" name="Text Box 46"/>
          <p:cNvSpPr txBox="1">
            <a:spLocks noChangeArrowheads="1"/>
          </p:cNvSpPr>
          <p:nvPr/>
        </p:nvSpPr>
        <p:spPr bwMode="auto">
          <a:xfrm>
            <a:off x="4859338" y="5949950"/>
            <a:ext cx="863600" cy="366713"/>
          </a:xfrm>
          <a:prstGeom prst="rect">
            <a:avLst/>
          </a:prstGeom>
          <a:noFill/>
          <a:ln w="9525">
            <a:noFill/>
            <a:miter lim="800000"/>
            <a:headEnd/>
            <a:tailEnd/>
          </a:ln>
        </p:spPr>
        <p:txBody>
          <a:bodyPr>
            <a:spAutoFit/>
          </a:bodyPr>
          <a:lstStyle/>
          <a:p>
            <a:pPr>
              <a:spcBef>
                <a:spcPct val="50000"/>
              </a:spcBef>
            </a:pPr>
            <a:r>
              <a:rPr lang="hr-HR" b="1"/>
              <a:t>Zadar</a:t>
            </a:r>
            <a:endParaRPr lang="en-US" b="1"/>
          </a:p>
        </p:txBody>
      </p:sp>
      <p:sp>
        <p:nvSpPr>
          <p:cNvPr id="23598" name="Rectangle 47"/>
          <p:cNvSpPr>
            <a:spLocks noChangeArrowheads="1"/>
          </p:cNvSpPr>
          <p:nvPr/>
        </p:nvSpPr>
        <p:spPr bwMode="auto">
          <a:xfrm>
            <a:off x="4067175" y="17732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599" name="Rectangle 48"/>
          <p:cNvSpPr>
            <a:spLocks noChangeArrowheads="1"/>
          </p:cNvSpPr>
          <p:nvPr/>
        </p:nvSpPr>
        <p:spPr bwMode="auto">
          <a:xfrm>
            <a:off x="2843213"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0" name="Rectangle 49"/>
          <p:cNvSpPr>
            <a:spLocks noChangeArrowheads="1"/>
          </p:cNvSpPr>
          <p:nvPr/>
        </p:nvSpPr>
        <p:spPr bwMode="auto">
          <a:xfrm>
            <a:off x="3203575" y="22050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1" name="Rectangle 50"/>
          <p:cNvSpPr>
            <a:spLocks noChangeArrowheads="1"/>
          </p:cNvSpPr>
          <p:nvPr/>
        </p:nvSpPr>
        <p:spPr bwMode="auto">
          <a:xfrm>
            <a:off x="4787900" y="14128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2" name="Rectangle 51"/>
          <p:cNvSpPr>
            <a:spLocks noChangeArrowheads="1"/>
          </p:cNvSpPr>
          <p:nvPr/>
        </p:nvSpPr>
        <p:spPr bwMode="auto">
          <a:xfrm>
            <a:off x="4932363" y="9810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3" name="Rectangle 52"/>
          <p:cNvSpPr>
            <a:spLocks noChangeArrowheads="1"/>
          </p:cNvSpPr>
          <p:nvPr/>
        </p:nvSpPr>
        <p:spPr bwMode="auto">
          <a:xfrm>
            <a:off x="3779838"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4" name="Rectangle 53"/>
          <p:cNvSpPr>
            <a:spLocks noChangeArrowheads="1"/>
          </p:cNvSpPr>
          <p:nvPr/>
        </p:nvSpPr>
        <p:spPr bwMode="auto">
          <a:xfrm>
            <a:off x="3348038" y="11255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5" name="Rectangle 54"/>
          <p:cNvSpPr>
            <a:spLocks noChangeArrowheads="1"/>
          </p:cNvSpPr>
          <p:nvPr/>
        </p:nvSpPr>
        <p:spPr bwMode="auto">
          <a:xfrm>
            <a:off x="3708400" y="22050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6" name="Rectangle 55"/>
          <p:cNvSpPr>
            <a:spLocks noChangeArrowheads="1"/>
          </p:cNvSpPr>
          <p:nvPr/>
        </p:nvSpPr>
        <p:spPr bwMode="auto">
          <a:xfrm>
            <a:off x="3708400" y="17732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7" name="Rectangle 56"/>
          <p:cNvSpPr>
            <a:spLocks noChangeArrowheads="1"/>
          </p:cNvSpPr>
          <p:nvPr/>
        </p:nvSpPr>
        <p:spPr bwMode="auto">
          <a:xfrm>
            <a:off x="4140200"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8" name="Rectangle 57"/>
          <p:cNvSpPr>
            <a:spLocks noChangeArrowheads="1"/>
          </p:cNvSpPr>
          <p:nvPr/>
        </p:nvSpPr>
        <p:spPr bwMode="auto">
          <a:xfrm>
            <a:off x="4500563" y="15573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09" name="Rectangle 58"/>
          <p:cNvSpPr>
            <a:spLocks noChangeArrowheads="1"/>
          </p:cNvSpPr>
          <p:nvPr/>
        </p:nvSpPr>
        <p:spPr bwMode="auto">
          <a:xfrm>
            <a:off x="3924300" y="566102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10" name="Rectangle 59"/>
          <p:cNvSpPr>
            <a:spLocks noChangeArrowheads="1"/>
          </p:cNvSpPr>
          <p:nvPr/>
        </p:nvSpPr>
        <p:spPr bwMode="auto">
          <a:xfrm>
            <a:off x="3492500" y="1484313"/>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11" name="Rectangle 60"/>
          <p:cNvSpPr>
            <a:spLocks noChangeArrowheads="1"/>
          </p:cNvSpPr>
          <p:nvPr/>
        </p:nvSpPr>
        <p:spPr bwMode="auto">
          <a:xfrm>
            <a:off x="4356100" y="9810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3612" name="Line 61"/>
          <p:cNvSpPr>
            <a:spLocks noChangeShapeType="1"/>
          </p:cNvSpPr>
          <p:nvPr/>
        </p:nvSpPr>
        <p:spPr bwMode="auto">
          <a:xfrm>
            <a:off x="755650" y="2349500"/>
            <a:ext cx="3671888" cy="3384550"/>
          </a:xfrm>
          <a:prstGeom prst="line">
            <a:avLst/>
          </a:prstGeom>
          <a:noFill/>
          <a:ln w="25400">
            <a:solidFill>
              <a:srgbClr val="3366FF"/>
            </a:solidFill>
            <a:round/>
            <a:headEnd/>
            <a:tailEnd/>
          </a:ln>
        </p:spPr>
        <p:txBody>
          <a:bodyPr/>
          <a:lstStyle/>
          <a:p>
            <a:endParaRPr lang="sr-Latn-CS"/>
          </a:p>
        </p:txBody>
      </p:sp>
      <p:sp>
        <p:nvSpPr>
          <p:cNvPr id="23613" name="Text Box 62"/>
          <p:cNvSpPr txBox="1">
            <a:spLocks noChangeArrowheads="1"/>
          </p:cNvSpPr>
          <p:nvPr/>
        </p:nvSpPr>
        <p:spPr bwMode="auto">
          <a:xfrm>
            <a:off x="827088" y="3213100"/>
            <a:ext cx="863600" cy="366713"/>
          </a:xfrm>
          <a:prstGeom prst="rect">
            <a:avLst/>
          </a:prstGeom>
          <a:noFill/>
          <a:ln w="9525">
            <a:noFill/>
            <a:miter lim="800000"/>
            <a:headEnd/>
            <a:tailEnd/>
          </a:ln>
        </p:spPr>
        <p:txBody>
          <a:bodyPr>
            <a:spAutoFit/>
          </a:bodyPr>
          <a:lstStyle/>
          <a:p>
            <a:pPr>
              <a:spcBef>
                <a:spcPct val="50000"/>
              </a:spcBef>
            </a:pPr>
            <a:r>
              <a:rPr lang="hr-HR" b="1"/>
              <a:t>1 DF</a:t>
            </a:r>
            <a:endParaRPr lang="en-US" b="1"/>
          </a:p>
        </p:txBody>
      </p:sp>
      <p:sp>
        <p:nvSpPr>
          <p:cNvPr id="23614" name="Line 63"/>
          <p:cNvSpPr>
            <a:spLocks noChangeShapeType="1"/>
          </p:cNvSpPr>
          <p:nvPr/>
        </p:nvSpPr>
        <p:spPr bwMode="auto">
          <a:xfrm flipH="1">
            <a:off x="1187450" y="404813"/>
            <a:ext cx="4968875" cy="4608512"/>
          </a:xfrm>
          <a:prstGeom prst="line">
            <a:avLst/>
          </a:prstGeom>
          <a:noFill/>
          <a:ln w="25400">
            <a:solidFill>
              <a:schemeClr val="tx1"/>
            </a:solidFill>
            <a:prstDash val="dash"/>
            <a:round/>
            <a:headEnd/>
            <a:tailEnd/>
          </a:ln>
        </p:spPr>
        <p:txBody>
          <a:bodyPr/>
          <a:lstStyle/>
          <a:p>
            <a:endParaRPr lang="sr-Latn-CS"/>
          </a:p>
        </p:txBody>
      </p:sp>
      <p:sp>
        <p:nvSpPr>
          <p:cNvPr id="23615" name="Text Box 66"/>
          <p:cNvSpPr txBox="1">
            <a:spLocks noChangeArrowheads="1"/>
          </p:cNvSpPr>
          <p:nvPr/>
        </p:nvSpPr>
        <p:spPr bwMode="auto">
          <a:xfrm>
            <a:off x="7667625" y="2852738"/>
            <a:ext cx="863600" cy="366712"/>
          </a:xfrm>
          <a:prstGeom prst="rect">
            <a:avLst/>
          </a:prstGeom>
          <a:noFill/>
          <a:ln w="9525">
            <a:noFill/>
            <a:miter lim="800000"/>
            <a:headEnd/>
            <a:tailEnd/>
          </a:ln>
        </p:spPr>
        <p:txBody>
          <a:bodyPr>
            <a:spAutoFit/>
          </a:bodyPr>
          <a:lstStyle/>
          <a:p>
            <a:pPr>
              <a:spcBef>
                <a:spcPct val="50000"/>
              </a:spcBef>
            </a:pPr>
            <a:r>
              <a:rPr lang="hr-HR" b="1"/>
              <a:t>2 DF</a:t>
            </a:r>
            <a:endParaRPr lang="en-US" b="1"/>
          </a:p>
        </p:txBody>
      </p:sp>
      <p:sp>
        <p:nvSpPr>
          <p:cNvPr id="23616" name="Text Box 67"/>
          <p:cNvSpPr txBox="1">
            <a:spLocks noChangeArrowheads="1"/>
          </p:cNvSpPr>
          <p:nvPr/>
        </p:nvSpPr>
        <p:spPr bwMode="auto">
          <a:xfrm>
            <a:off x="3563938" y="6021388"/>
            <a:ext cx="863600" cy="366712"/>
          </a:xfrm>
          <a:prstGeom prst="rect">
            <a:avLst/>
          </a:prstGeom>
          <a:noFill/>
          <a:ln w="9525">
            <a:noFill/>
            <a:miter lim="800000"/>
            <a:headEnd/>
            <a:tailEnd/>
          </a:ln>
        </p:spPr>
        <p:txBody>
          <a:bodyPr>
            <a:spAutoFit/>
          </a:bodyPr>
          <a:lstStyle/>
          <a:p>
            <a:pPr>
              <a:spcBef>
                <a:spcPct val="50000"/>
              </a:spcBef>
            </a:pPr>
            <a:r>
              <a:rPr lang="hr-HR" b="1"/>
              <a:t>Rijeka</a:t>
            </a:r>
            <a:endParaRPr lang="en-US" b="1"/>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54"/>
          <p:cNvSpPr>
            <a:spLocks noChangeArrowheads="1"/>
          </p:cNvSpPr>
          <p:nvPr/>
        </p:nvSpPr>
        <p:spPr bwMode="auto">
          <a:xfrm>
            <a:off x="3708400" y="22050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578" name="Line 2"/>
          <p:cNvSpPr>
            <a:spLocks noChangeShapeType="1"/>
          </p:cNvSpPr>
          <p:nvPr/>
        </p:nvSpPr>
        <p:spPr bwMode="auto">
          <a:xfrm>
            <a:off x="2627313" y="188913"/>
            <a:ext cx="0" cy="3887787"/>
          </a:xfrm>
          <a:prstGeom prst="line">
            <a:avLst/>
          </a:prstGeom>
          <a:noFill/>
          <a:ln w="25400">
            <a:solidFill>
              <a:schemeClr val="tx1"/>
            </a:solidFill>
            <a:round/>
            <a:headEnd/>
            <a:tailEnd/>
          </a:ln>
        </p:spPr>
        <p:txBody>
          <a:bodyPr/>
          <a:lstStyle/>
          <a:p>
            <a:endParaRPr lang="sr-Latn-CS"/>
          </a:p>
        </p:txBody>
      </p:sp>
      <p:sp>
        <p:nvSpPr>
          <p:cNvPr id="24579" name="Line 3"/>
          <p:cNvSpPr>
            <a:spLocks noChangeShapeType="1"/>
          </p:cNvSpPr>
          <p:nvPr/>
        </p:nvSpPr>
        <p:spPr bwMode="auto">
          <a:xfrm>
            <a:off x="2627313" y="4076700"/>
            <a:ext cx="5473700" cy="0"/>
          </a:xfrm>
          <a:prstGeom prst="line">
            <a:avLst/>
          </a:prstGeom>
          <a:noFill/>
          <a:ln w="25400">
            <a:solidFill>
              <a:schemeClr val="tx1"/>
            </a:solidFill>
            <a:round/>
            <a:headEnd/>
            <a:tailEnd/>
          </a:ln>
        </p:spPr>
        <p:txBody>
          <a:bodyPr/>
          <a:lstStyle/>
          <a:p>
            <a:endParaRPr lang="sr-Latn-CS"/>
          </a:p>
        </p:txBody>
      </p:sp>
      <p:sp>
        <p:nvSpPr>
          <p:cNvPr id="24580" name="AutoShape 4"/>
          <p:cNvSpPr>
            <a:spLocks noChangeArrowheads="1"/>
          </p:cNvSpPr>
          <p:nvPr/>
        </p:nvSpPr>
        <p:spPr bwMode="auto">
          <a:xfrm>
            <a:off x="5148263" y="12684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1" name="AutoShape 5"/>
          <p:cNvSpPr>
            <a:spLocks noChangeArrowheads="1"/>
          </p:cNvSpPr>
          <p:nvPr/>
        </p:nvSpPr>
        <p:spPr bwMode="auto">
          <a:xfrm>
            <a:off x="6372225" y="18446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2" name="AutoShape 6"/>
          <p:cNvSpPr>
            <a:spLocks noChangeArrowheads="1"/>
          </p:cNvSpPr>
          <p:nvPr/>
        </p:nvSpPr>
        <p:spPr bwMode="auto">
          <a:xfrm>
            <a:off x="6372225" y="23495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3" name="AutoShape 7"/>
          <p:cNvSpPr>
            <a:spLocks noChangeArrowheads="1"/>
          </p:cNvSpPr>
          <p:nvPr/>
        </p:nvSpPr>
        <p:spPr bwMode="auto">
          <a:xfrm>
            <a:off x="4859338" y="16287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4" name="AutoShape 8"/>
          <p:cNvSpPr>
            <a:spLocks noChangeArrowheads="1"/>
          </p:cNvSpPr>
          <p:nvPr/>
        </p:nvSpPr>
        <p:spPr bwMode="auto">
          <a:xfrm>
            <a:off x="5435600" y="20605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5" name="AutoShape 9"/>
          <p:cNvSpPr>
            <a:spLocks noChangeArrowheads="1"/>
          </p:cNvSpPr>
          <p:nvPr/>
        </p:nvSpPr>
        <p:spPr bwMode="auto">
          <a:xfrm>
            <a:off x="5795963" y="32131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6" name="AutoShape 10"/>
          <p:cNvSpPr>
            <a:spLocks noChangeArrowheads="1"/>
          </p:cNvSpPr>
          <p:nvPr/>
        </p:nvSpPr>
        <p:spPr bwMode="auto">
          <a:xfrm>
            <a:off x="4787900" y="19161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7" name="AutoShape 11"/>
          <p:cNvSpPr>
            <a:spLocks noChangeArrowheads="1"/>
          </p:cNvSpPr>
          <p:nvPr/>
        </p:nvSpPr>
        <p:spPr bwMode="auto">
          <a:xfrm>
            <a:off x="54356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8" name="AutoShape 12"/>
          <p:cNvSpPr>
            <a:spLocks noChangeArrowheads="1"/>
          </p:cNvSpPr>
          <p:nvPr/>
        </p:nvSpPr>
        <p:spPr bwMode="auto">
          <a:xfrm>
            <a:off x="5148263"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89" name="AutoShape 13"/>
          <p:cNvSpPr>
            <a:spLocks noChangeArrowheads="1"/>
          </p:cNvSpPr>
          <p:nvPr/>
        </p:nvSpPr>
        <p:spPr bwMode="auto">
          <a:xfrm>
            <a:off x="5508625" y="26368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90" name="AutoShape 14"/>
          <p:cNvSpPr>
            <a:spLocks noChangeArrowheads="1"/>
          </p:cNvSpPr>
          <p:nvPr/>
        </p:nvSpPr>
        <p:spPr bwMode="auto">
          <a:xfrm>
            <a:off x="5940425" y="21336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591" name="Oval 15"/>
          <p:cNvSpPr>
            <a:spLocks noChangeArrowheads="1"/>
          </p:cNvSpPr>
          <p:nvPr/>
        </p:nvSpPr>
        <p:spPr bwMode="auto">
          <a:xfrm>
            <a:off x="5435600" y="3500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592" name="Oval 16"/>
          <p:cNvSpPr>
            <a:spLocks noChangeArrowheads="1"/>
          </p:cNvSpPr>
          <p:nvPr/>
        </p:nvSpPr>
        <p:spPr bwMode="auto">
          <a:xfrm>
            <a:off x="3851275"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593" name="Oval 17"/>
          <p:cNvSpPr>
            <a:spLocks noChangeArrowheads="1"/>
          </p:cNvSpPr>
          <p:nvPr/>
        </p:nvSpPr>
        <p:spPr bwMode="auto">
          <a:xfrm>
            <a:off x="4356100" y="27813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594" name="Oval 18"/>
          <p:cNvSpPr>
            <a:spLocks noChangeArrowheads="1"/>
          </p:cNvSpPr>
          <p:nvPr/>
        </p:nvSpPr>
        <p:spPr bwMode="auto">
          <a:xfrm>
            <a:off x="4859338"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595" name="Oval 19"/>
          <p:cNvSpPr>
            <a:spLocks noChangeArrowheads="1"/>
          </p:cNvSpPr>
          <p:nvPr/>
        </p:nvSpPr>
        <p:spPr bwMode="auto">
          <a:xfrm>
            <a:off x="43561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596" name="Oval 20"/>
          <p:cNvSpPr>
            <a:spLocks noChangeArrowheads="1"/>
          </p:cNvSpPr>
          <p:nvPr/>
        </p:nvSpPr>
        <p:spPr bwMode="auto">
          <a:xfrm>
            <a:off x="42846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597" name="Oval 21"/>
          <p:cNvSpPr>
            <a:spLocks noChangeArrowheads="1"/>
          </p:cNvSpPr>
          <p:nvPr/>
        </p:nvSpPr>
        <p:spPr bwMode="auto">
          <a:xfrm>
            <a:off x="4716463"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598" name="Oval 22"/>
          <p:cNvSpPr>
            <a:spLocks noChangeArrowheads="1"/>
          </p:cNvSpPr>
          <p:nvPr/>
        </p:nvSpPr>
        <p:spPr bwMode="auto">
          <a:xfrm>
            <a:off x="3924300"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599" name="Oval 23"/>
          <p:cNvSpPr>
            <a:spLocks noChangeArrowheads="1"/>
          </p:cNvSpPr>
          <p:nvPr/>
        </p:nvSpPr>
        <p:spPr bwMode="auto">
          <a:xfrm>
            <a:off x="3779838"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00" name="Oval 24"/>
          <p:cNvSpPr>
            <a:spLocks noChangeArrowheads="1"/>
          </p:cNvSpPr>
          <p:nvPr/>
        </p:nvSpPr>
        <p:spPr bwMode="auto">
          <a:xfrm>
            <a:off x="4932363" y="34290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01" name="Oval 25"/>
          <p:cNvSpPr>
            <a:spLocks noChangeArrowheads="1"/>
          </p:cNvSpPr>
          <p:nvPr/>
        </p:nvSpPr>
        <p:spPr bwMode="auto">
          <a:xfrm>
            <a:off x="5076825" y="28527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02" name="AutoShape 26"/>
          <p:cNvSpPr>
            <a:spLocks noChangeArrowheads="1"/>
          </p:cNvSpPr>
          <p:nvPr/>
        </p:nvSpPr>
        <p:spPr bwMode="auto">
          <a:xfrm>
            <a:off x="5364163" y="314166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03" name="AutoShape 27"/>
          <p:cNvSpPr>
            <a:spLocks noChangeArrowheads="1"/>
          </p:cNvSpPr>
          <p:nvPr/>
        </p:nvSpPr>
        <p:spPr bwMode="auto">
          <a:xfrm>
            <a:off x="6011863" y="28527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04" name="AutoShape 28"/>
          <p:cNvSpPr>
            <a:spLocks noChangeArrowheads="1"/>
          </p:cNvSpPr>
          <p:nvPr/>
        </p:nvSpPr>
        <p:spPr bwMode="auto">
          <a:xfrm>
            <a:off x="4643438" y="27082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05" name="AutoShape 29"/>
          <p:cNvSpPr>
            <a:spLocks noChangeArrowheads="1"/>
          </p:cNvSpPr>
          <p:nvPr/>
        </p:nvSpPr>
        <p:spPr bwMode="auto">
          <a:xfrm>
            <a:off x="5867400"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06" name="AutoShape 30"/>
          <p:cNvSpPr>
            <a:spLocks noChangeArrowheads="1"/>
          </p:cNvSpPr>
          <p:nvPr/>
        </p:nvSpPr>
        <p:spPr bwMode="auto">
          <a:xfrm>
            <a:off x="5003800" y="22050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07" name="Oval 31"/>
          <p:cNvSpPr>
            <a:spLocks noChangeArrowheads="1"/>
          </p:cNvSpPr>
          <p:nvPr/>
        </p:nvSpPr>
        <p:spPr bwMode="auto">
          <a:xfrm>
            <a:off x="4643438" y="29972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08" name="Oval 32"/>
          <p:cNvSpPr>
            <a:spLocks noChangeArrowheads="1"/>
          </p:cNvSpPr>
          <p:nvPr/>
        </p:nvSpPr>
        <p:spPr bwMode="auto">
          <a:xfrm>
            <a:off x="4643438" y="21336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09" name="Oval 33"/>
          <p:cNvSpPr>
            <a:spLocks noChangeArrowheads="1"/>
          </p:cNvSpPr>
          <p:nvPr/>
        </p:nvSpPr>
        <p:spPr bwMode="auto">
          <a:xfrm>
            <a:off x="4572000" y="32845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10" name="Oval 34"/>
          <p:cNvSpPr>
            <a:spLocks noChangeArrowheads="1"/>
          </p:cNvSpPr>
          <p:nvPr/>
        </p:nvSpPr>
        <p:spPr bwMode="auto">
          <a:xfrm>
            <a:off x="5148263"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11" name="Oval 35"/>
          <p:cNvSpPr>
            <a:spLocks noChangeArrowheads="1"/>
          </p:cNvSpPr>
          <p:nvPr/>
        </p:nvSpPr>
        <p:spPr bwMode="auto">
          <a:xfrm>
            <a:off x="4211638"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12" name="Oval 36"/>
          <p:cNvSpPr>
            <a:spLocks noChangeArrowheads="1"/>
          </p:cNvSpPr>
          <p:nvPr/>
        </p:nvSpPr>
        <p:spPr bwMode="auto">
          <a:xfrm>
            <a:off x="4140200" y="33575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13" name="Oval 37"/>
          <p:cNvSpPr>
            <a:spLocks noChangeArrowheads="1"/>
          </p:cNvSpPr>
          <p:nvPr/>
        </p:nvSpPr>
        <p:spPr bwMode="auto">
          <a:xfrm>
            <a:off x="3492500" y="28527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14" name="AutoShape 38"/>
          <p:cNvSpPr>
            <a:spLocks noChangeArrowheads="1"/>
          </p:cNvSpPr>
          <p:nvPr/>
        </p:nvSpPr>
        <p:spPr bwMode="auto">
          <a:xfrm>
            <a:off x="6443663" y="14843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15" name="AutoShape 39"/>
          <p:cNvSpPr>
            <a:spLocks noChangeArrowheads="1"/>
          </p:cNvSpPr>
          <p:nvPr/>
        </p:nvSpPr>
        <p:spPr bwMode="auto">
          <a:xfrm>
            <a:off x="58674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16" name="Text Box 40"/>
          <p:cNvSpPr txBox="1">
            <a:spLocks noChangeArrowheads="1"/>
          </p:cNvSpPr>
          <p:nvPr/>
        </p:nvSpPr>
        <p:spPr bwMode="auto">
          <a:xfrm>
            <a:off x="7164388" y="4292600"/>
            <a:ext cx="863600" cy="366713"/>
          </a:xfrm>
          <a:prstGeom prst="rect">
            <a:avLst/>
          </a:prstGeom>
          <a:noFill/>
          <a:ln w="9525">
            <a:noFill/>
            <a:miter lim="800000"/>
            <a:headEnd/>
            <a:tailEnd/>
          </a:ln>
        </p:spPr>
        <p:txBody>
          <a:bodyPr>
            <a:spAutoFit/>
          </a:bodyPr>
          <a:lstStyle/>
          <a:p>
            <a:pPr>
              <a:spcBef>
                <a:spcPct val="50000"/>
              </a:spcBef>
            </a:pPr>
            <a:r>
              <a:rPr lang="hr-HR" b="1"/>
              <a:t>MVM</a:t>
            </a:r>
            <a:endParaRPr lang="en-US" b="1"/>
          </a:p>
        </p:txBody>
      </p:sp>
      <p:sp>
        <p:nvSpPr>
          <p:cNvPr id="24617" name="Text Box 41"/>
          <p:cNvSpPr txBox="1">
            <a:spLocks noChangeArrowheads="1"/>
          </p:cNvSpPr>
          <p:nvPr/>
        </p:nvSpPr>
        <p:spPr bwMode="auto">
          <a:xfrm>
            <a:off x="1692275" y="404813"/>
            <a:ext cx="792163" cy="366712"/>
          </a:xfrm>
          <a:prstGeom prst="rect">
            <a:avLst/>
          </a:prstGeom>
          <a:noFill/>
          <a:ln w="9525">
            <a:noFill/>
            <a:miter lim="800000"/>
            <a:headEnd/>
            <a:tailEnd/>
          </a:ln>
        </p:spPr>
        <p:txBody>
          <a:bodyPr>
            <a:spAutoFit/>
          </a:bodyPr>
          <a:lstStyle/>
          <a:p>
            <a:pPr>
              <a:spcBef>
                <a:spcPct val="50000"/>
              </a:spcBef>
            </a:pPr>
            <a:r>
              <a:rPr lang="hr-HR" b="1"/>
              <a:t>TM</a:t>
            </a:r>
            <a:endParaRPr lang="en-US" b="1"/>
          </a:p>
        </p:txBody>
      </p:sp>
      <p:sp>
        <p:nvSpPr>
          <p:cNvPr id="24618" name="AutoShape 42"/>
          <p:cNvSpPr>
            <a:spLocks noChangeArrowheads="1"/>
          </p:cNvSpPr>
          <p:nvPr/>
        </p:nvSpPr>
        <p:spPr bwMode="auto">
          <a:xfrm>
            <a:off x="5580063" y="14128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19" name="Oval 43"/>
          <p:cNvSpPr>
            <a:spLocks noChangeArrowheads="1"/>
          </p:cNvSpPr>
          <p:nvPr/>
        </p:nvSpPr>
        <p:spPr bwMode="auto">
          <a:xfrm>
            <a:off x="2843213" y="566102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4620" name="AutoShape 44"/>
          <p:cNvSpPr>
            <a:spLocks noChangeArrowheads="1"/>
          </p:cNvSpPr>
          <p:nvPr/>
        </p:nvSpPr>
        <p:spPr bwMode="auto">
          <a:xfrm>
            <a:off x="5076825" y="566102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4621" name="Text Box 45"/>
          <p:cNvSpPr txBox="1">
            <a:spLocks noChangeArrowheads="1"/>
          </p:cNvSpPr>
          <p:nvPr/>
        </p:nvSpPr>
        <p:spPr bwMode="auto">
          <a:xfrm>
            <a:off x="2700338" y="6021388"/>
            <a:ext cx="863600" cy="366712"/>
          </a:xfrm>
          <a:prstGeom prst="rect">
            <a:avLst/>
          </a:prstGeom>
          <a:noFill/>
          <a:ln w="9525">
            <a:noFill/>
            <a:miter lim="800000"/>
            <a:headEnd/>
            <a:tailEnd/>
          </a:ln>
        </p:spPr>
        <p:txBody>
          <a:bodyPr>
            <a:spAutoFit/>
          </a:bodyPr>
          <a:lstStyle/>
          <a:p>
            <a:pPr>
              <a:spcBef>
                <a:spcPct val="50000"/>
              </a:spcBef>
            </a:pPr>
            <a:r>
              <a:rPr lang="hr-HR" b="1"/>
              <a:t>HS</a:t>
            </a:r>
            <a:endParaRPr lang="en-US" b="1"/>
          </a:p>
        </p:txBody>
      </p:sp>
      <p:sp>
        <p:nvSpPr>
          <p:cNvPr id="24622" name="Text Box 46"/>
          <p:cNvSpPr txBox="1">
            <a:spLocks noChangeArrowheads="1"/>
          </p:cNvSpPr>
          <p:nvPr/>
        </p:nvSpPr>
        <p:spPr bwMode="auto">
          <a:xfrm>
            <a:off x="4859338" y="5949950"/>
            <a:ext cx="863600" cy="366713"/>
          </a:xfrm>
          <a:prstGeom prst="rect">
            <a:avLst/>
          </a:prstGeom>
          <a:noFill/>
          <a:ln w="9525">
            <a:noFill/>
            <a:miter lim="800000"/>
            <a:headEnd/>
            <a:tailEnd/>
          </a:ln>
        </p:spPr>
        <p:txBody>
          <a:bodyPr>
            <a:spAutoFit/>
          </a:bodyPr>
          <a:lstStyle/>
          <a:p>
            <a:pPr>
              <a:spcBef>
                <a:spcPct val="50000"/>
              </a:spcBef>
            </a:pPr>
            <a:r>
              <a:rPr lang="hr-HR" b="1"/>
              <a:t>Zadar</a:t>
            </a:r>
            <a:endParaRPr lang="en-US" b="1"/>
          </a:p>
        </p:txBody>
      </p:sp>
      <p:sp>
        <p:nvSpPr>
          <p:cNvPr id="24623" name="Rectangle 47"/>
          <p:cNvSpPr>
            <a:spLocks noChangeArrowheads="1"/>
          </p:cNvSpPr>
          <p:nvPr/>
        </p:nvSpPr>
        <p:spPr bwMode="auto">
          <a:xfrm>
            <a:off x="4067175" y="17732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24" name="Rectangle 48"/>
          <p:cNvSpPr>
            <a:spLocks noChangeArrowheads="1"/>
          </p:cNvSpPr>
          <p:nvPr/>
        </p:nvSpPr>
        <p:spPr bwMode="auto">
          <a:xfrm>
            <a:off x="2843213"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25" name="Rectangle 49"/>
          <p:cNvSpPr>
            <a:spLocks noChangeArrowheads="1"/>
          </p:cNvSpPr>
          <p:nvPr/>
        </p:nvSpPr>
        <p:spPr bwMode="auto">
          <a:xfrm>
            <a:off x="3203575" y="22050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26" name="Rectangle 50"/>
          <p:cNvSpPr>
            <a:spLocks noChangeArrowheads="1"/>
          </p:cNvSpPr>
          <p:nvPr/>
        </p:nvSpPr>
        <p:spPr bwMode="auto">
          <a:xfrm>
            <a:off x="4787900" y="14128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27" name="Rectangle 51"/>
          <p:cNvSpPr>
            <a:spLocks noChangeArrowheads="1"/>
          </p:cNvSpPr>
          <p:nvPr/>
        </p:nvSpPr>
        <p:spPr bwMode="auto">
          <a:xfrm>
            <a:off x="4932363" y="9810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28" name="Rectangle 52"/>
          <p:cNvSpPr>
            <a:spLocks noChangeArrowheads="1"/>
          </p:cNvSpPr>
          <p:nvPr/>
        </p:nvSpPr>
        <p:spPr bwMode="auto">
          <a:xfrm>
            <a:off x="3779838"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29" name="Rectangle 53"/>
          <p:cNvSpPr>
            <a:spLocks noChangeArrowheads="1"/>
          </p:cNvSpPr>
          <p:nvPr/>
        </p:nvSpPr>
        <p:spPr bwMode="auto">
          <a:xfrm>
            <a:off x="3348038" y="11255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30" name="Rectangle 55"/>
          <p:cNvSpPr>
            <a:spLocks noChangeArrowheads="1"/>
          </p:cNvSpPr>
          <p:nvPr/>
        </p:nvSpPr>
        <p:spPr bwMode="auto">
          <a:xfrm>
            <a:off x="3708400" y="17732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31" name="Rectangle 56"/>
          <p:cNvSpPr>
            <a:spLocks noChangeArrowheads="1"/>
          </p:cNvSpPr>
          <p:nvPr/>
        </p:nvSpPr>
        <p:spPr bwMode="auto">
          <a:xfrm>
            <a:off x="4140200" y="13414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32" name="Rectangle 57"/>
          <p:cNvSpPr>
            <a:spLocks noChangeArrowheads="1"/>
          </p:cNvSpPr>
          <p:nvPr/>
        </p:nvSpPr>
        <p:spPr bwMode="auto">
          <a:xfrm>
            <a:off x="4500563" y="1557338"/>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33" name="Rectangle 58"/>
          <p:cNvSpPr>
            <a:spLocks noChangeArrowheads="1"/>
          </p:cNvSpPr>
          <p:nvPr/>
        </p:nvSpPr>
        <p:spPr bwMode="auto">
          <a:xfrm>
            <a:off x="3924300" y="566102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34" name="Rectangle 59"/>
          <p:cNvSpPr>
            <a:spLocks noChangeArrowheads="1"/>
          </p:cNvSpPr>
          <p:nvPr/>
        </p:nvSpPr>
        <p:spPr bwMode="auto">
          <a:xfrm>
            <a:off x="3492500" y="1484313"/>
            <a:ext cx="266700" cy="287337"/>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35" name="Rectangle 60"/>
          <p:cNvSpPr>
            <a:spLocks noChangeArrowheads="1"/>
          </p:cNvSpPr>
          <p:nvPr/>
        </p:nvSpPr>
        <p:spPr bwMode="auto">
          <a:xfrm>
            <a:off x="4356100" y="981075"/>
            <a:ext cx="266700" cy="287338"/>
          </a:xfrm>
          <a:prstGeom prst="rect">
            <a:avLst/>
          </a:prstGeom>
          <a:solidFill>
            <a:srgbClr val="0070C0"/>
          </a:solidFill>
          <a:ln w="9525">
            <a:solidFill>
              <a:schemeClr val="tx1"/>
            </a:solidFill>
            <a:miter lim="800000"/>
            <a:headEnd/>
            <a:tailEnd/>
          </a:ln>
        </p:spPr>
        <p:txBody>
          <a:bodyPr wrap="none" anchor="ctr"/>
          <a:lstStyle/>
          <a:p>
            <a:endParaRPr lang="sr-Latn-CS"/>
          </a:p>
        </p:txBody>
      </p:sp>
      <p:sp>
        <p:nvSpPr>
          <p:cNvPr id="24636" name="Line 61"/>
          <p:cNvSpPr>
            <a:spLocks noChangeShapeType="1"/>
          </p:cNvSpPr>
          <p:nvPr/>
        </p:nvSpPr>
        <p:spPr bwMode="auto">
          <a:xfrm>
            <a:off x="755650" y="2349500"/>
            <a:ext cx="3671888" cy="3384550"/>
          </a:xfrm>
          <a:prstGeom prst="line">
            <a:avLst/>
          </a:prstGeom>
          <a:noFill/>
          <a:ln w="25400">
            <a:solidFill>
              <a:srgbClr val="3366FF"/>
            </a:solidFill>
            <a:round/>
            <a:headEnd/>
            <a:tailEnd/>
          </a:ln>
        </p:spPr>
        <p:txBody>
          <a:bodyPr/>
          <a:lstStyle/>
          <a:p>
            <a:endParaRPr lang="sr-Latn-CS"/>
          </a:p>
        </p:txBody>
      </p:sp>
      <p:sp>
        <p:nvSpPr>
          <p:cNvPr id="24637" name="Text Box 62"/>
          <p:cNvSpPr txBox="1">
            <a:spLocks noChangeArrowheads="1"/>
          </p:cNvSpPr>
          <p:nvPr/>
        </p:nvSpPr>
        <p:spPr bwMode="auto">
          <a:xfrm>
            <a:off x="827088" y="3213100"/>
            <a:ext cx="863600" cy="366713"/>
          </a:xfrm>
          <a:prstGeom prst="rect">
            <a:avLst/>
          </a:prstGeom>
          <a:noFill/>
          <a:ln w="9525">
            <a:noFill/>
            <a:miter lim="800000"/>
            <a:headEnd/>
            <a:tailEnd/>
          </a:ln>
        </p:spPr>
        <p:txBody>
          <a:bodyPr>
            <a:spAutoFit/>
          </a:bodyPr>
          <a:lstStyle/>
          <a:p>
            <a:pPr>
              <a:spcBef>
                <a:spcPct val="50000"/>
              </a:spcBef>
            </a:pPr>
            <a:r>
              <a:rPr lang="hr-HR" b="1"/>
              <a:t>1 DF</a:t>
            </a:r>
            <a:endParaRPr lang="en-US" b="1"/>
          </a:p>
        </p:txBody>
      </p:sp>
      <p:sp>
        <p:nvSpPr>
          <p:cNvPr id="24638" name="Line 63"/>
          <p:cNvSpPr>
            <a:spLocks noChangeShapeType="1"/>
          </p:cNvSpPr>
          <p:nvPr/>
        </p:nvSpPr>
        <p:spPr bwMode="auto">
          <a:xfrm flipH="1">
            <a:off x="1187450" y="404813"/>
            <a:ext cx="4968875" cy="4608512"/>
          </a:xfrm>
          <a:prstGeom prst="line">
            <a:avLst/>
          </a:prstGeom>
          <a:noFill/>
          <a:ln w="25400">
            <a:solidFill>
              <a:schemeClr val="tx1"/>
            </a:solidFill>
            <a:prstDash val="dash"/>
            <a:round/>
            <a:headEnd/>
            <a:tailEnd/>
          </a:ln>
        </p:spPr>
        <p:txBody>
          <a:bodyPr/>
          <a:lstStyle/>
          <a:p>
            <a:endParaRPr lang="sr-Latn-CS"/>
          </a:p>
        </p:txBody>
      </p:sp>
      <p:sp>
        <p:nvSpPr>
          <p:cNvPr id="24639" name="Line 64"/>
          <p:cNvSpPr>
            <a:spLocks noChangeShapeType="1"/>
          </p:cNvSpPr>
          <p:nvPr/>
        </p:nvSpPr>
        <p:spPr bwMode="auto">
          <a:xfrm flipV="1">
            <a:off x="4427538" y="1989138"/>
            <a:ext cx="4032250" cy="3744912"/>
          </a:xfrm>
          <a:prstGeom prst="line">
            <a:avLst/>
          </a:prstGeom>
          <a:noFill/>
          <a:ln w="25400">
            <a:solidFill>
              <a:srgbClr val="3366FF"/>
            </a:solidFill>
            <a:round/>
            <a:headEnd/>
            <a:tailEnd/>
          </a:ln>
        </p:spPr>
        <p:txBody>
          <a:bodyPr/>
          <a:lstStyle/>
          <a:p>
            <a:endParaRPr lang="sr-Latn-CS"/>
          </a:p>
        </p:txBody>
      </p:sp>
      <p:sp>
        <p:nvSpPr>
          <p:cNvPr id="24640" name="Line 65"/>
          <p:cNvSpPr>
            <a:spLocks noChangeShapeType="1"/>
          </p:cNvSpPr>
          <p:nvPr/>
        </p:nvSpPr>
        <p:spPr bwMode="auto">
          <a:xfrm>
            <a:off x="2843213" y="549275"/>
            <a:ext cx="4464050" cy="3743325"/>
          </a:xfrm>
          <a:prstGeom prst="line">
            <a:avLst/>
          </a:prstGeom>
          <a:noFill/>
          <a:ln w="25400">
            <a:solidFill>
              <a:schemeClr val="tx1"/>
            </a:solidFill>
            <a:prstDash val="dash"/>
            <a:round/>
            <a:headEnd/>
            <a:tailEnd/>
          </a:ln>
        </p:spPr>
        <p:txBody>
          <a:bodyPr/>
          <a:lstStyle/>
          <a:p>
            <a:endParaRPr lang="sr-Latn-CS"/>
          </a:p>
        </p:txBody>
      </p:sp>
      <p:sp>
        <p:nvSpPr>
          <p:cNvPr id="24641" name="Text Box 66"/>
          <p:cNvSpPr txBox="1">
            <a:spLocks noChangeArrowheads="1"/>
          </p:cNvSpPr>
          <p:nvPr/>
        </p:nvSpPr>
        <p:spPr bwMode="auto">
          <a:xfrm>
            <a:off x="7667625" y="2852738"/>
            <a:ext cx="863600" cy="366712"/>
          </a:xfrm>
          <a:prstGeom prst="rect">
            <a:avLst/>
          </a:prstGeom>
          <a:noFill/>
          <a:ln w="9525">
            <a:noFill/>
            <a:miter lim="800000"/>
            <a:headEnd/>
            <a:tailEnd/>
          </a:ln>
        </p:spPr>
        <p:txBody>
          <a:bodyPr>
            <a:spAutoFit/>
          </a:bodyPr>
          <a:lstStyle/>
          <a:p>
            <a:pPr>
              <a:spcBef>
                <a:spcPct val="50000"/>
              </a:spcBef>
            </a:pPr>
            <a:r>
              <a:rPr lang="hr-HR" b="1"/>
              <a:t>2 DF</a:t>
            </a:r>
            <a:endParaRPr lang="en-US" b="1"/>
          </a:p>
        </p:txBody>
      </p:sp>
      <p:sp>
        <p:nvSpPr>
          <p:cNvPr id="24642" name="Text Box 67"/>
          <p:cNvSpPr txBox="1">
            <a:spLocks noChangeArrowheads="1"/>
          </p:cNvSpPr>
          <p:nvPr/>
        </p:nvSpPr>
        <p:spPr bwMode="auto">
          <a:xfrm>
            <a:off x="3563938" y="6021388"/>
            <a:ext cx="863600" cy="366712"/>
          </a:xfrm>
          <a:prstGeom prst="rect">
            <a:avLst/>
          </a:prstGeom>
          <a:noFill/>
          <a:ln w="9525">
            <a:noFill/>
            <a:miter lim="800000"/>
            <a:headEnd/>
            <a:tailEnd/>
          </a:ln>
        </p:spPr>
        <p:txBody>
          <a:bodyPr>
            <a:spAutoFit/>
          </a:bodyPr>
          <a:lstStyle/>
          <a:p>
            <a:pPr>
              <a:spcBef>
                <a:spcPct val="50000"/>
              </a:spcBef>
            </a:pPr>
            <a:r>
              <a:rPr lang="hr-HR" b="1"/>
              <a:t>Rijeka</a:t>
            </a:r>
            <a:endParaRPr lang="en-US" b="1"/>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sz="quarter" idx="1"/>
          </p:nvPr>
        </p:nvSpPr>
        <p:spPr>
          <a:xfrm>
            <a:off x="468313" y="476250"/>
            <a:ext cx="8218487" cy="6121400"/>
          </a:xfrm>
        </p:spPr>
        <p:txBody>
          <a:bodyPr/>
          <a:lstStyle/>
          <a:p>
            <a:r>
              <a:rPr lang="hr-HR" sz="2800" smtClean="0"/>
              <a:t>Svaka NV ima određenu povezanost s DF</a:t>
            </a:r>
          </a:p>
          <a:p>
            <a:r>
              <a:rPr lang="hr-HR" sz="2800" smtClean="0"/>
              <a:t>Što je NV bliža diskriminativnoj funkciji to je veća korelacija (cos </a:t>
            </a:r>
            <a:r>
              <a:rPr lang="el-GR" sz="2800" smtClean="0">
                <a:cs typeface="Arial" charset="0"/>
              </a:rPr>
              <a:t>α</a:t>
            </a:r>
            <a:r>
              <a:rPr lang="hr-HR" sz="2800" smtClean="0">
                <a:cs typeface="Arial" charset="0"/>
              </a:rPr>
              <a:t>), odnosno</a:t>
            </a:r>
            <a:r>
              <a:rPr lang="hr-HR" sz="2800" smtClean="0"/>
              <a:t> veći je beta ponder kojim sudjeluje u formiranju te DF</a:t>
            </a:r>
          </a:p>
          <a:p>
            <a:r>
              <a:rPr lang="hr-HR" sz="2800" smtClean="0"/>
              <a:t>Svaki ispitanik može postići konkretan rezultat na DF -  to je njihov diskriminativni bod</a:t>
            </a:r>
          </a:p>
          <a:p>
            <a:r>
              <a:rPr lang="hr-HR" sz="2800" smtClean="0"/>
              <a:t>Tako ispitanici svake od grupa mogu imati M za svoju grupu na DF. Takve aritmetičke sredine grupa na DF zovu se grupni centroidi. </a:t>
            </a:r>
          </a:p>
          <a:p>
            <a:r>
              <a:rPr lang="hr-HR" sz="2800" smtClean="0"/>
              <a:t>Na osnovi grupnih centroida i diskriminativnih bodova mogu se klasificirati ispitanici u grupe</a:t>
            </a:r>
          </a:p>
          <a:p>
            <a:r>
              <a:rPr lang="hr-HR" sz="2800" smtClean="0"/>
              <a:t>To je odgovor na osnovno pitanje DA  </a:t>
            </a:r>
            <a:endParaRPr lang="en-US" sz="28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fontAlgn="auto">
              <a:spcAft>
                <a:spcPts val="0"/>
              </a:spcAft>
              <a:defRPr/>
            </a:pPr>
            <a:r>
              <a:rPr lang="hr-HR" sz="3600" smtClean="0">
                <a:solidFill>
                  <a:schemeClr val="tx1"/>
                </a:solidFill>
              </a:rPr>
              <a:t>“Cutting point” za grupe s jednakim brojem ispitanika</a:t>
            </a:r>
            <a:endParaRPr lang="en-US" sz="3600" smtClean="0">
              <a:solidFill>
                <a:schemeClr val="tx1"/>
              </a:solidFill>
            </a:endParaRPr>
          </a:p>
        </p:txBody>
      </p:sp>
      <p:sp>
        <p:nvSpPr>
          <p:cNvPr id="26626" name="Rectangle 3"/>
          <p:cNvSpPr>
            <a:spLocks noGrp="1" noChangeArrowheads="1"/>
          </p:cNvSpPr>
          <p:nvPr>
            <p:ph sz="quarter" idx="1"/>
          </p:nvPr>
        </p:nvSpPr>
        <p:spPr/>
        <p:txBody>
          <a:bodyPr/>
          <a:lstStyle/>
          <a:p>
            <a:r>
              <a:rPr lang="hr-HR" smtClean="0"/>
              <a:t>Zce = (Za+Zb)/2</a:t>
            </a:r>
          </a:p>
          <a:p>
            <a:r>
              <a:rPr lang="hr-HR" smtClean="0"/>
              <a:t>Z- centroid grupe</a:t>
            </a:r>
          </a:p>
          <a:p>
            <a:r>
              <a:rPr lang="hr-HR" smtClean="0"/>
              <a:t>Zce - mjesto rezanja rezultata ispitanika i određivanje pripadnosti jednoj od grupa i to (jednake grupe)</a:t>
            </a:r>
            <a:endParaRPr 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Line 4"/>
          <p:cNvSpPr>
            <a:spLocks noChangeShapeType="1"/>
          </p:cNvSpPr>
          <p:nvPr/>
        </p:nvSpPr>
        <p:spPr bwMode="auto">
          <a:xfrm>
            <a:off x="755650" y="4581525"/>
            <a:ext cx="7056438" cy="0"/>
          </a:xfrm>
          <a:prstGeom prst="line">
            <a:avLst/>
          </a:prstGeom>
          <a:noFill/>
          <a:ln w="25400">
            <a:solidFill>
              <a:schemeClr val="tx1"/>
            </a:solidFill>
            <a:round/>
            <a:headEnd/>
            <a:tailEnd/>
          </a:ln>
        </p:spPr>
        <p:txBody>
          <a:bodyPr/>
          <a:lstStyle/>
          <a:p>
            <a:endParaRPr lang="sr-Latn-CS"/>
          </a:p>
        </p:txBody>
      </p:sp>
      <p:sp>
        <p:nvSpPr>
          <p:cNvPr id="27650" name="Freeform 9"/>
          <p:cNvSpPr>
            <a:spLocks/>
          </p:cNvSpPr>
          <p:nvPr/>
        </p:nvSpPr>
        <p:spPr bwMode="auto">
          <a:xfrm>
            <a:off x="1331913" y="2338388"/>
            <a:ext cx="3455987" cy="2170112"/>
          </a:xfrm>
          <a:custGeom>
            <a:avLst/>
            <a:gdLst>
              <a:gd name="T0" fmla="*/ 0 w 2177"/>
              <a:gd name="T1" fmla="*/ 2170112 h 1367"/>
              <a:gd name="T2" fmla="*/ 792162 w 2177"/>
              <a:gd name="T3" fmla="*/ 1595437 h 1367"/>
              <a:gd name="T4" fmla="*/ 1800225 w 2177"/>
              <a:gd name="T5" fmla="*/ 11112 h 1367"/>
              <a:gd name="T6" fmla="*/ 2592387 w 2177"/>
              <a:gd name="T7" fmla="*/ 1666875 h 1367"/>
              <a:gd name="T8" fmla="*/ 3455987 w 2177"/>
              <a:gd name="T9" fmla="*/ 2170112 h 1367"/>
              <a:gd name="T10" fmla="*/ 0 60000 65536"/>
              <a:gd name="T11" fmla="*/ 0 60000 65536"/>
              <a:gd name="T12" fmla="*/ 0 60000 65536"/>
              <a:gd name="T13" fmla="*/ 0 60000 65536"/>
              <a:gd name="T14" fmla="*/ 0 60000 65536"/>
              <a:gd name="T15" fmla="*/ 0 w 2177"/>
              <a:gd name="T16" fmla="*/ 0 h 1367"/>
              <a:gd name="T17" fmla="*/ 2177 w 2177"/>
              <a:gd name="T18" fmla="*/ 1367 h 1367"/>
            </a:gdLst>
            <a:ahLst/>
            <a:cxnLst>
              <a:cxn ang="T10">
                <a:pos x="T0" y="T1"/>
              </a:cxn>
              <a:cxn ang="T11">
                <a:pos x="T2" y="T3"/>
              </a:cxn>
              <a:cxn ang="T12">
                <a:pos x="T4" y="T5"/>
              </a:cxn>
              <a:cxn ang="T13">
                <a:pos x="T6" y="T7"/>
              </a:cxn>
              <a:cxn ang="T14">
                <a:pos x="T8" y="T9"/>
              </a:cxn>
            </a:cxnLst>
            <a:rect l="T15" t="T16" r="T17" b="T18"/>
            <a:pathLst>
              <a:path w="2177" h="1367">
                <a:moveTo>
                  <a:pt x="0" y="1367"/>
                </a:moveTo>
                <a:cubicBezTo>
                  <a:pt x="155" y="1299"/>
                  <a:pt x="310" y="1232"/>
                  <a:pt x="499" y="1005"/>
                </a:cubicBezTo>
                <a:cubicBezTo>
                  <a:pt x="688" y="778"/>
                  <a:pt x="945" y="0"/>
                  <a:pt x="1134" y="7"/>
                </a:cubicBezTo>
                <a:cubicBezTo>
                  <a:pt x="1323" y="14"/>
                  <a:pt x="1459" y="823"/>
                  <a:pt x="1633" y="1050"/>
                </a:cubicBezTo>
                <a:cubicBezTo>
                  <a:pt x="1807" y="1277"/>
                  <a:pt x="2086" y="1314"/>
                  <a:pt x="2177" y="1367"/>
                </a:cubicBezTo>
              </a:path>
            </a:pathLst>
          </a:custGeom>
          <a:noFill/>
          <a:ln w="25400">
            <a:solidFill>
              <a:srgbClr val="FF0000"/>
            </a:solidFill>
            <a:round/>
            <a:headEnd/>
            <a:tailEnd/>
          </a:ln>
        </p:spPr>
        <p:txBody>
          <a:bodyPr/>
          <a:lstStyle/>
          <a:p>
            <a:endParaRPr lang="sr-Latn-CS"/>
          </a:p>
        </p:txBody>
      </p:sp>
      <p:sp>
        <p:nvSpPr>
          <p:cNvPr id="27651" name="Freeform 10"/>
          <p:cNvSpPr>
            <a:spLocks/>
          </p:cNvSpPr>
          <p:nvPr/>
        </p:nvSpPr>
        <p:spPr bwMode="auto">
          <a:xfrm>
            <a:off x="3419475" y="2276475"/>
            <a:ext cx="3455988" cy="2170113"/>
          </a:xfrm>
          <a:custGeom>
            <a:avLst/>
            <a:gdLst>
              <a:gd name="T0" fmla="*/ 0 w 2177"/>
              <a:gd name="T1" fmla="*/ 2170113 h 1367"/>
              <a:gd name="T2" fmla="*/ 792162 w 2177"/>
              <a:gd name="T3" fmla="*/ 1595438 h 1367"/>
              <a:gd name="T4" fmla="*/ 1800225 w 2177"/>
              <a:gd name="T5" fmla="*/ 11113 h 1367"/>
              <a:gd name="T6" fmla="*/ 2592387 w 2177"/>
              <a:gd name="T7" fmla="*/ 1666876 h 1367"/>
              <a:gd name="T8" fmla="*/ 3455988 w 2177"/>
              <a:gd name="T9" fmla="*/ 2170113 h 1367"/>
              <a:gd name="T10" fmla="*/ 0 60000 65536"/>
              <a:gd name="T11" fmla="*/ 0 60000 65536"/>
              <a:gd name="T12" fmla="*/ 0 60000 65536"/>
              <a:gd name="T13" fmla="*/ 0 60000 65536"/>
              <a:gd name="T14" fmla="*/ 0 60000 65536"/>
              <a:gd name="T15" fmla="*/ 0 w 2177"/>
              <a:gd name="T16" fmla="*/ 0 h 1367"/>
              <a:gd name="T17" fmla="*/ 2177 w 2177"/>
              <a:gd name="T18" fmla="*/ 1367 h 1367"/>
            </a:gdLst>
            <a:ahLst/>
            <a:cxnLst>
              <a:cxn ang="T10">
                <a:pos x="T0" y="T1"/>
              </a:cxn>
              <a:cxn ang="T11">
                <a:pos x="T2" y="T3"/>
              </a:cxn>
              <a:cxn ang="T12">
                <a:pos x="T4" y="T5"/>
              </a:cxn>
              <a:cxn ang="T13">
                <a:pos x="T6" y="T7"/>
              </a:cxn>
              <a:cxn ang="T14">
                <a:pos x="T8" y="T9"/>
              </a:cxn>
            </a:cxnLst>
            <a:rect l="T15" t="T16" r="T17" b="T18"/>
            <a:pathLst>
              <a:path w="2177" h="1367">
                <a:moveTo>
                  <a:pt x="0" y="1367"/>
                </a:moveTo>
                <a:cubicBezTo>
                  <a:pt x="155" y="1299"/>
                  <a:pt x="310" y="1232"/>
                  <a:pt x="499" y="1005"/>
                </a:cubicBezTo>
                <a:cubicBezTo>
                  <a:pt x="688" y="778"/>
                  <a:pt x="945" y="0"/>
                  <a:pt x="1134" y="7"/>
                </a:cubicBezTo>
                <a:cubicBezTo>
                  <a:pt x="1323" y="14"/>
                  <a:pt x="1459" y="823"/>
                  <a:pt x="1633" y="1050"/>
                </a:cubicBezTo>
                <a:cubicBezTo>
                  <a:pt x="1807" y="1277"/>
                  <a:pt x="2086" y="1314"/>
                  <a:pt x="2177" y="1367"/>
                </a:cubicBezTo>
              </a:path>
            </a:pathLst>
          </a:custGeom>
          <a:noFill/>
          <a:ln w="25400">
            <a:solidFill>
              <a:srgbClr val="0000FF"/>
            </a:solidFill>
            <a:round/>
            <a:headEnd/>
            <a:tailEnd/>
          </a:ln>
        </p:spPr>
        <p:txBody>
          <a:bodyPr/>
          <a:lstStyle/>
          <a:p>
            <a:endParaRPr lang="sr-Latn-CS"/>
          </a:p>
        </p:txBody>
      </p:sp>
      <p:sp>
        <p:nvSpPr>
          <p:cNvPr id="27652" name="Text Box 11"/>
          <p:cNvSpPr txBox="1">
            <a:spLocks noChangeArrowheads="1"/>
          </p:cNvSpPr>
          <p:nvPr/>
        </p:nvSpPr>
        <p:spPr bwMode="auto">
          <a:xfrm>
            <a:off x="7019925" y="4868863"/>
            <a:ext cx="792163" cy="457200"/>
          </a:xfrm>
          <a:prstGeom prst="rect">
            <a:avLst/>
          </a:prstGeom>
          <a:noFill/>
          <a:ln w="9525">
            <a:noFill/>
            <a:miter lim="800000"/>
            <a:headEnd/>
            <a:tailEnd/>
          </a:ln>
        </p:spPr>
        <p:txBody>
          <a:bodyPr>
            <a:spAutoFit/>
          </a:bodyPr>
          <a:lstStyle/>
          <a:p>
            <a:pPr>
              <a:spcBef>
                <a:spcPct val="50000"/>
              </a:spcBef>
            </a:pPr>
            <a:r>
              <a:rPr lang="hr-HR" sz="2400"/>
              <a:t>DF1</a:t>
            </a:r>
            <a:endParaRPr lang="en-US" sz="2400"/>
          </a:p>
        </p:txBody>
      </p:sp>
      <p:sp>
        <p:nvSpPr>
          <p:cNvPr id="27653" name="Line 12"/>
          <p:cNvSpPr>
            <a:spLocks noChangeShapeType="1"/>
          </p:cNvSpPr>
          <p:nvPr/>
        </p:nvSpPr>
        <p:spPr bwMode="auto">
          <a:xfrm>
            <a:off x="3059113" y="1916113"/>
            <a:ext cx="0" cy="2952750"/>
          </a:xfrm>
          <a:prstGeom prst="line">
            <a:avLst/>
          </a:prstGeom>
          <a:noFill/>
          <a:ln w="15875">
            <a:solidFill>
              <a:schemeClr val="tx1"/>
            </a:solidFill>
            <a:prstDash val="dash"/>
            <a:round/>
            <a:headEnd/>
            <a:tailEnd/>
          </a:ln>
        </p:spPr>
        <p:txBody>
          <a:bodyPr/>
          <a:lstStyle/>
          <a:p>
            <a:endParaRPr lang="sr-Latn-CS"/>
          </a:p>
        </p:txBody>
      </p:sp>
      <p:sp>
        <p:nvSpPr>
          <p:cNvPr id="27654" name="Line 14"/>
          <p:cNvSpPr>
            <a:spLocks noChangeShapeType="1"/>
          </p:cNvSpPr>
          <p:nvPr/>
        </p:nvSpPr>
        <p:spPr bwMode="auto">
          <a:xfrm>
            <a:off x="5148263" y="1916113"/>
            <a:ext cx="0" cy="2952750"/>
          </a:xfrm>
          <a:prstGeom prst="line">
            <a:avLst/>
          </a:prstGeom>
          <a:noFill/>
          <a:ln w="15875">
            <a:solidFill>
              <a:schemeClr val="tx1"/>
            </a:solidFill>
            <a:prstDash val="dash"/>
            <a:round/>
            <a:headEnd/>
            <a:tailEnd/>
          </a:ln>
        </p:spPr>
        <p:txBody>
          <a:bodyPr/>
          <a:lstStyle/>
          <a:p>
            <a:endParaRPr lang="sr-Latn-CS"/>
          </a:p>
        </p:txBody>
      </p:sp>
      <p:sp>
        <p:nvSpPr>
          <p:cNvPr id="27655" name="Text Box 15"/>
          <p:cNvSpPr txBox="1">
            <a:spLocks noChangeArrowheads="1"/>
          </p:cNvSpPr>
          <p:nvPr/>
        </p:nvSpPr>
        <p:spPr bwMode="auto">
          <a:xfrm>
            <a:off x="2771775" y="4797425"/>
            <a:ext cx="720725" cy="457200"/>
          </a:xfrm>
          <a:prstGeom prst="rect">
            <a:avLst/>
          </a:prstGeom>
          <a:noFill/>
          <a:ln w="9525">
            <a:noFill/>
            <a:miter lim="800000"/>
            <a:headEnd/>
            <a:tailEnd/>
          </a:ln>
        </p:spPr>
        <p:txBody>
          <a:bodyPr>
            <a:spAutoFit/>
          </a:bodyPr>
          <a:lstStyle/>
          <a:p>
            <a:pPr>
              <a:spcBef>
                <a:spcPct val="50000"/>
              </a:spcBef>
            </a:pPr>
            <a:r>
              <a:rPr lang="hr-HR" sz="2400"/>
              <a:t>M1</a:t>
            </a:r>
            <a:endParaRPr lang="en-US" sz="2400"/>
          </a:p>
        </p:txBody>
      </p:sp>
      <p:sp>
        <p:nvSpPr>
          <p:cNvPr id="27656" name="Text Box 16"/>
          <p:cNvSpPr txBox="1">
            <a:spLocks noChangeArrowheads="1"/>
          </p:cNvSpPr>
          <p:nvPr/>
        </p:nvSpPr>
        <p:spPr bwMode="auto">
          <a:xfrm>
            <a:off x="4932363" y="4797425"/>
            <a:ext cx="720725" cy="457200"/>
          </a:xfrm>
          <a:prstGeom prst="rect">
            <a:avLst/>
          </a:prstGeom>
          <a:noFill/>
          <a:ln w="9525">
            <a:noFill/>
            <a:miter lim="800000"/>
            <a:headEnd/>
            <a:tailEnd/>
          </a:ln>
        </p:spPr>
        <p:txBody>
          <a:bodyPr>
            <a:spAutoFit/>
          </a:bodyPr>
          <a:lstStyle/>
          <a:p>
            <a:pPr>
              <a:spcBef>
                <a:spcPct val="50000"/>
              </a:spcBef>
            </a:pPr>
            <a:r>
              <a:rPr lang="hr-HR" sz="2400"/>
              <a:t>M2</a:t>
            </a:r>
            <a:endParaRPr lang="en-US" sz="2400"/>
          </a:p>
        </p:txBody>
      </p:sp>
      <p:sp>
        <p:nvSpPr>
          <p:cNvPr id="27657" name="Line 17"/>
          <p:cNvSpPr>
            <a:spLocks noChangeShapeType="1"/>
          </p:cNvSpPr>
          <p:nvPr/>
        </p:nvSpPr>
        <p:spPr bwMode="auto">
          <a:xfrm>
            <a:off x="4067175" y="2060575"/>
            <a:ext cx="0" cy="2952750"/>
          </a:xfrm>
          <a:prstGeom prst="line">
            <a:avLst/>
          </a:prstGeom>
          <a:noFill/>
          <a:ln w="15875">
            <a:solidFill>
              <a:schemeClr val="tx1"/>
            </a:solidFill>
            <a:prstDash val="dash"/>
            <a:round/>
            <a:headEnd/>
            <a:tailEnd/>
          </a:ln>
        </p:spPr>
        <p:txBody>
          <a:bodyPr/>
          <a:lstStyle/>
          <a:p>
            <a:endParaRPr lang="sr-Latn-CS"/>
          </a:p>
        </p:txBody>
      </p:sp>
      <p:sp>
        <p:nvSpPr>
          <p:cNvPr id="27658" name="Text Box 18"/>
          <p:cNvSpPr txBox="1">
            <a:spLocks noChangeArrowheads="1"/>
          </p:cNvSpPr>
          <p:nvPr/>
        </p:nvSpPr>
        <p:spPr bwMode="auto">
          <a:xfrm>
            <a:off x="3779838" y="5084763"/>
            <a:ext cx="720725" cy="457200"/>
          </a:xfrm>
          <a:prstGeom prst="rect">
            <a:avLst/>
          </a:prstGeom>
          <a:noFill/>
          <a:ln w="9525">
            <a:noFill/>
            <a:miter lim="800000"/>
            <a:headEnd/>
            <a:tailEnd/>
          </a:ln>
        </p:spPr>
        <p:txBody>
          <a:bodyPr>
            <a:spAutoFit/>
          </a:bodyPr>
          <a:lstStyle/>
          <a:p>
            <a:pPr>
              <a:spcBef>
                <a:spcPct val="50000"/>
              </a:spcBef>
            </a:pPr>
            <a:r>
              <a:rPr lang="hr-HR" sz="2400"/>
              <a:t>Zce</a:t>
            </a:r>
            <a:endParaRPr lang="en-US" sz="24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pPr fontAlgn="auto">
              <a:spcAft>
                <a:spcPts val="0"/>
              </a:spcAft>
              <a:defRPr/>
            </a:pPr>
            <a:r>
              <a:rPr lang="hr-HR" sz="3600" smtClean="0">
                <a:solidFill>
                  <a:schemeClr val="tx1"/>
                </a:solidFill>
              </a:rPr>
              <a:t>“Cutting point” za grupe s nejednakim brojem ispitanika</a:t>
            </a:r>
            <a:endParaRPr lang="en-US" sz="3600" smtClean="0">
              <a:solidFill>
                <a:schemeClr val="tx1"/>
              </a:solidFill>
            </a:endParaRPr>
          </a:p>
        </p:txBody>
      </p:sp>
      <p:sp>
        <p:nvSpPr>
          <p:cNvPr id="28674" name="Rectangle 3"/>
          <p:cNvSpPr>
            <a:spLocks noGrp="1" noChangeArrowheads="1"/>
          </p:cNvSpPr>
          <p:nvPr>
            <p:ph sz="quarter" idx="1"/>
          </p:nvPr>
        </p:nvSpPr>
        <p:spPr/>
        <p:txBody>
          <a:bodyPr/>
          <a:lstStyle/>
          <a:p>
            <a:r>
              <a:rPr lang="hr-HR" smtClean="0"/>
              <a:t>Zcu = (NaZb + NbZa)/(Na+Nb)</a:t>
            </a:r>
          </a:p>
          <a:p>
            <a:r>
              <a:rPr lang="hr-HR" smtClean="0"/>
              <a:t>Z- centroid grupe</a:t>
            </a:r>
          </a:p>
          <a:p>
            <a:r>
              <a:rPr lang="hr-HR" smtClean="0"/>
              <a:t>N – broj ispitanika u grupi</a:t>
            </a:r>
          </a:p>
          <a:p>
            <a:r>
              <a:rPr lang="hr-HR" smtClean="0"/>
              <a:t>Zcu - mjesto rezanja rezultata ispitanika i određivanje pripadnosti jednoj od grupa (nejednake grupe)</a:t>
            </a:r>
            <a:endParaRPr lang="en-US" smtClean="0"/>
          </a:p>
          <a:p>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Line 2"/>
          <p:cNvSpPr>
            <a:spLocks noChangeShapeType="1"/>
          </p:cNvSpPr>
          <p:nvPr/>
        </p:nvSpPr>
        <p:spPr bwMode="auto">
          <a:xfrm>
            <a:off x="755650" y="4581525"/>
            <a:ext cx="7056438" cy="0"/>
          </a:xfrm>
          <a:prstGeom prst="line">
            <a:avLst/>
          </a:prstGeom>
          <a:noFill/>
          <a:ln w="25400">
            <a:solidFill>
              <a:schemeClr val="tx1"/>
            </a:solidFill>
            <a:round/>
            <a:headEnd/>
            <a:tailEnd/>
          </a:ln>
        </p:spPr>
        <p:txBody>
          <a:bodyPr/>
          <a:lstStyle/>
          <a:p>
            <a:endParaRPr lang="sr-Latn-CS"/>
          </a:p>
        </p:txBody>
      </p:sp>
      <p:sp>
        <p:nvSpPr>
          <p:cNvPr id="29698" name="Freeform 3"/>
          <p:cNvSpPr>
            <a:spLocks/>
          </p:cNvSpPr>
          <p:nvPr/>
        </p:nvSpPr>
        <p:spPr bwMode="auto">
          <a:xfrm>
            <a:off x="1258888" y="3141663"/>
            <a:ext cx="3529012" cy="1366837"/>
          </a:xfrm>
          <a:custGeom>
            <a:avLst/>
            <a:gdLst>
              <a:gd name="T0" fmla="*/ 0 w 2177"/>
              <a:gd name="T1" fmla="*/ 1366837 h 1367"/>
              <a:gd name="T2" fmla="*/ 808901 w 2177"/>
              <a:gd name="T3" fmla="*/ 1004880 h 1367"/>
              <a:gd name="T4" fmla="*/ 1838263 w 2177"/>
              <a:gd name="T5" fmla="*/ 6999 h 1367"/>
              <a:gd name="T6" fmla="*/ 2647164 w 2177"/>
              <a:gd name="T7" fmla="*/ 1049875 h 1367"/>
              <a:gd name="T8" fmla="*/ 3529012 w 2177"/>
              <a:gd name="T9" fmla="*/ 1366837 h 1367"/>
              <a:gd name="T10" fmla="*/ 0 60000 65536"/>
              <a:gd name="T11" fmla="*/ 0 60000 65536"/>
              <a:gd name="T12" fmla="*/ 0 60000 65536"/>
              <a:gd name="T13" fmla="*/ 0 60000 65536"/>
              <a:gd name="T14" fmla="*/ 0 60000 65536"/>
              <a:gd name="T15" fmla="*/ 0 w 2177"/>
              <a:gd name="T16" fmla="*/ 0 h 1367"/>
              <a:gd name="T17" fmla="*/ 2177 w 2177"/>
              <a:gd name="T18" fmla="*/ 1367 h 1367"/>
            </a:gdLst>
            <a:ahLst/>
            <a:cxnLst>
              <a:cxn ang="T10">
                <a:pos x="T0" y="T1"/>
              </a:cxn>
              <a:cxn ang="T11">
                <a:pos x="T2" y="T3"/>
              </a:cxn>
              <a:cxn ang="T12">
                <a:pos x="T4" y="T5"/>
              </a:cxn>
              <a:cxn ang="T13">
                <a:pos x="T6" y="T7"/>
              </a:cxn>
              <a:cxn ang="T14">
                <a:pos x="T8" y="T9"/>
              </a:cxn>
            </a:cxnLst>
            <a:rect l="T15" t="T16" r="T17" b="T18"/>
            <a:pathLst>
              <a:path w="2177" h="1367">
                <a:moveTo>
                  <a:pt x="0" y="1367"/>
                </a:moveTo>
                <a:cubicBezTo>
                  <a:pt x="155" y="1299"/>
                  <a:pt x="310" y="1232"/>
                  <a:pt x="499" y="1005"/>
                </a:cubicBezTo>
                <a:cubicBezTo>
                  <a:pt x="688" y="778"/>
                  <a:pt x="945" y="0"/>
                  <a:pt x="1134" y="7"/>
                </a:cubicBezTo>
                <a:cubicBezTo>
                  <a:pt x="1323" y="14"/>
                  <a:pt x="1459" y="823"/>
                  <a:pt x="1633" y="1050"/>
                </a:cubicBezTo>
                <a:cubicBezTo>
                  <a:pt x="1807" y="1277"/>
                  <a:pt x="2086" y="1314"/>
                  <a:pt x="2177" y="1367"/>
                </a:cubicBezTo>
              </a:path>
            </a:pathLst>
          </a:custGeom>
          <a:noFill/>
          <a:ln w="25400">
            <a:solidFill>
              <a:srgbClr val="FF0000"/>
            </a:solidFill>
            <a:round/>
            <a:headEnd/>
            <a:tailEnd/>
          </a:ln>
        </p:spPr>
        <p:txBody>
          <a:bodyPr/>
          <a:lstStyle/>
          <a:p>
            <a:endParaRPr lang="sr-Latn-CS"/>
          </a:p>
        </p:txBody>
      </p:sp>
      <p:sp>
        <p:nvSpPr>
          <p:cNvPr id="29699" name="Freeform 4"/>
          <p:cNvSpPr>
            <a:spLocks/>
          </p:cNvSpPr>
          <p:nvPr/>
        </p:nvSpPr>
        <p:spPr bwMode="auto">
          <a:xfrm>
            <a:off x="2843213" y="1268413"/>
            <a:ext cx="4465637" cy="3240087"/>
          </a:xfrm>
          <a:custGeom>
            <a:avLst/>
            <a:gdLst>
              <a:gd name="T0" fmla="*/ 0 w 2177"/>
              <a:gd name="T1" fmla="*/ 3240087 h 1367"/>
              <a:gd name="T2" fmla="*/ 1023589 w 2177"/>
              <a:gd name="T3" fmla="*/ 2382068 h 1367"/>
              <a:gd name="T4" fmla="*/ 2326152 w 2177"/>
              <a:gd name="T5" fmla="*/ 16592 h 1367"/>
              <a:gd name="T6" fmla="*/ 3349740 w 2177"/>
              <a:gd name="T7" fmla="*/ 2488728 h 1367"/>
              <a:gd name="T8" fmla="*/ 4465637 w 2177"/>
              <a:gd name="T9" fmla="*/ 3240087 h 1367"/>
              <a:gd name="T10" fmla="*/ 0 60000 65536"/>
              <a:gd name="T11" fmla="*/ 0 60000 65536"/>
              <a:gd name="T12" fmla="*/ 0 60000 65536"/>
              <a:gd name="T13" fmla="*/ 0 60000 65536"/>
              <a:gd name="T14" fmla="*/ 0 60000 65536"/>
              <a:gd name="T15" fmla="*/ 0 w 2177"/>
              <a:gd name="T16" fmla="*/ 0 h 1367"/>
              <a:gd name="T17" fmla="*/ 2177 w 2177"/>
              <a:gd name="T18" fmla="*/ 1367 h 1367"/>
            </a:gdLst>
            <a:ahLst/>
            <a:cxnLst>
              <a:cxn ang="T10">
                <a:pos x="T0" y="T1"/>
              </a:cxn>
              <a:cxn ang="T11">
                <a:pos x="T2" y="T3"/>
              </a:cxn>
              <a:cxn ang="T12">
                <a:pos x="T4" y="T5"/>
              </a:cxn>
              <a:cxn ang="T13">
                <a:pos x="T6" y="T7"/>
              </a:cxn>
              <a:cxn ang="T14">
                <a:pos x="T8" y="T9"/>
              </a:cxn>
            </a:cxnLst>
            <a:rect l="T15" t="T16" r="T17" b="T18"/>
            <a:pathLst>
              <a:path w="2177" h="1367">
                <a:moveTo>
                  <a:pt x="0" y="1367"/>
                </a:moveTo>
                <a:cubicBezTo>
                  <a:pt x="155" y="1299"/>
                  <a:pt x="310" y="1232"/>
                  <a:pt x="499" y="1005"/>
                </a:cubicBezTo>
                <a:cubicBezTo>
                  <a:pt x="688" y="778"/>
                  <a:pt x="945" y="0"/>
                  <a:pt x="1134" y="7"/>
                </a:cubicBezTo>
                <a:cubicBezTo>
                  <a:pt x="1323" y="14"/>
                  <a:pt x="1459" y="823"/>
                  <a:pt x="1633" y="1050"/>
                </a:cubicBezTo>
                <a:cubicBezTo>
                  <a:pt x="1807" y="1277"/>
                  <a:pt x="2086" y="1314"/>
                  <a:pt x="2177" y="1367"/>
                </a:cubicBezTo>
              </a:path>
            </a:pathLst>
          </a:custGeom>
          <a:noFill/>
          <a:ln w="25400">
            <a:solidFill>
              <a:srgbClr val="0000FF"/>
            </a:solidFill>
            <a:round/>
            <a:headEnd/>
            <a:tailEnd/>
          </a:ln>
        </p:spPr>
        <p:txBody>
          <a:bodyPr/>
          <a:lstStyle/>
          <a:p>
            <a:endParaRPr lang="sr-Latn-CS"/>
          </a:p>
        </p:txBody>
      </p:sp>
      <p:sp>
        <p:nvSpPr>
          <p:cNvPr id="29700" name="Text Box 5"/>
          <p:cNvSpPr txBox="1">
            <a:spLocks noChangeArrowheads="1"/>
          </p:cNvSpPr>
          <p:nvPr/>
        </p:nvSpPr>
        <p:spPr bwMode="auto">
          <a:xfrm>
            <a:off x="7019925" y="4868863"/>
            <a:ext cx="792163" cy="457200"/>
          </a:xfrm>
          <a:prstGeom prst="rect">
            <a:avLst/>
          </a:prstGeom>
          <a:noFill/>
          <a:ln w="9525">
            <a:noFill/>
            <a:miter lim="800000"/>
            <a:headEnd/>
            <a:tailEnd/>
          </a:ln>
        </p:spPr>
        <p:txBody>
          <a:bodyPr>
            <a:spAutoFit/>
          </a:bodyPr>
          <a:lstStyle/>
          <a:p>
            <a:pPr>
              <a:spcBef>
                <a:spcPct val="50000"/>
              </a:spcBef>
            </a:pPr>
            <a:r>
              <a:rPr lang="hr-HR" sz="2400"/>
              <a:t>DF1</a:t>
            </a:r>
            <a:endParaRPr lang="en-US" sz="2400"/>
          </a:p>
        </p:txBody>
      </p:sp>
      <p:sp>
        <p:nvSpPr>
          <p:cNvPr id="29701" name="Line 6"/>
          <p:cNvSpPr>
            <a:spLocks noChangeShapeType="1"/>
          </p:cNvSpPr>
          <p:nvPr/>
        </p:nvSpPr>
        <p:spPr bwMode="auto">
          <a:xfrm>
            <a:off x="3059113" y="1916113"/>
            <a:ext cx="0" cy="2952750"/>
          </a:xfrm>
          <a:prstGeom prst="line">
            <a:avLst/>
          </a:prstGeom>
          <a:noFill/>
          <a:ln w="15875">
            <a:solidFill>
              <a:schemeClr val="tx1"/>
            </a:solidFill>
            <a:prstDash val="dash"/>
            <a:round/>
            <a:headEnd/>
            <a:tailEnd/>
          </a:ln>
        </p:spPr>
        <p:txBody>
          <a:bodyPr/>
          <a:lstStyle/>
          <a:p>
            <a:endParaRPr lang="sr-Latn-CS"/>
          </a:p>
        </p:txBody>
      </p:sp>
      <p:sp>
        <p:nvSpPr>
          <p:cNvPr id="29702" name="Line 7"/>
          <p:cNvSpPr>
            <a:spLocks noChangeShapeType="1"/>
          </p:cNvSpPr>
          <p:nvPr/>
        </p:nvSpPr>
        <p:spPr bwMode="auto">
          <a:xfrm>
            <a:off x="5148263" y="1052513"/>
            <a:ext cx="0" cy="3816350"/>
          </a:xfrm>
          <a:prstGeom prst="line">
            <a:avLst/>
          </a:prstGeom>
          <a:noFill/>
          <a:ln w="15875">
            <a:solidFill>
              <a:schemeClr val="tx1"/>
            </a:solidFill>
            <a:prstDash val="dash"/>
            <a:round/>
            <a:headEnd/>
            <a:tailEnd/>
          </a:ln>
        </p:spPr>
        <p:txBody>
          <a:bodyPr/>
          <a:lstStyle/>
          <a:p>
            <a:endParaRPr lang="sr-Latn-CS"/>
          </a:p>
        </p:txBody>
      </p:sp>
      <p:sp>
        <p:nvSpPr>
          <p:cNvPr id="29703" name="Text Box 8"/>
          <p:cNvSpPr txBox="1">
            <a:spLocks noChangeArrowheads="1"/>
          </p:cNvSpPr>
          <p:nvPr/>
        </p:nvSpPr>
        <p:spPr bwMode="auto">
          <a:xfrm>
            <a:off x="2771775" y="4797425"/>
            <a:ext cx="720725" cy="457200"/>
          </a:xfrm>
          <a:prstGeom prst="rect">
            <a:avLst/>
          </a:prstGeom>
          <a:noFill/>
          <a:ln w="9525">
            <a:noFill/>
            <a:miter lim="800000"/>
            <a:headEnd/>
            <a:tailEnd/>
          </a:ln>
        </p:spPr>
        <p:txBody>
          <a:bodyPr>
            <a:spAutoFit/>
          </a:bodyPr>
          <a:lstStyle/>
          <a:p>
            <a:pPr>
              <a:spcBef>
                <a:spcPct val="50000"/>
              </a:spcBef>
            </a:pPr>
            <a:r>
              <a:rPr lang="hr-HR" sz="2400"/>
              <a:t>M1</a:t>
            </a:r>
            <a:endParaRPr lang="en-US" sz="2400"/>
          </a:p>
        </p:txBody>
      </p:sp>
      <p:sp>
        <p:nvSpPr>
          <p:cNvPr id="29704" name="Text Box 9"/>
          <p:cNvSpPr txBox="1">
            <a:spLocks noChangeArrowheads="1"/>
          </p:cNvSpPr>
          <p:nvPr/>
        </p:nvSpPr>
        <p:spPr bwMode="auto">
          <a:xfrm>
            <a:off x="4932363" y="4797425"/>
            <a:ext cx="720725" cy="457200"/>
          </a:xfrm>
          <a:prstGeom prst="rect">
            <a:avLst/>
          </a:prstGeom>
          <a:noFill/>
          <a:ln w="9525">
            <a:noFill/>
            <a:miter lim="800000"/>
            <a:headEnd/>
            <a:tailEnd/>
          </a:ln>
        </p:spPr>
        <p:txBody>
          <a:bodyPr>
            <a:spAutoFit/>
          </a:bodyPr>
          <a:lstStyle/>
          <a:p>
            <a:pPr>
              <a:spcBef>
                <a:spcPct val="50000"/>
              </a:spcBef>
            </a:pPr>
            <a:r>
              <a:rPr lang="hr-HR" sz="2400"/>
              <a:t>M2</a:t>
            </a:r>
            <a:endParaRPr lang="en-US" sz="2400"/>
          </a:p>
        </p:txBody>
      </p:sp>
      <p:sp>
        <p:nvSpPr>
          <p:cNvPr id="29705" name="Line 10"/>
          <p:cNvSpPr>
            <a:spLocks noChangeShapeType="1"/>
          </p:cNvSpPr>
          <p:nvPr/>
        </p:nvSpPr>
        <p:spPr bwMode="auto">
          <a:xfrm>
            <a:off x="4067175" y="1916113"/>
            <a:ext cx="0" cy="3097212"/>
          </a:xfrm>
          <a:prstGeom prst="line">
            <a:avLst/>
          </a:prstGeom>
          <a:noFill/>
          <a:ln w="15875">
            <a:solidFill>
              <a:schemeClr val="tx1"/>
            </a:solidFill>
            <a:prstDash val="dash"/>
            <a:round/>
            <a:headEnd/>
            <a:tailEnd/>
          </a:ln>
        </p:spPr>
        <p:txBody>
          <a:bodyPr/>
          <a:lstStyle/>
          <a:p>
            <a:endParaRPr lang="sr-Latn-CS"/>
          </a:p>
        </p:txBody>
      </p:sp>
      <p:sp>
        <p:nvSpPr>
          <p:cNvPr id="29706" name="Text Box 11"/>
          <p:cNvSpPr txBox="1">
            <a:spLocks noChangeArrowheads="1"/>
          </p:cNvSpPr>
          <p:nvPr/>
        </p:nvSpPr>
        <p:spPr bwMode="auto">
          <a:xfrm>
            <a:off x="3779838" y="5084763"/>
            <a:ext cx="720725" cy="457200"/>
          </a:xfrm>
          <a:prstGeom prst="rect">
            <a:avLst/>
          </a:prstGeom>
          <a:noFill/>
          <a:ln w="9525">
            <a:noFill/>
            <a:miter lim="800000"/>
            <a:headEnd/>
            <a:tailEnd/>
          </a:ln>
        </p:spPr>
        <p:txBody>
          <a:bodyPr>
            <a:spAutoFit/>
          </a:bodyPr>
          <a:lstStyle/>
          <a:p>
            <a:pPr>
              <a:spcBef>
                <a:spcPct val="50000"/>
              </a:spcBef>
            </a:pPr>
            <a:r>
              <a:rPr lang="hr-HR" sz="2400"/>
              <a:t>Zce</a:t>
            </a:r>
            <a:endParaRPr lang="en-US" sz="2400"/>
          </a:p>
        </p:txBody>
      </p:sp>
      <p:sp>
        <p:nvSpPr>
          <p:cNvPr id="29707" name="Line 12"/>
          <p:cNvSpPr>
            <a:spLocks noChangeShapeType="1"/>
          </p:cNvSpPr>
          <p:nvPr/>
        </p:nvSpPr>
        <p:spPr bwMode="auto">
          <a:xfrm>
            <a:off x="3635375" y="1916113"/>
            <a:ext cx="0" cy="3746500"/>
          </a:xfrm>
          <a:prstGeom prst="line">
            <a:avLst/>
          </a:prstGeom>
          <a:noFill/>
          <a:ln w="15875">
            <a:solidFill>
              <a:srgbClr val="FF00FF"/>
            </a:solidFill>
            <a:prstDash val="dash"/>
            <a:round/>
            <a:headEnd/>
            <a:tailEnd/>
          </a:ln>
        </p:spPr>
        <p:txBody>
          <a:bodyPr/>
          <a:lstStyle/>
          <a:p>
            <a:endParaRPr lang="sr-Latn-CS"/>
          </a:p>
        </p:txBody>
      </p:sp>
      <p:sp>
        <p:nvSpPr>
          <p:cNvPr id="29708" name="Text Box 13"/>
          <p:cNvSpPr txBox="1">
            <a:spLocks noChangeArrowheads="1"/>
          </p:cNvSpPr>
          <p:nvPr/>
        </p:nvSpPr>
        <p:spPr bwMode="auto">
          <a:xfrm>
            <a:off x="2987675" y="5516563"/>
            <a:ext cx="720725" cy="457200"/>
          </a:xfrm>
          <a:prstGeom prst="rect">
            <a:avLst/>
          </a:prstGeom>
          <a:noFill/>
          <a:ln w="9525">
            <a:noFill/>
            <a:miter lim="800000"/>
            <a:headEnd/>
            <a:tailEnd/>
          </a:ln>
        </p:spPr>
        <p:txBody>
          <a:bodyPr>
            <a:spAutoFit/>
          </a:bodyPr>
          <a:lstStyle/>
          <a:p>
            <a:pPr>
              <a:spcBef>
                <a:spcPct val="50000"/>
              </a:spcBef>
            </a:pPr>
            <a:r>
              <a:rPr lang="hr-HR" sz="2400">
                <a:solidFill>
                  <a:srgbClr val="FF00FF"/>
                </a:solidFill>
              </a:rPr>
              <a:t>Zcu</a:t>
            </a:r>
            <a:endParaRPr lang="en-US" sz="2400">
              <a:solidFill>
                <a:srgbClr val="FF00FF"/>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fontScale="90000"/>
          </a:bodyPr>
          <a:lstStyle/>
          <a:p>
            <a:pPr fontAlgn="auto">
              <a:spcAft>
                <a:spcPts val="0"/>
              </a:spcAft>
              <a:defRPr/>
            </a:pPr>
            <a:r>
              <a:rPr lang="hr-HR" smtClean="0"/>
              <a:t>Test značajnosti DF – Wilksov lambda</a:t>
            </a:r>
            <a:endParaRPr lang="en-US" smtClean="0"/>
          </a:p>
        </p:txBody>
      </p:sp>
      <p:sp>
        <p:nvSpPr>
          <p:cNvPr id="30722" name="Rectangle 3"/>
          <p:cNvSpPr>
            <a:spLocks noGrp="1" noChangeArrowheads="1"/>
          </p:cNvSpPr>
          <p:nvPr>
            <p:ph sz="quarter" idx="1"/>
          </p:nvPr>
        </p:nvSpPr>
        <p:spPr/>
        <p:txBody>
          <a:bodyPr/>
          <a:lstStyle/>
          <a:p>
            <a:r>
              <a:rPr lang="hr-HR" smtClean="0"/>
              <a:t>Što je karakteristični korijen pojedine DF veći to ona bolje razlikuje grupe.</a:t>
            </a:r>
          </a:p>
          <a:p>
            <a:r>
              <a:rPr lang="hr-HR" smtClean="0"/>
              <a:t>Wilksov lambda (1962):</a:t>
            </a:r>
          </a:p>
          <a:p>
            <a:pPr>
              <a:buFontTx/>
              <a:buNone/>
            </a:pPr>
            <a:r>
              <a:rPr lang="hr-HR" smtClean="0"/>
              <a:t>	</a:t>
            </a:r>
            <a:r>
              <a:rPr lang="el-GR" smtClean="0">
                <a:cs typeface="Arial" charset="0"/>
              </a:rPr>
              <a:t>Λ</a:t>
            </a:r>
            <a:r>
              <a:rPr lang="hr-HR" smtClean="0">
                <a:cs typeface="Arial" charset="0"/>
              </a:rPr>
              <a:t> = </a:t>
            </a:r>
            <a:r>
              <a:rPr lang="el-GR" smtClean="0">
                <a:cs typeface="Arial" charset="0"/>
              </a:rPr>
              <a:t>Π</a:t>
            </a:r>
            <a:r>
              <a:rPr lang="hr-HR" smtClean="0">
                <a:cs typeface="Arial" charset="0"/>
              </a:rPr>
              <a:t> (1/(1+</a:t>
            </a:r>
            <a:r>
              <a:rPr lang="el-GR" smtClean="0">
                <a:cs typeface="Arial" charset="0"/>
              </a:rPr>
              <a:t>λ</a:t>
            </a:r>
            <a:r>
              <a:rPr lang="hr-HR" baseline="-15000" smtClean="0">
                <a:cs typeface="Arial" charset="0"/>
              </a:rPr>
              <a:t>i</a:t>
            </a:r>
            <a:r>
              <a:rPr lang="hr-HR" smtClean="0">
                <a:cs typeface="Arial" charset="0"/>
              </a:rPr>
              <a:t>))</a:t>
            </a:r>
            <a:r>
              <a:rPr lang="hr-HR" smtClean="0"/>
              <a:t> </a:t>
            </a:r>
          </a:p>
          <a:p>
            <a:r>
              <a:rPr lang="el-GR" smtClean="0">
                <a:cs typeface="Arial" charset="0"/>
              </a:rPr>
              <a:t>Λ</a:t>
            </a:r>
            <a:r>
              <a:rPr lang="hr-HR" smtClean="0">
                <a:cs typeface="Arial" charset="0"/>
              </a:rPr>
              <a:t> se distribuira po Chi kvadrat distribuciji i testira pripadajućim Chi kvadrat testom.</a:t>
            </a:r>
            <a:endParaRPr lang="hr-HR" smtClean="0"/>
          </a:p>
          <a:p>
            <a:pPr>
              <a:buFontTx/>
              <a:buNone/>
            </a:pPr>
            <a:endParaRPr 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r>
              <a:rPr lang="hr-HR" smtClean="0"/>
              <a:t>Uvjeti provedbe</a:t>
            </a:r>
            <a:endParaRPr lang="en-US" smtClean="0"/>
          </a:p>
        </p:txBody>
      </p:sp>
      <p:sp>
        <p:nvSpPr>
          <p:cNvPr id="31746" name="Rectangle 3"/>
          <p:cNvSpPr>
            <a:spLocks noGrp="1" noChangeArrowheads="1"/>
          </p:cNvSpPr>
          <p:nvPr>
            <p:ph sz="quarter" idx="1"/>
          </p:nvPr>
        </p:nvSpPr>
        <p:spPr/>
        <p:txBody>
          <a:bodyPr/>
          <a:lstStyle/>
          <a:p>
            <a:r>
              <a:rPr lang="hr-HR" smtClean="0"/>
              <a:t>Homogenost matrica kovarijanci</a:t>
            </a:r>
          </a:p>
          <a:p>
            <a:r>
              <a:rPr lang="hr-HR" smtClean="0"/>
              <a:t>Da nema linearne zavisnosti NV</a:t>
            </a:r>
          </a:p>
          <a:p>
            <a:r>
              <a:rPr lang="hr-HR" smtClean="0"/>
              <a:t>Da su NV normalno univarijatno i multivarijatno distribuirane</a:t>
            </a:r>
            <a:endParaRPr 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74638"/>
            <a:ext cx="8229600" cy="706437"/>
          </a:xfrm>
        </p:spPr>
        <p:txBody>
          <a:bodyPr>
            <a:normAutofit fontScale="90000"/>
          </a:bodyPr>
          <a:lstStyle/>
          <a:p>
            <a:pPr fontAlgn="auto">
              <a:spcAft>
                <a:spcPts val="0"/>
              </a:spcAft>
              <a:defRPr/>
            </a:pPr>
            <a:r>
              <a:rPr lang="hr-HR" smtClean="0"/>
              <a:t>Uvod – nacrt DA</a:t>
            </a:r>
            <a:endParaRPr lang="en-US" smtClean="0"/>
          </a:p>
        </p:txBody>
      </p:sp>
      <p:sp>
        <p:nvSpPr>
          <p:cNvPr id="14338" name="Rectangle 3"/>
          <p:cNvSpPr>
            <a:spLocks noGrp="1" noChangeArrowheads="1"/>
          </p:cNvSpPr>
          <p:nvPr>
            <p:ph sz="quarter" idx="1"/>
          </p:nvPr>
        </p:nvSpPr>
        <p:spPr>
          <a:xfrm>
            <a:off x="395288" y="1196975"/>
            <a:ext cx="8291512" cy="5400675"/>
          </a:xfrm>
        </p:spPr>
        <p:txBody>
          <a:bodyPr/>
          <a:lstStyle/>
          <a:p>
            <a:pPr>
              <a:lnSpc>
                <a:spcPct val="90000"/>
              </a:lnSpc>
            </a:pPr>
            <a:r>
              <a:rPr lang="hr-HR" sz="3300" dirty="0" smtClean="0"/>
              <a:t>Sjetimo se problema koji smo definirali </a:t>
            </a:r>
            <a:r>
              <a:rPr lang="hr-HR" sz="3300" dirty="0" err="1" smtClean="0"/>
              <a:t>MANOVom</a:t>
            </a:r>
            <a:r>
              <a:rPr lang="hr-HR" sz="3300" dirty="0" smtClean="0"/>
              <a:t>: razlikuju li se </a:t>
            </a:r>
            <a:r>
              <a:rPr lang="hr-HR" sz="3300" dirty="0" err="1" smtClean="0"/>
              <a:t>studuenti</a:t>
            </a:r>
            <a:r>
              <a:rPr lang="hr-HR" sz="3300" dirty="0" smtClean="0"/>
              <a:t> psihologije različitih HR fakulteta u znanju (mjereno sa više varijabli) </a:t>
            </a:r>
          </a:p>
          <a:p>
            <a:pPr>
              <a:lnSpc>
                <a:spcPct val="90000"/>
              </a:lnSpc>
            </a:pPr>
            <a:r>
              <a:rPr lang="hr-HR" sz="3300" dirty="0" smtClean="0"/>
              <a:t>Isti problem koji možemo definirati kod DA: Možemo li na osnovi znanja iz psihologije (mjerenog sa više testova) razlikovati studente različitih studija u HR.</a:t>
            </a:r>
          </a:p>
          <a:p>
            <a:pPr>
              <a:lnSpc>
                <a:spcPct val="90000"/>
              </a:lnSpc>
            </a:pPr>
            <a:r>
              <a:rPr lang="hr-HR" sz="3300" dirty="0" smtClean="0"/>
              <a:t>Ili specifičnije: Koliko uspješno možemo na osnovi znanja predvidjeti pripadnost nekog studenta određenom studiju.</a:t>
            </a:r>
            <a:r>
              <a:rPr lang="en-US" sz="3300" dirty="0" smtClean="0"/>
              <a:t> </a:t>
            </a:r>
            <a:endParaRPr lang="hr-HR" sz="33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457200" y="274638"/>
            <a:ext cx="8229600" cy="922337"/>
          </a:xfrm>
        </p:spPr>
        <p:txBody>
          <a:bodyPr/>
          <a:lstStyle/>
          <a:p>
            <a:r>
              <a:rPr lang="hr-HR" smtClean="0"/>
              <a:t>Uvod – nacrt DA</a:t>
            </a:r>
            <a:endParaRPr lang="en-US" smtClean="0"/>
          </a:p>
        </p:txBody>
      </p:sp>
      <p:sp>
        <p:nvSpPr>
          <p:cNvPr id="15362" name="Rectangle 3"/>
          <p:cNvSpPr>
            <a:spLocks noGrp="1" noChangeArrowheads="1"/>
          </p:cNvSpPr>
          <p:nvPr>
            <p:ph sz="quarter" idx="1"/>
          </p:nvPr>
        </p:nvSpPr>
        <p:spPr/>
        <p:txBody>
          <a:bodyPr/>
          <a:lstStyle/>
          <a:p>
            <a:r>
              <a:rPr lang="hr-HR" sz="3300" smtClean="0"/>
              <a:t>MANOVA i DA odgovaraju na isti problem ali ga obrnuto postavljaju. </a:t>
            </a:r>
          </a:p>
          <a:p>
            <a:r>
              <a:rPr lang="hr-HR" sz="3300" smtClean="0"/>
              <a:t>Ono što je u MANOVI bila NV (nominalna) u DA je zavisna, dok su zavisne varijable iz MANOVE u DA nezavisne, odnosno na osnovi njih se vrši razlikovanje u nominalnoj var. tj. klasifikacija.</a:t>
            </a:r>
            <a:endParaRPr lang="en-US" sz="3300" smtClean="0"/>
          </a:p>
          <a:p>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457200" y="274638"/>
            <a:ext cx="8229600" cy="850900"/>
          </a:xfrm>
        </p:spPr>
        <p:txBody>
          <a:bodyPr/>
          <a:lstStyle/>
          <a:p>
            <a:r>
              <a:rPr lang="hr-HR" sz="3600" smtClean="0"/>
              <a:t>Statistička logika DA</a:t>
            </a:r>
            <a:endParaRPr lang="en-US" sz="3600" smtClean="0"/>
          </a:p>
        </p:txBody>
      </p:sp>
      <p:sp>
        <p:nvSpPr>
          <p:cNvPr id="16386" name="Rectangle 3"/>
          <p:cNvSpPr>
            <a:spLocks noGrp="1" noChangeArrowheads="1"/>
          </p:cNvSpPr>
          <p:nvPr>
            <p:ph sz="quarter" idx="1"/>
          </p:nvPr>
        </p:nvSpPr>
        <p:spPr>
          <a:xfrm>
            <a:off x="179388" y="1484313"/>
            <a:ext cx="8569325" cy="4968875"/>
          </a:xfrm>
        </p:spPr>
        <p:txBody>
          <a:bodyPr/>
          <a:lstStyle/>
          <a:p>
            <a:pPr>
              <a:lnSpc>
                <a:spcPct val="90000"/>
              </a:lnSpc>
            </a:pPr>
            <a:r>
              <a:rPr lang="hr-HR" smtClean="0"/>
              <a:t>odabrati (formirati) takvu ponderiranu linearnu kombinaciju NV koja optimalno (maksimalno) razlikuje grupe</a:t>
            </a:r>
            <a:r>
              <a:rPr lang="en-US" smtClean="0"/>
              <a:t> </a:t>
            </a:r>
            <a:endParaRPr lang="hr-HR" smtClean="0"/>
          </a:p>
          <a:p>
            <a:pPr>
              <a:lnSpc>
                <a:spcPct val="90000"/>
              </a:lnSpc>
            </a:pPr>
            <a:r>
              <a:rPr lang="hr-HR" smtClean="0"/>
              <a:t>ta LK ima maksimalan mogući karakteristični korijen, odnosno polučuje maksimalan mogući F-omjer</a:t>
            </a:r>
          </a:p>
          <a:p>
            <a:pPr>
              <a:lnSpc>
                <a:spcPct val="90000"/>
              </a:lnSpc>
            </a:pPr>
            <a:r>
              <a:rPr lang="hr-HR" smtClean="0"/>
              <a:t>K. korijen DF iskazuje omjer međugrupnog i unutargrupnog varijabiliteta </a:t>
            </a:r>
          </a:p>
          <a:p>
            <a:pPr>
              <a:lnSpc>
                <a:spcPct val="90000"/>
              </a:lnSpc>
            </a:pPr>
            <a:r>
              <a:rPr lang="hr-HR" smtClean="0"/>
              <a:t>ta LK zove se prva diskriminativna funkcija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4"/>
          <p:cNvSpPr>
            <a:spLocks noGrp="1" noChangeArrowheads="1"/>
          </p:cNvSpPr>
          <p:nvPr>
            <p:ph type="title"/>
          </p:nvPr>
        </p:nvSpPr>
        <p:spPr>
          <a:xfrm>
            <a:off x="457200" y="274638"/>
            <a:ext cx="8229600" cy="993775"/>
          </a:xfrm>
        </p:spPr>
        <p:txBody>
          <a:bodyPr/>
          <a:lstStyle/>
          <a:p>
            <a:r>
              <a:rPr lang="hr-HR" smtClean="0"/>
              <a:t>Statistička logika DA</a:t>
            </a:r>
            <a:endParaRPr lang="en-US" smtClean="0"/>
          </a:p>
        </p:txBody>
      </p:sp>
      <p:sp>
        <p:nvSpPr>
          <p:cNvPr id="6146" name="Rectangle 3"/>
          <p:cNvSpPr>
            <a:spLocks noGrp="1" noChangeArrowheads="1"/>
          </p:cNvSpPr>
          <p:nvPr>
            <p:ph sz="quarter" idx="1"/>
          </p:nvPr>
        </p:nvSpPr>
        <p:spPr/>
        <p:txBody>
          <a:bodyPr>
            <a:normAutofit/>
          </a:bodyPr>
          <a:lstStyle/>
          <a:p>
            <a:pPr marL="274320" indent="-274320" fontAlgn="auto">
              <a:lnSpc>
                <a:spcPct val="90000"/>
              </a:lnSpc>
              <a:spcBef>
                <a:spcPts val="580"/>
              </a:spcBef>
              <a:spcAft>
                <a:spcPts val="0"/>
              </a:spcAft>
              <a:buFont typeface="Wingdings 2"/>
              <a:buChar char=""/>
              <a:defRPr/>
            </a:pPr>
            <a:r>
              <a:rPr lang="hr-HR" sz="2800" smtClean="0"/>
              <a:t>Kada se ekstrahira takva prva DF i ukloni čitava objašnjena varijanca iz matrice nezavisnih varijabli. Može se ekstrahirati druga DF kojom će se maksimalno objasniti razlike među grupama na osnovi rezidualne varijance tj. onog kovarijabiliteta NV koji je preostao nakon ekstrakcije prve disk. Funkcije.</a:t>
            </a:r>
          </a:p>
          <a:p>
            <a:pPr marL="274320" indent="-274320" fontAlgn="auto">
              <a:lnSpc>
                <a:spcPct val="90000"/>
              </a:lnSpc>
              <a:spcBef>
                <a:spcPts val="580"/>
              </a:spcBef>
              <a:spcAft>
                <a:spcPts val="0"/>
              </a:spcAft>
              <a:buFont typeface="Wingdings 2"/>
              <a:buChar char=""/>
              <a:defRPr/>
            </a:pPr>
            <a:r>
              <a:rPr lang="hr-HR" sz="2800" smtClean="0"/>
              <a:t>Može se ekstrahirati DF: broj grupa – 1 ili broj NV </a:t>
            </a:r>
          </a:p>
          <a:p>
            <a:pPr marL="274320" indent="-274320" fontAlgn="auto">
              <a:lnSpc>
                <a:spcPct val="90000"/>
              </a:lnSpc>
              <a:spcBef>
                <a:spcPts val="580"/>
              </a:spcBef>
              <a:spcAft>
                <a:spcPts val="0"/>
              </a:spcAft>
              <a:buFont typeface="Wingdings 2"/>
              <a:buChar char=""/>
              <a:defRPr/>
            </a:pPr>
            <a:r>
              <a:rPr lang="hr-HR" sz="2800" smtClean="0"/>
              <a:t>DF su nezavisne – ortogonalne, tj. r=0 jer se formiraju iz rezidualnih matrica NV</a:t>
            </a:r>
            <a:endParaRPr lang="en-US" sz="28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Line 2"/>
          <p:cNvSpPr>
            <a:spLocks noChangeShapeType="1"/>
          </p:cNvSpPr>
          <p:nvPr/>
        </p:nvSpPr>
        <p:spPr bwMode="auto">
          <a:xfrm>
            <a:off x="1835150" y="549275"/>
            <a:ext cx="0" cy="4248150"/>
          </a:xfrm>
          <a:prstGeom prst="line">
            <a:avLst/>
          </a:prstGeom>
          <a:noFill/>
          <a:ln w="25400">
            <a:solidFill>
              <a:schemeClr val="tx1"/>
            </a:solidFill>
            <a:round/>
            <a:headEnd/>
            <a:tailEnd/>
          </a:ln>
        </p:spPr>
        <p:txBody>
          <a:bodyPr/>
          <a:lstStyle/>
          <a:p>
            <a:endParaRPr lang="sr-Latn-CS"/>
          </a:p>
        </p:txBody>
      </p:sp>
      <p:sp>
        <p:nvSpPr>
          <p:cNvPr id="18434" name="Line 3"/>
          <p:cNvSpPr>
            <a:spLocks noChangeShapeType="1"/>
          </p:cNvSpPr>
          <p:nvPr/>
        </p:nvSpPr>
        <p:spPr bwMode="auto">
          <a:xfrm>
            <a:off x="1835150" y="4797425"/>
            <a:ext cx="5473700" cy="0"/>
          </a:xfrm>
          <a:prstGeom prst="line">
            <a:avLst/>
          </a:prstGeom>
          <a:noFill/>
          <a:ln w="25400">
            <a:solidFill>
              <a:schemeClr val="tx1"/>
            </a:solidFill>
            <a:round/>
            <a:headEnd/>
            <a:tailEnd/>
          </a:ln>
        </p:spPr>
        <p:txBody>
          <a:bodyPr/>
          <a:lstStyle/>
          <a:p>
            <a:endParaRPr lang="sr-Latn-CS"/>
          </a:p>
        </p:txBody>
      </p:sp>
      <p:sp>
        <p:nvSpPr>
          <p:cNvPr id="18435" name="AutoShape 4"/>
          <p:cNvSpPr>
            <a:spLocks noChangeArrowheads="1"/>
          </p:cNvSpPr>
          <p:nvPr/>
        </p:nvSpPr>
        <p:spPr bwMode="auto">
          <a:xfrm>
            <a:off x="5580063" y="1341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36" name="AutoShape 5"/>
          <p:cNvSpPr>
            <a:spLocks noChangeArrowheads="1"/>
          </p:cNvSpPr>
          <p:nvPr/>
        </p:nvSpPr>
        <p:spPr bwMode="auto">
          <a:xfrm>
            <a:off x="6372225" y="18446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37" name="AutoShape 6"/>
          <p:cNvSpPr>
            <a:spLocks noChangeArrowheads="1"/>
          </p:cNvSpPr>
          <p:nvPr/>
        </p:nvSpPr>
        <p:spPr bwMode="auto">
          <a:xfrm>
            <a:off x="6372225" y="23495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38" name="AutoShape 7"/>
          <p:cNvSpPr>
            <a:spLocks noChangeArrowheads="1"/>
          </p:cNvSpPr>
          <p:nvPr/>
        </p:nvSpPr>
        <p:spPr bwMode="auto">
          <a:xfrm>
            <a:off x="4932363" y="19161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39" name="AutoShape 8"/>
          <p:cNvSpPr>
            <a:spLocks noChangeArrowheads="1"/>
          </p:cNvSpPr>
          <p:nvPr/>
        </p:nvSpPr>
        <p:spPr bwMode="auto">
          <a:xfrm>
            <a:off x="5435600" y="20605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40" name="AutoShape 9"/>
          <p:cNvSpPr>
            <a:spLocks noChangeArrowheads="1"/>
          </p:cNvSpPr>
          <p:nvPr/>
        </p:nvSpPr>
        <p:spPr bwMode="auto">
          <a:xfrm>
            <a:off x="5795963" y="32131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41" name="AutoShape 10"/>
          <p:cNvSpPr>
            <a:spLocks noChangeArrowheads="1"/>
          </p:cNvSpPr>
          <p:nvPr/>
        </p:nvSpPr>
        <p:spPr bwMode="auto">
          <a:xfrm>
            <a:off x="4932363" y="27813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42" name="AutoShape 11"/>
          <p:cNvSpPr>
            <a:spLocks noChangeArrowheads="1"/>
          </p:cNvSpPr>
          <p:nvPr/>
        </p:nvSpPr>
        <p:spPr bwMode="auto">
          <a:xfrm>
            <a:off x="54356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43" name="AutoShape 12"/>
          <p:cNvSpPr>
            <a:spLocks noChangeArrowheads="1"/>
          </p:cNvSpPr>
          <p:nvPr/>
        </p:nvSpPr>
        <p:spPr bwMode="auto">
          <a:xfrm>
            <a:off x="5148263"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44" name="AutoShape 13"/>
          <p:cNvSpPr>
            <a:spLocks noChangeArrowheads="1"/>
          </p:cNvSpPr>
          <p:nvPr/>
        </p:nvSpPr>
        <p:spPr bwMode="auto">
          <a:xfrm>
            <a:off x="5508625" y="26368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45" name="AutoShape 14"/>
          <p:cNvSpPr>
            <a:spLocks noChangeArrowheads="1"/>
          </p:cNvSpPr>
          <p:nvPr/>
        </p:nvSpPr>
        <p:spPr bwMode="auto">
          <a:xfrm>
            <a:off x="5940425" y="21336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46" name="Oval 15"/>
          <p:cNvSpPr>
            <a:spLocks noChangeArrowheads="1"/>
          </p:cNvSpPr>
          <p:nvPr/>
        </p:nvSpPr>
        <p:spPr bwMode="auto">
          <a:xfrm>
            <a:off x="4211638" y="3500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47" name="Oval 16"/>
          <p:cNvSpPr>
            <a:spLocks noChangeArrowheads="1"/>
          </p:cNvSpPr>
          <p:nvPr/>
        </p:nvSpPr>
        <p:spPr bwMode="auto">
          <a:xfrm>
            <a:off x="3851275"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48" name="Oval 17"/>
          <p:cNvSpPr>
            <a:spLocks noChangeArrowheads="1"/>
          </p:cNvSpPr>
          <p:nvPr/>
        </p:nvSpPr>
        <p:spPr bwMode="auto">
          <a:xfrm>
            <a:off x="4356100" y="27813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49" name="Oval 18"/>
          <p:cNvSpPr>
            <a:spLocks noChangeArrowheads="1"/>
          </p:cNvSpPr>
          <p:nvPr/>
        </p:nvSpPr>
        <p:spPr bwMode="auto">
          <a:xfrm>
            <a:off x="4787900" y="14128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50" name="Oval 19"/>
          <p:cNvSpPr>
            <a:spLocks noChangeArrowheads="1"/>
          </p:cNvSpPr>
          <p:nvPr/>
        </p:nvSpPr>
        <p:spPr bwMode="auto">
          <a:xfrm>
            <a:off x="43561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51" name="Oval 20"/>
          <p:cNvSpPr>
            <a:spLocks noChangeArrowheads="1"/>
          </p:cNvSpPr>
          <p:nvPr/>
        </p:nvSpPr>
        <p:spPr bwMode="auto">
          <a:xfrm>
            <a:off x="42846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52" name="Oval 21"/>
          <p:cNvSpPr>
            <a:spLocks noChangeArrowheads="1"/>
          </p:cNvSpPr>
          <p:nvPr/>
        </p:nvSpPr>
        <p:spPr bwMode="auto">
          <a:xfrm>
            <a:off x="4716463"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53" name="Oval 22"/>
          <p:cNvSpPr>
            <a:spLocks noChangeArrowheads="1"/>
          </p:cNvSpPr>
          <p:nvPr/>
        </p:nvSpPr>
        <p:spPr bwMode="auto">
          <a:xfrm>
            <a:off x="3924300"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54" name="Oval 23"/>
          <p:cNvSpPr>
            <a:spLocks noChangeArrowheads="1"/>
          </p:cNvSpPr>
          <p:nvPr/>
        </p:nvSpPr>
        <p:spPr bwMode="auto">
          <a:xfrm>
            <a:off x="54356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55" name="Oval 24"/>
          <p:cNvSpPr>
            <a:spLocks noChangeArrowheads="1"/>
          </p:cNvSpPr>
          <p:nvPr/>
        </p:nvSpPr>
        <p:spPr bwMode="auto">
          <a:xfrm>
            <a:off x="4932363"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56" name="Oval 25"/>
          <p:cNvSpPr>
            <a:spLocks noChangeArrowheads="1"/>
          </p:cNvSpPr>
          <p:nvPr/>
        </p:nvSpPr>
        <p:spPr bwMode="auto">
          <a:xfrm>
            <a:off x="5148263" y="170021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57" name="AutoShape 26"/>
          <p:cNvSpPr>
            <a:spLocks noChangeArrowheads="1"/>
          </p:cNvSpPr>
          <p:nvPr/>
        </p:nvSpPr>
        <p:spPr bwMode="auto">
          <a:xfrm>
            <a:off x="5364163" y="314166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58" name="AutoShape 27"/>
          <p:cNvSpPr>
            <a:spLocks noChangeArrowheads="1"/>
          </p:cNvSpPr>
          <p:nvPr/>
        </p:nvSpPr>
        <p:spPr bwMode="auto">
          <a:xfrm>
            <a:off x="6011863" y="28527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59" name="AutoShape 28"/>
          <p:cNvSpPr>
            <a:spLocks noChangeArrowheads="1"/>
          </p:cNvSpPr>
          <p:nvPr/>
        </p:nvSpPr>
        <p:spPr bwMode="auto">
          <a:xfrm>
            <a:off x="4859338" y="3500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60" name="AutoShape 29"/>
          <p:cNvSpPr>
            <a:spLocks noChangeArrowheads="1"/>
          </p:cNvSpPr>
          <p:nvPr/>
        </p:nvSpPr>
        <p:spPr bwMode="auto">
          <a:xfrm>
            <a:off x="5867400"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61" name="AutoShape 30"/>
          <p:cNvSpPr>
            <a:spLocks noChangeArrowheads="1"/>
          </p:cNvSpPr>
          <p:nvPr/>
        </p:nvSpPr>
        <p:spPr bwMode="auto">
          <a:xfrm>
            <a:off x="5003800" y="22050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62" name="Oval 31"/>
          <p:cNvSpPr>
            <a:spLocks noChangeArrowheads="1"/>
          </p:cNvSpPr>
          <p:nvPr/>
        </p:nvSpPr>
        <p:spPr bwMode="auto">
          <a:xfrm>
            <a:off x="4716463" y="17732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63" name="Oval 32"/>
          <p:cNvSpPr>
            <a:spLocks noChangeArrowheads="1"/>
          </p:cNvSpPr>
          <p:nvPr/>
        </p:nvSpPr>
        <p:spPr bwMode="auto">
          <a:xfrm>
            <a:off x="4643438" y="21336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64" name="Oval 33"/>
          <p:cNvSpPr>
            <a:spLocks noChangeArrowheads="1"/>
          </p:cNvSpPr>
          <p:nvPr/>
        </p:nvSpPr>
        <p:spPr bwMode="auto">
          <a:xfrm>
            <a:off x="4572000" y="32845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65" name="Oval 34"/>
          <p:cNvSpPr>
            <a:spLocks noChangeArrowheads="1"/>
          </p:cNvSpPr>
          <p:nvPr/>
        </p:nvSpPr>
        <p:spPr bwMode="auto">
          <a:xfrm>
            <a:off x="5219700" y="1341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66" name="Oval 35"/>
          <p:cNvSpPr>
            <a:spLocks noChangeArrowheads="1"/>
          </p:cNvSpPr>
          <p:nvPr/>
        </p:nvSpPr>
        <p:spPr bwMode="auto">
          <a:xfrm>
            <a:off x="4211638"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67" name="Oval 36"/>
          <p:cNvSpPr>
            <a:spLocks noChangeArrowheads="1"/>
          </p:cNvSpPr>
          <p:nvPr/>
        </p:nvSpPr>
        <p:spPr bwMode="auto">
          <a:xfrm>
            <a:off x="5580063"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68" name="Oval 37"/>
          <p:cNvSpPr>
            <a:spLocks noChangeArrowheads="1"/>
          </p:cNvSpPr>
          <p:nvPr/>
        </p:nvSpPr>
        <p:spPr bwMode="auto">
          <a:xfrm>
            <a:off x="57959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69" name="AutoShape 38"/>
          <p:cNvSpPr>
            <a:spLocks noChangeArrowheads="1"/>
          </p:cNvSpPr>
          <p:nvPr/>
        </p:nvSpPr>
        <p:spPr bwMode="auto">
          <a:xfrm>
            <a:off x="6443663" y="14843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70" name="AutoShape 39"/>
          <p:cNvSpPr>
            <a:spLocks noChangeArrowheads="1"/>
          </p:cNvSpPr>
          <p:nvPr/>
        </p:nvSpPr>
        <p:spPr bwMode="auto">
          <a:xfrm>
            <a:off x="58674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71" name="Text Box 40"/>
          <p:cNvSpPr txBox="1">
            <a:spLocks noChangeArrowheads="1"/>
          </p:cNvSpPr>
          <p:nvPr/>
        </p:nvSpPr>
        <p:spPr bwMode="auto">
          <a:xfrm>
            <a:off x="6516688" y="4941888"/>
            <a:ext cx="863600" cy="366712"/>
          </a:xfrm>
          <a:prstGeom prst="rect">
            <a:avLst/>
          </a:prstGeom>
          <a:noFill/>
          <a:ln w="9525">
            <a:noFill/>
            <a:miter lim="800000"/>
            <a:headEnd/>
            <a:tailEnd/>
          </a:ln>
        </p:spPr>
        <p:txBody>
          <a:bodyPr>
            <a:spAutoFit/>
          </a:bodyPr>
          <a:lstStyle/>
          <a:p>
            <a:pPr>
              <a:spcBef>
                <a:spcPct val="50000"/>
              </a:spcBef>
            </a:pPr>
            <a:r>
              <a:rPr lang="hr-HR" b="1"/>
              <a:t>MVM</a:t>
            </a:r>
            <a:endParaRPr lang="en-US" b="1"/>
          </a:p>
        </p:txBody>
      </p:sp>
      <p:sp>
        <p:nvSpPr>
          <p:cNvPr id="18472" name="Text Box 41"/>
          <p:cNvSpPr txBox="1">
            <a:spLocks noChangeArrowheads="1"/>
          </p:cNvSpPr>
          <p:nvPr/>
        </p:nvSpPr>
        <p:spPr bwMode="auto">
          <a:xfrm>
            <a:off x="971550" y="765175"/>
            <a:ext cx="792163" cy="366713"/>
          </a:xfrm>
          <a:prstGeom prst="rect">
            <a:avLst/>
          </a:prstGeom>
          <a:noFill/>
          <a:ln w="9525">
            <a:noFill/>
            <a:miter lim="800000"/>
            <a:headEnd/>
            <a:tailEnd/>
          </a:ln>
        </p:spPr>
        <p:txBody>
          <a:bodyPr>
            <a:spAutoFit/>
          </a:bodyPr>
          <a:lstStyle/>
          <a:p>
            <a:pPr>
              <a:spcBef>
                <a:spcPct val="50000"/>
              </a:spcBef>
            </a:pPr>
            <a:r>
              <a:rPr lang="hr-HR" b="1"/>
              <a:t>TM</a:t>
            </a:r>
            <a:endParaRPr lang="en-US" b="1"/>
          </a:p>
        </p:txBody>
      </p:sp>
      <p:sp>
        <p:nvSpPr>
          <p:cNvPr id="18473" name="AutoShape 42"/>
          <p:cNvSpPr>
            <a:spLocks noChangeArrowheads="1"/>
          </p:cNvSpPr>
          <p:nvPr/>
        </p:nvSpPr>
        <p:spPr bwMode="auto">
          <a:xfrm>
            <a:off x="6084888" y="1341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74" name="Oval 43"/>
          <p:cNvSpPr>
            <a:spLocks noChangeArrowheads="1"/>
          </p:cNvSpPr>
          <p:nvPr/>
        </p:nvSpPr>
        <p:spPr bwMode="auto">
          <a:xfrm>
            <a:off x="2843213" y="566102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8475" name="AutoShape 44"/>
          <p:cNvSpPr>
            <a:spLocks noChangeArrowheads="1"/>
          </p:cNvSpPr>
          <p:nvPr/>
        </p:nvSpPr>
        <p:spPr bwMode="auto">
          <a:xfrm>
            <a:off x="5076825" y="566102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8476" name="Text Box 45"/>
          <p:cNvSpPr txBox="1">
            <a:spLocks noChangeArrowheads="1"/>
          </p:cNvSpPr>
          <p:nvPr/>
        </p:nvSpPr>
        <p:spPr bwMode="auto">
          <a:xfrm>
            <a:off x="2700338" y="6021388"/>
            <a:ext cx="863600" cy="366712"/>
          </a:xfrm>
          <a:prstGeom prst="rect">
            <a:avLst/>
          </a:prstGeom>
          <a:noFill/>
          <a:ln w="9525">
            <a:noFill/>
            <a:miter lim="800000"/>
            <a:headEnd/>
            <a:tailEnd/>
          </a:ln>
        </p:spPr>
        <p:txBody>
          <a:bodyPr>
            <a:spAutoFit/>
          </a:bodyPr>
          <a:lstStyle/>
          <a:p>
            <a:pPr>
              <a:spcBef>
                <a:spcPct val="50000"/>
              </a:spcBef>
            </a:pPr>
            <a:r>
              <a:rPr lang="hr-HR" b="1"/>
              <a:t>HS</a:t>
            </a:r>
            <a:endParaRPr lang="en-US" b="1"/>
          </a:p>
        </p:txBody>
      </p:sp>
      <p:sp>
        <p:nvSpPr>
          <p:cNvPr id="18477" name="Text Box 46"/>
          <p:cNvSpPr txBox="1">
            <a:spLocks noChangeArrowheads="1"/>
          </p:cNvSpPr>
          <p:nvPr/>
        </p:nvSpPr>
        <p:spPr bwMode="auto">
          <a:xfrm>
            <a:off x="4859338" y="5949950"/>
            <a:ext cx="863600" cy="366713"/>
          </a:xfrm>
          <a:prstGeom prst="rect">
            <a:avLst/>
          </a:prstGeom>
          <a:noFill/>
          <a:ln w="9525">
            <a:noFill/>
            <a:miter lim="800000"/>
            <a:headEnd/>
            <a:tailEnd/>
          </a:ln>
        </p:spPr>
        <p:txBody>
          <a:bodyPr>
            <a:spAutoFit/>
          </a:bodyPr>
          <a:lstStyle/>
          <a:p>
            <a:pPr>
              <a:spcBef>
                <a:spcPct val="50000"/>
              </a:spcBef>
            </a:pPr>
            <a:r>
              <a:rPr lang="hr-HR" b="1"/>
              <a:t>Zadar</a:t>
            </a:r>
            <a:endParaRPr lang="en-US" b="1"/>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Line 2"/>
          <p:cNvSpPr>
            <a:spLocks noChangeShapeType="1"/>
          </p:cNvSpPr>
          <p:nvPr/>
        </p:nvSpPr>
        <p:spPr bwMode="auto">
          <a:xfrm>
            <a:off x="1835150" y="549275"/>
            <a:ext cx="0" cy="4248150"/>
          </a:xfrm>
          <a:prstGeom prst="line">
            <a:avLst/>
          </a:prstGeom>
          <a:noFill/>
          <a:ln w="25400">
            <a:solidFill>
              <a:schemeClr val="tx1"/>
            </a:solidFill>
            <a:round/>
            <a:headEnd/>
            <a:tailEnd/>
          </a:ln>
        </p:spPr>
        <p:txBody>
          <a:bodyPr/>
          <a:lstStyle/>
          <a:p>
            <a:endParaRPr lang="sr-Latn-CS"/>
          </a:p>
        </p:txBody>
      </p:sp>
      <p:sp>
        <p:nvSpPr>
          <p:cNvPr id="19458" name="Line 3"/>
          <p:cNvSpPr>
            <a:spLocks noChangeShapeType="1"/>
          </p:cNvSpPr>
          <p:nvPr/>
        </p:nvSpPr>
        <p:spPr bwMode="auto">
          <a:xfrm>
            <a:off x="1835150" y="4797425"/>
            <a:ext cx="5473700" cy="0"/>
          </a:xfrm>
          <a:prstGeom prst="line">
            <a:avLst/>
          </a:prstGeom>
          <a:noFill/>
          <a:ln w="25400">
            <a:solidFill>
              <a:schemeClr val="tx1"/>
            </a:solidFill>
            <a:round/>
            <a:headEnd/>
            <a:tailEnd/>
          </a:ln>
        </p:spPr>
        <p:txBody>
          <a:bodyPr/>
          <a:lstStyle/>
          <a:p>
            <a:endParaRPr lang="sr-Latn-CS"/>
          </a:p>
        </p:txBody>
      </p:sp>
      <p:sp>
        <p:nvSpPr>
          <p:cNvPr id="19459" name="AutoShape 4"/>
          <p:cNvSpPr>
            <a:spLocks noChangeArrowheads="1"/>
          </p:cNvSpPr>
          <p:nvPr/>
        </p:nvSpPr>
        <p:spPr bwMode="auto">
          <a:xfrm>
            <a:off x="5580063" y="1341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0" name="AutoShape 5"/>
          <p:cNvSpPr>
            <a:spLocks noChangeArrowheads="1"/>
          </p:cNvSpPr>
          <p:nvPr/>
        </p:nvSpPr>
        <p:spPr bwMode="auto">
          <a:xfrm>
            <a:off x="6372225" y="18446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1" name="AutoShape 6"/>
          <p:cNvSpPr>
            <a:spLocks noChangeArrowheads="1"/>
          </p:cNvSpPr>
          <p:nvPr/>
        </p:nvSpPr>
        <p:spPr bwMode="auto">
          <a:xfrm>
            <a:off x="6372225" y="23495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2" name="AutoShape 7"/>
          <p:cNvSpPr>
            <a:spLocks noChangeArrowheads="1"/>
          </p:cNvSpPr>
          <p:nvPr/>
        </p:nvSpPr>
        <p:spPr bwMode="auto">
          <a:xfrm>
            <a:off x="4932363" y="19161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3" name="AutoShape 8"/>
          <p:cNvSpPr>
            <a:spLocks noChangeArrowheads="1"/>
          </p:cNvSpPr>
          <p:nvPr/>
        </p:nvSpPr>
        <p:spPr bwMode="auto">
          <a:xfrm>
            <a:off x="5435600" y="20605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4" name="AutoShape 9"/>
          <p:cNvSpPr>
            <a:spLocks noChangeArrowheads="1"/>
          </p:cNvSpPr>
          <p:nvPr/>
        </p:nvSpPr>
        <p:spPr bwMode="auto">
          <a:xfrm>
            <a:off x="5795963" y="32131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5" name="AutoShape 10"/>
          <p:cNvSpPr>
            <a:spLocks noChangeArrowheads="1"/>
          </p:cNvSpPr>
          <p:nvPr/>
        </p:nvSpPr>
        <p:spPr bwMode="auto">
          <a:xfrm>
            <a:off x="4932363" y="27813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6" name="AutoShape 11"/>
          <p:cNvSpPr>
            <a:spLocks noChangeArrowheads="1"/>
          </p:cNvSpPr>
          <p:nvPr/>
        </p:nvSpPr>
        <p:spPr bwMode="auto">
          <a:xfrm>
            <a:off x="54356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7" name="AutoShape 12"/>
          <p:cNvSpPr>
            <a:spLocks noChangeArrowheads="1"/>
          </p:cNvSpPr>
          <p:nvPr/>
        </p:nvSpPr>
        <p:spPr bwMode="auto">
          <a:xfrm>
            <a:off x="5148263"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8" name="AutoShape 13"/>
          <p:cNvSpPr>
            <a:spLocks noChangeArrowheads="1"/>
          </p:cNvSpPr>
          <p:nvPr/>
        </p:nvSpPr>
        <p:spPr bwMode="auto">
          <a:xfrm>
            <a:off x="5508625" y="26368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69" name="AutoShape 14"/>
          <p:cNvSpPr>
            <a:spLocks noChangeArrowheads="1"/>
          </p:cNvSpPr>
          <p:nvPr/>
        </p:nvSpPr>
        <p:spPr bwMode="auto">
          <a:xfrm>
            <a:off x="5940425" y="21336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70" name="Oval 15"/>
          <p:cNvSpPr>
            <a:spLocks noChangeArrowheads="1"/>
          </p:cNvSpPr>
          <p:nvPr/>
        </p:nvSpPr>
        <p:spPr bwMode="auto">
          <a:xfrm>
            <a:off x="4211638" y="3500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1" name="Oval 16"/>
          <p:cNvSpPr>
            <a:spLocks noChangeArrowheads="1"/>
          </p:cNvSpPr>
          <p:nvPr/>
        </p:nvSpPr>
        <p:spPr bwMode="auto">
          <a:xfrm>
            <a:off x="3851275"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2" name="Oval 17"/>
          <p:cNvSpPr>
            <a:spLocks noChangeArrowheads="1"/>
          </p:cNvSpPr>
          <p:nvPr/>
        </p:nvSpPr>
        <p:spPr bwMode="auto">
          <a:xfrm>
            <a:off x="4356100" y="27813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3" name="Oval 18"/>
          <p:cNvSpPr>
            <a:spLocks noChangeArrowheads="1"/>
          </p:cNvSpPr>
          <p:nvPr/>
        </p:nvSpPr>
        <p:spPr bwMode="auto">
          <a:xfrm>
            <a:off x="4787900" y="14128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4" name="Oval 19"/>
          <p:cNvSpPr>
            <a:spLocks noChangeArrowheads="1"/>
          </p:cNvSpPr>
          <p:nvPr/>
        </p:nvSpPr>
        <p:spPr bwMode="auto">
          <a:xfrm>
            <a:off x="43561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5" name="Oval 20"/>
          <p:cNvSpPr>
            <a:spLocks noChangeArrowheads="1"/>
          </p:cNvSpPr>
          <p:nvPr/>
        </p:nvSpPr>
        <p:spPr bwMode="auto">
          <a:xfrm>
            <a:off x="42846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6" name="Oval 21"/>
          <p:cNvSpPr>
            <a:spLocks noChangeArrowheads="1"/>
          </p:cNvSpPr>
          <p:nvPr/>
        </p:nvSpPr>
        <p:spPr bwMode="auto">
          <a:xfrm>
            <a:off x="4716463"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7" name="Oval 22"/>
          <p:cNvSpPr>
            <a:spLocks noChangeArrowheads="1"/>
          </p:cNvSpPr>
          <p:nvPr/>
        </p:nvSpPr>
        <p:spPr bwMode="auto">
          <a:xfrm>
            <a:off x="3924300"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8" name="Oval 23"/>
          <p:cNvSpPr>
            <a:spLocks noChangeArrowheads="1"/>
          </p:cNvSpPr>
          <p:nvPr/>
        </p:nvSpPr>
        <p:spPr bwMode="auto">
          <a:xfrm>
            <a:off x="54356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79" name="Oval 24"/>
          <p:cNvSpPr>
            <a:spLocks noChangeArrowheads="1"/>
          </p:cNvSpPr>
          <p:nvPr/>
        </p:nvSpPr>
        <p:spPr bwMode="auto">
          <a:xfrm>
            <a:off x="4932363"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80" name="Oval 25"/>
          <p:cNvSpPr>
            <a:spLocks noChangeArrowheads="1"/>
          </p:cNvSpPr>
          <p:nvPr/>
        </p:nvSpPr>
        <p:spPr bwMode="auto">
          <a:xfrm>
            <a:off x="5148263" y="170021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81" name="AutoShape 26"/>
          <p:cNvSpPr>
            <a:spLocks noChangeArrowheads="1"/>
          </p:cNvSpPr>
          <p:nvPr/>
        </p:nvSpPr>
        <p:spPr bwMode="auto">
          <a:xfrm>
            <a:off x="5364163" y="314166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82" name="AutoShape 27"/>
          <p:cNvSpPr>
            <a:spLocks noChangeArrowheads="1"/>
          </p:cNvSpPr>
          <p:nvPr/>
        </p:nvSpPr>
        <p:spPr bwMode="auto">
          <a:xfrm>
            <a:off x="6011863" y="28527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83" name="AutoShape 28"/>
          <p:cNvSpPr>
            <a:spLocks noChangeArrowheads="1"/>
          </p:cNvSpPr>
          <p:nvPr/>
        </p:nvSpPr>
        <p:spPr bwMode="auto">
          <a:xfrm>
            <a:off x="4859338" y="3500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84" name="AutoShape 29"/>
          <p:cNvSpPr>
            <a:spLocks noChangeArrowheads="1"/>
          </p:cNvSpPr>
          <p:nvPr/>
        </p:nvSpPr>
        <p:spPr bwMode="auto">
          <a:xfrm>
            <a:off x="5867400"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85" name="AutoShape 30"/>
          <p:cNvSpPr>
            <a:spLocks noChangeArrowheads="1"/>
          </p:cNvSpPr>
          <p:nvPr/>
        </p:nvSpPr>
        <p:spPr bwMode="auto">
          <a:xfrm>
            <a:off x="5003800" y="22050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86" name="Oval 31"/>
          <p:cNvSpPr>
            <a:spLocks noChangeArrowheads="1"/>
          </p:cNvSpPr>
          <p:nvPr/>
        </p:nvSpPr>
        <p:spPr bwMode="auto">
          <a:xfrm>
            <a:off x="4716463" y="17732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87" name="Oval 32"/>
          <p:cNvSpPr>
            <a:spLocks noChangeArrowheads="1"/>
          </p:cNvSpPr>
          <p:nvPr/>
        </p:nvSpPr>
        <p:spPr bwMode="auto">
          <a:xfrm>
            <a:off x="4643438" y="21336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88" name="Oval 33"/>
          <p:cNvSpPr>
            <a:spLocks noChangeArrowheads="1"/>
          </p:cNvSpPr>
          <p:nvPr/>
        </p:nvSpPr>
        <p:spPr bwMode="auto">
          <a:xfrm>
            <a:off x="4572000" y="32845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89" name="Oval 34"/>
          <p:cNvSpPr>
            <a:spLocks noChangeArrowheads="1"/>
          </p:cNvSpPr>
          <p:nvPr/>
        </p:nvSpPr>
        <p:spPr bwMode="auto">
          <a:xfrm>
            <a:off x="5219700" y="1341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90" name="Oval 35"/>
          <p:cNvSpPr>
            <a:spLocks noChangeArrowheads="1"/>
          </p:cNvSpPr>
          <p:nvPr/>
        </p:nvSpPr>
        <p:spPr bwMode="auto">
          <a:xfrm>
            <a:off x="4211638"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91" name="Oval 36"/>
          <p:cNvSpPr>
            <a:spLocks noChangeArrowheads="1"/>
          </p:cNvSpPr>
          <p:nvPr/>
        </p:nvSpPr>
        <p:spPr bwMode="auto">
          <a:xfrm>
            <a:off x="5580063"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92" name="Oval 37"/>
          <p:cNvSpPr>
            <a:spLocks noChangeArrowheads="1"/>
          </p:cNvSpPr>
          <p:nvPr/>
        </p:nvSpPr>
        <p:spPr bwMode="auto">
          <a:xfrm>
            <a:off x="57959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93" name="AutoShape 38"/>
          <p:cNvSpPr>
            <a:spLocks noChangeArrowheads="1"/>
          </p:cNvSpPr>
          <p:nvPr/>
        </p:nvSpPr>
        <p:spPr bwMode="auto">
          <a:xfrm>
            <a:off x="6443663" y="14843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94" name="AutoShape 39"/>
          <p:cNvSpPr>
            <a:spLocks noChangeArrowheads="1"/>
          </p:cNvSpPr>
          <p:nvPr/>
        </p:nvSpPr>
        <p:spPr bwMode="auto">
          <a:xfrm>
            <a:off x="58674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95" name="Text Box 40"/>
          <p:cNvSpPr txBox="1">
            <a:spLocks noChangeArrowheads="1"/>
          </p:cNvSpPr>
          <p:nvPr/>
        </p:nvSpPr>
        <p:spPr bwMode="auto">
          <a:xfrm>
            <a:off x="6516688" y="4941888"/>
            <a:ext cx="863600" cy="366712"/>
          </a:xfrm>
          <a:prstGeom prst="rect">
            <a:avLst/>
          </a:prstGeom>
          <a:noFill/>
          <a:ln w="9525">
            <a:noFill/>
            <a:miter lim="800000"/>
            <a:headEnd/>
            <a:tailEnd/>
          </a:ln>
        </p:spPr>
        <p:txBody>
          <a:bodyPr>
            <a:spAutoFit/>
          </a:bodyPr>
          <a:lstStyle/>
          <a:p>
            <a:pPr>
              <a:spcBef>
                <a:spcPct val="50000"/>
              </a:spcBef>
            </a:pPr>
            <a:r>
              <a:rPr lang="hr-HR" b="1"/>
              <a:t>MVM</a:t>
            </a:r>
            <a:endParaRPr lang="en-US" b="1"/>
          </a:p>
        </p:txBody>
      </p:sp>
      <p:sp>
        <p:nvSpPr>
          <p:cNvPr id="19496" name="Text Box 41"/>
          <p:cNvSpPr txBox="1">
            <a:spLocks noChangeArrowheads="1"/>
          </p:cNvSpPr>
          <p:nvPr/>
        </p:nvSpPr>
        <p:spPr bwMode="auto">
          <a:xfrm>
            <a:off x="971550" y="765175"/>
            <a:ext cx="792163" cy="366713"/>
          </a:xfrm>
          <a:prstGeom prst="rect">
            <a:avLst/>
          </a:prstGeom>
          <a:noFill/>
          <a:ln w="9525">
            <a:noFill/>
            <a:miter lim="800000"/>
            <a:headEnd/>
            <a:tailEnd/>
          </a:ln>
        </p:spPr>
        <p:txBody>
          <a:bodyPr>
            <a:spAutoFit/>
          </a:bodyPr>
          <a:lstStyle/>
          <a:p>
            <a:pPr>
              <a:spcBef>
                <a:spcPct val="50000"/>
              </a:spcBef>
            </a:pPr>
            <a:r>
              <a:rPr lang="hr-HR" b="1"/>
              <a:t>TM</a:t>
            </a:r>
            <a:endParaRPr lang="en-US" b="1"/>
          </a:p>
        </p:txBody>
      </p:sp>
      <p:sp>
        <p:nvSpPr>
          <p:cNvPr id="19497" name="AutoShape 42"/>
          <p:cNvSpPr>
            <a:spLocks noChangeArrowheads="1"/>
          </p:cNvSpPr>
          <p:nvPr/>
        </p:nvSpPr>
        <p:spPr bwMode="auto">
          <a:xfrm>
            <a:off x="6084888" y="1341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498" name="Oval 43"/>
          <p:cNvSpPr>
            <a:spLocks noChangeArrowheads="1"/>
          </p:cNvSpPr>
          <p:nvPr/>
        </p:nvSpPr>
        <p:spPr bwMode="auto">
          <a:xfrm>
            <a:off x="2843213" y="566102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19499" name="AutoShape 44"/>
          <p:cNvSpPr>
            <a:spLocks noChangeArrowheads="1"/>
          </p:cNvSpPr>
          <p:nvPr/>
        </p:nvSpPr>
        <p:spPr bwMode="auto">
          <a:xfrm>
            <a:off x="5076825" y="566102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19500" name="Text Box 45"/>
          <p:cNvSpPr txBox="1">
            <a:spLocks noChangeArrowheads="1"/>
          </p:cNvSpPr>
          <p:nvPr/>
        </p:nvSpPr>
        <p:spPr bwMode="auto">
          <a:xfrm>
            <a:off x="2700338" y="6021388"/>
            <a:ext cx="863600" cy="366712"/>
          </a:xfrm>
          <a:prstGeom prst="rect">
            <a:avLst/>
          </a:prstGeom>
          <a:noFill/>
          <a:ln w="9525">
            <a:noFill/>
            <a:miter lim="800000"/>
            <a:headEnd/>
            <a:tailEnd/>
          </a:ln>
        </p:spPr>
        <p:txBody>
          <a:bodyPr>
            <a:spAutoFit/>
          </a:bodyPr>
          <a:lstStyle/>
          <a:p>
            <a:pPr>
              <a:spcBef>
                <a:spcPct val="50000"/>
              </a:spcBef>
            </a:pPr>
            <a:r>
              <a:rPr lang="hr-HR" b="1"/>
              <a:t>HS</a:t>
            </a:r>
            <a:endParaRPr lang="en-US" b="1"/>
          </a:p>
        </p:txBody>
      </p:sp>
      <p:sp>
        <p:nvSpPr>
          <p:cNvPr id="19501" name="Text Box 46"/>
          <p:cNvSpPr txBox="1">
            <a:spLocks noChangeArrowheads="1"/>
          </p:cNvSpPr>
          <p:nvPr/>
        </p:nvSpPr>
        <p:spPr bwMode="auto">
          <a:xfrm>
            <a:off x="4859338" y="5949950"/>
            <a:ext cx="863600" cy="366713"/>
          </a:xfrm>
          <a:prstGeom prst="rect">
            <a:avLst/>
          </a:prstGeom>
          <a:noFill/>
          <a:ln w="9525">
            <a:noFill/>
            <a:miter lim="800000"/>
            <a:headEnd/>
            <a:tailEnd/>
          </a:ln>
        </p:spPr>
        <p:txBody>
          <a:bodyPr>
            <a:spAutoFit/>
          </a:bodyPr>
          <a:lstStyle/>
          <a:p>
            <a:pPr>
              <a:spcBef>
                <a:spcPct val="50000"/>
              </a:spcBef>
            </a:pPr>
            <a:r>
              <a:rPr lang="hr-HR" b="1"/>
              <a:t>Zadar</a:t>
            </a:r>
            <a:endParaRPr lang="en-US" b="1"/>
          </a:p>
        </p:txBody>
      </p:sp>
      <p:sp>
        <p:nvSpPr>
          <p:cNvPr id="19502" name="Line 47"/>
          <p:cNvSpPr>
            <a:spLocks noChangeShapeType="1"/>
          </p:cNvSpPr>
          <p:nvPr/>
        </p:nvSpPr>
        <p:spPr bwMode="auto">
          <a:xfrm>
            <a:off x="5364163" y="836613"/>
            <a:ext cx="0" cy="4464050"/>
          </a:xfrm>
          <a:prstGeom prst="line">
            <a:avLst/>
          </a:prstGeom>
          <a:noFill/>
          <a:ln w="25400">
            <a:solidFill>
              <a:schemeClr val="tx1"/>
            </a:solidFill>
            <a:prstDash val="dash"/>
            <a:round/>
            <a:headEnd/>
            <a:tailEnd/>
          </a:ln>
        </p:spPr>
        <p:txBody>
          <a:bodyPr/>
          <a:lstStyle/>
          <a:p>
            <a:endParaRPr lang="sr-Latn-C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Line 2"/>
          <p:cNvSpPr>
            <a:spLocks noChangeShapeType="1"/>
          </p:cNvSpPr>
          <p:nvPr/>
        </p:nvSpPr>
        <p:spPr bwMode="auto">
          <a:xfrm>
            <a:off x="1835150" y="549275"/>
            <a:ext cx="0" cy="4248150"/>
          </a:xfrm>
          <a:prstGeom prst="line">
            <a:avLst/>
          </a:prstGeom>
          <a:noFill/>
          <a:ln w="25400">
            <a:solidFill>
              <a:schemeClr val="tx1"/>
            </a:solidFill>
            <a:round/>
            <a:headEnd/>
            <a:tailEnd/>
          </a:ln>
        </p:spPr>
        <p:txBody>
          <a:bodyPr/>
          <a:lstStyle/>
          <a:p>
            <a:endParaRPr lang="sr-Latn-CS"/>
          </a:p>
        </p:txBody>
      </p:sp>
      <p:sp>
        <p:nvSpPr>
          <p:cNvPr id="20482" name="Line 3"/>
          <p:cNvSpPr>
            <a:spLocks noChangeShapeType="1"/>
          </p:cNvSpPr>
          <p:nvPr/>
        </p:nvSpPr>
        <p:spPr bwMode="auto">
          <a:xfrm>
            <a:off x="1835150" y="4797425"/>
            <a:ext cx="5473700" cy="0"/>
          </a:xfrm>
          <a:prstGeom prst="line">
            <a:avLst/>
          </a:prstGeom>
          <a:noFill/>
          <a:ln w="25400">
            <a:solidFill>
              <a:schemeClr val="tx1"/>
            </a:solidFill>
            <a:round/>
            <a:headEnd/>
            <a:tailEnd/>
          </a:ln>
        </p:spPr>
        <p:txBody>
          <a:bodyPr/>
          <a:lstStyle/>
          <a:p>
            <a:endParaRPr lang="sr-Latn-CS"/>
          </a:p>
        </p:txBody>
      </p:sp>
      <p:sp>
        <p:nvSpPr>
          <p:cNvPr id="20483" name="AutoShape 4"/>
          <p:cNvSpPr>
            <a:spLocks noChangeArrowheads="1"/>
          </p:cNvSpPr>
          <p:nvPr/>
        </p:nvSpPr>
        <p:spPr bwMode="auto">
          <a:xfrm>
            <a:off x="5580063" y="1341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84" name="AutoShape 5"/>
          <p:cNvSpPr>
            <a:spLocks noChangeArrowheads="1"/>
          </p:cNvSpPr>
          <p:nvPr/>
        </p:nvSpPr>
        <p:spPr bwMode="auto">
          <a:xfrm>
            <a:off x="6372225" y="18446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85" name="AutoShape 6"/>
          <p:cNvSpPr>
            <a:spLocks noChangeArrowheads="1"/>
          </p:cNvSpPr>
          <p:nvPr/>
        </p:nvSpPr>
        <p:spPr bwMode="auto">
          <a:xfrm>
            <a:off x="6372225" y="23495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86" name="AutoShape 7"/>
          <p:cNvSpPr>
            <a:spLocks noChangeArrowheads="1"/>
          </p:cNvSpPr>
          <p:nvPr/>
        </p:nvSpPr>
        <p:spPr bwMode="auto">
          <a:xfrm>
            <a:off x="4932363" y="19161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87" name="AutoShape 8"/>
          <p:cNvSpPr>
            <a:spLocks noChangeArrowheads="1"/>
          </p:cNvSpPr>
          <p:nvPr/>
        </p:nvSpPr>
        <p:spPr bwMode="auto">
          <a:xfrm>
            <a:off x="5435600" y="20605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88" name="AutoShape 9"/>
          <p:cNvSpPr>
            <a:spLocks noChangeArrowheads="1"/>
          </p:cNvSpPr>
          <p:nvPr/>
        </p:nvSpPr>
        <p:spPr bwMode="auto">
          <a:xfrm>
            <a:off x="5795963" y="32131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89" name="AutoShape 10"/>
          <p:cNvSpPr>
            <a:spLocks noChangeArrowheads="1"/>
          </p:cNvSpPr>
          <p:nvPr/>
        </p:nvSpPr>
        <p:spPr bwMode="auto">
          <a:xfrm>
            <a:off x="4932363" y="27813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90" name="AutoShape 11"/>
          <p:cNvSpPr>
            <a:spLocks noChangeArrowheads="1"/>
          </p:cNvSpPr>
          <p:nvPr/>
        </p:nvSpPr>
        <p:spPr bwMode="auto">
          <a:xfrm>
            <a:off x="54356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91" name="AutoShape 12"/>
          <p:cNvSpPr>
            <a:spLocks noChangeArrowheads="1"/>
          </p:cNvSpPr>
          <p:nvPr/>
        </p:nvSpPr>
        <p:spPr bwMode="auto">
          <a:xfrm>
            <a:off x="5148263"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92" name="AutoShape 13"/>
          <p:cNvSpPr>
            <a:spLocks noChangeArrowheads="1"/>
          </p:cNvSpPr>
          <p:nvPr/>
        </p:nvSpPr>
        <p:spPr bwMode="auto">
          <a:xfrm>
            <a:off x="5508625" y="26368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93" name="AutoShape 14"/>
          <p:cNvSpPr>
            <a:spLocks noChangeArrowheads="1"/>
          </p:cNvSpPr>
          <p:nvPr/>
        </p:nvSpPr>
        <p:spPr bwMode="auto">
          <a:xfrm>
            <a:off x="5940425" y="21336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494" name="Oval 15"/>
          <p:cNvSpPr>
            <a:spLocks noChangeArrowheads="1"/>
          </p:cNvSpPr>
          <p:nvPr/>
        </p:nvSpPr>
        <p:spPr bwMode="auto">
          <a:xfrm>
            <a:off x="4211638" y="3500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495" name="Oval 16"/>
          <p:cNvSpPr>
            <a:spLocks noChangeArrowheads="1"/>
          </p:cNvSpPr>
          <p:nvPr/>
        </p:nvSpPr>
        <p:spPr bwMode="auto">
          <a:xfrm>
            <a:off x="3851275"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496" name="Oval 17"/>
          <p:cNvSpPr>
            <a:spLocks noChangeArrowheads="1"/>
          </p:cNvSpPr>
          <p:nvPr/>
        </p:nvSpPr>
        <p:spPr bwMode="auto">
          <a:xfrm>
            <a:off x="4356100" y="27813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497" name="Oval 18"/>
          <p:cNvSpPr>
            <a:spLocks noChangeArrowheads="1"/>
          </p:cNvSpPr>
          <p:nvPr/>
        </p:nvSpPr>
        <p:spPr bwMode="auto">
          <a:xfrm>
            <a:off x="4787900" y="14128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498" name="Oval 19"/>
          <p:cNvSpPr>
            <a:spLocks noChangeArrowheads="1"/>
          </p:cNvSpPr>
          <p:nvPr/>
        </p:nvSpPr>
        <p:spPr bwMode="auto">
          <a:xfrm>
            <a:off x="43561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499" name="Oval 20"/>
          <p:cNvSpPr>
            <a:spLocks noChangeArrowheads="1"/>
          </p:cNvSpPr>
          <p:nvPr/>
        </p:nvSpPr>
        <p:spPr bwMode="auto">
          <a:xfrm>
            <a:off x="42846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00" name="Oval 21"/>
          <p:cNvSpPr>
            <a:spLocks noChangeArrowheads="1"/>
          </p:cNvSpPr>
          <p:nvPr/>
        </p:nvSpPr>
        <p:spPr bwMode="auto">
          <a:xfrm>
            <a:off x="4716463"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01" name="Oval 22"/>
          <p:cNvSpPr>
            <a:spLocks noChangeArrowheads="1"/>
          </p:cNvSpPr>
          <p:nvPr/>
        </p:nvSpPr>
        <p:spPr bwMode="auto">
          <a:xfrm>
            <a:off x="3924300"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02" name="Oval 23"/>
          <p:cNvSpPr>
            <a:spLocks noChangeArrowheads="1"/>
          </p:cNvSpPr>
          <p:nvPr/>
        </p:nvSpPr>
        <p:spPr bwMode="auto">
          <a:xfrm>
            <a:off x="54356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03" name="Oval 24"/>
          <p:cNvSpPr>
            <a:spLocks noChangeArrowheads="1"/>
          </p:cNvSpPr>
          <p:nvPr/>
        </p:nvSpPr>
        <p:spPr bwMode="auto">
          <a:xfrm>
            <a:off x="4932363"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04" name="Oval 25"/>
          <p:cNvSpPr>
            <a:spLocks noChangeArrowheads="1"/>
          </p:cNvSpPr>
          <p:nvPr/>
        </p:nvSpPr>
        <p:spPr bwMode="auto">
          <a:xfrm>
            <a:off x="5148263" y="170021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05" name="AutoShape 26"/>
          <p:cNvSpPr>
            <a:spLocks noChangeArrowheads="1"/>
          </p:cNvSpPr>
          <p:nvPr/>
        </p:nvSpPr>
        <p:spPr bwMode="auto">
          <a:xfrm>
            <a:off x="5364163" y="314166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06" name="AutoShape 27"/>
          <p:cNvSpPr>
            <a:spLocks noChangeArrowheads="1"/>
          </p:cNvSpPr>
          <p:nvPr/>
        </p:nvSpPr>
        <p:spPr bwMode="auto">
          <a:xfrm>
            <a:off x="6011863" y="28527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07" name="AutoShape 28"/>
          <p:cNvSpPr>
            <a:spLocks noChangeArrowheads="1"/>
          </p:cNvSpPr>
          <p:nvPr/>
        </p:nvSpPr>
        <p:spPr bwMode="auto">
          <a:xfrm>
            <a:off x="4859338" y="3500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08" name="AutoShape 29"/>
          <p:cNvSpPr>
            <a:spLocks noChangeArrowheads="1"/>
          </p:cNvSpPr>
          <p:nvPr/>
        </p:nvSpPr>
        <p:spPr bwMode="auto">
          <a:xfrm>
            <a:off x="5867400"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09" name="AutoShape 30"/>
          <p:cNvSpPr>
            <a:spLocks noChangeArrowheads="1"/>
          </p:cNvSpPr>
          <p:nvPr/>
        </p:nvSpPr>
        <p:spPr bwMode="auto">
          <a:xfrm>
            <a:off x="5003800" y="22050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10" name="Oval 31"/>
          <p:cNvSpPr>
            <a:spLocks noChangeArrowheads="1"/>
          </p:cNvSpPr>
          <p:nvPr/>
        </p:nvSpPr>
        <p:spPr bwMode="auto">
          <a:xfrm>
            <a:off x="4716463" y="17732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11" name="Oval 32"/>
          <p:cNvSpPr>
            <a:spLocks noChangeArrowheads="1"/>
          </p:cNvSpPr>
          <p:nvPr/>
        </p:nvSpPr>
        <p:spPr bwMode="auto">
          <a:xfrm>
            <a:off x="4643438" y="21336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12" name="Oval 33"/>
          <p:cNvSpPr>
            <a:spLocks noChangeArrowheads="1"/>
          </p:cNvSpPr>
          <p:nvPr/>
        </p:nvSpPr>
        <p:spPr bwMode="auto">
          <a:xfrm>
            <a:off x="4572000" y="32845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13" name="Oval 34"/>
          <p:cNvSpPr>
            <a:spLocks noChangeArrowheads="1"/>
          </p:cNvSpPr>
          <p:nvPr/>
        </p:nvSpPr>
        <p:spPr bwMode="auto">
          <a:xfrm>
            <a:off x="5219700" y="1341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14" name="Oval 35"/>
          <p:cNvSpPr>
            <a:spLocks noChangeArrowheads="1"/>
          </p:cNvSpPr>
          <p:nvPr/>
        </p:nvSpPr>
        <p:spPr bwMode="auto">
          <a:xfrm>
            <a:off x="4211638"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15" name="Oval 36"/>
          <p:cNvSpPr>
            <a:spLocks noChangeArrowheads="1"/>
          </p:cNvSpPr>
          <p:nvPr/>
        </p:nvSpPr>
        <p:spPr bwMode="auto">
          <a:xfrm>
            <a:off x="5580063"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16" name="Oval 37"/>
          <p:cNvSpPr>
            <a:spLocks noChangeArrowheads="1"/>
          </p:cNvSpPr>
          <p:nvPr/>
        </p:nvSpPr>
        <p:spPr bwMode="auto">
          <a:xfrm>
            <a:off x="57959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17" name="AutoShape 38"/>
          <p:cNvSpPr>
            <a:spLocks noChangeArrowheads="1"/>
          </p:cNvSpPr>
          <p:nvPr/>
        </p:nvSpPr>
        <p:spPr bwMode="auto">
          <a:xfrm>
            <a:off x="6443663" y="14843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18" name="AutoShape 39"/>
          <p:cNvSpPr>
            <a:spLocks noChangeArrowheads="1"/>
          </p:cNvSpPr>
          <p:nvPr/>
        </p:nvSpPr>
        <p:spPr bwMode="auto">
          <a:xfrm>
            <a:off x="58674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19" name="Text Box 40"/>
          <p:cNvSpPr txBox="1">
            <a:spLocks noChangeArrowheads="1"/>
          </p:cNvSpPr>
          <p:nvPr/>
        </p:nvSpPr>
        <p:spPr bwMode="auto">
          <a:xfrm>
            <a:off x="6516688" y="4941888"/>
            <a:ext cx="863600" cy="366712"/>
          </a:xfrm>
          <a:prstGeom prst="rect">
            <a:avLst/>
          </a:prstGeom>
          <a:noFill/>
          <a:ln w="9525">
            <a:noFill/>
            <a:miter lim="800000"/>
            <a:headEnd/>
            <a:tailEnd/>
          </a:ln>
        </p:spPr>
        <p:txBody>
          <a:bodyPr>
            <a:spAutoFit/>
          </a:bodyPr>
          <a:lstStyle/>
          <a:p>
            <a:pPr>
              <a:spcBef>
                <a:spcPct val="50000"/>
              </a:spcBef>
            </a:pPr>
            <a:r>
              <a:rPr lang="hr-HR" b="1"/>
              <a:t>MVM</a:t>
            </a:r>
            <a:endParaRPr lang="en-US" b="1"/>
          </a:p>
        </p:txBody>
      </p:sp>
      <p:sp>
        <p:nvSpPr>
          <p:cNvPr id="20520" name="Text Box 41"/>
          <p:cNvSpPr txBox="1">
            <a:spLocks noChangeArrowheads="1"/>
          </p:cNvSpPr>
          <p:nvPr/>
        </p:nvSpPr>
        <p:spPr bwMode="auto">
          <a:xfrm>
            <a:off x="971550" y="765175"/>
            <a:ext cx="792163" cy="366713"/>
          </a:xfrm>
          <a:prstGeom prst="rect">
            <a:avLst/>
          </a:prstGeom>
          <a:noFill/>
          <a:ln w="9525">
            <a:noFill/>
            <a:miter lim="800000"/>
            <a:headEnd/>
            <a:tailEnd/>
          </a:ln>
        </p:spPr>
        <p:txBody>
          <a:bodyPr>
            <a:spAutoFit/>
          </a:bodyPr>
          <a:lstStyle/>
          <a:p>
            <a:pPr>
              <a:spcBef>
                <a:spcPct val="50000"/>
              </a:spcBef>
            </a:pPr>
            <a:r>
              <a:rPr lang="hr-HR" b="1"/>
              <a:t>TM</a:t>
            </a:r>
            <a:endParaRPr lang="en-US" b="1"/>
          </a:p>
        </p:txBody>
      </p:sp>
      <p:sp>
        <p:nvSpPr>
          <p:cNvPr id="20521" name="AutoShape 42"/>
          <p:cNvSpPr>
            <a:spLocks noChangeArrowheads="1"/>
          </p:cNvSpPr>
          <p:nvPr/>
        </p:nvSpPr>
        <p:spPr bwMode="auto">
          <a:xfrm>
            <a:off x="6084888" y="1341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22" name="Oval 43"/>
          <p:cNvSpPr>
            <a:spLocks noChangeArrowheads="1"/>
          </p:cNvSpPr>
          <p:nvPr/>
        </p:nvSpPr>
        <p:spPr bwMode="auto">
          <a:xfrm>
            <a:off x="2843213" y="566102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0523" name="AutoShape 44"/>
          <p:cNvSpPr>
            <a:spLocks noChangeArrowheads="1"/>
          </p:cNvSpPr>
          <p:nvPr/>
        </p:nvSpPr>
        <p:spPr bwMode="auto">
          <a:xfrm>
            <a:off x="5076825" y="566102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0524" name="Text Box 45"/>
          <p:cNvSpPr txBox="1">
            <a:spLocks noChangeArrowheads="1"/>
          </p:cNvSpPr>
          <p:nvPr/>
        </p:nvSpPr>
        <p:spPr bwMode="auto">
          <a:xfrm>
            <a:off x="2700338" y="6021388"/>
            <a:ext cx="863600" cy="366712"/>
          </a:xfrm>
          <a:prstGeom prst="rect">
            <a:avLst/>
          </a:prstGeom>
          <a:noFill/>
          <a:ln w="9525">
            <a:noFill/>
            <a:miter lim="800000"/>
            <a:headEnd/>
            <a:tailEnd/>
          </a:ln>
        </p:spPr>
        <p:txBody>
          <a:bodyPr>
            <a:spAutoFit/>
          </a:bodyPr>
          <a:lstStyle/>
          <a:p>
            <a:pPr>
              <a:spcBef>
                <a:spcPct val="50000"/>
              </a:spcBef>
            </a:pPr>
            <a:r>
              <a:rPr lang="hr-HR" b="1"/>
              <a:t>HS</a:t>
            </a:r>
            <a:endParaRPr lang="en-US" b="1"/>
          </a:p>
        </p:txBody>
      </p:sp>
      <p:sp>
        <p:nvSpPr>
          <p:cNvPr id="20525" name="Text Box 46"/>
          <p:cNvSpPr txBox="1">
            <a:spLocks noChangeArrowheads="1"/>
          </p:cNvSpPr>
          <p:nvPr/>
        </p:nvSpPr>
        <p:spPr bwMode="auto">
          <a:xfrm>
            <a:off x="4859338" y="5949950"/>
            <a:ext cx="863600" cy="366713"/>
          </a:xfrm>
          <a:prstGeom prst="rect">
            <a:avLst/>
          </a:prstGeom>
          <a:noFill/>
          <a:ln w="9525">
            <a:noFill/>
            <a:miter lim="800000"/>
            <a:headEnd/>
            <a:tailEnd/>
          </a:ln>
        </p:spPr>
        <p:txBody>
          <a:bodyPr>
            <a:spAutoFit/>
          </a:bodyPr>
          <a:lstStyle/>
          <a:p>
            <a:pPr>
              <a:spcBef>
                <a:spcPct val="50000"/>
              </a:spcBef>
            </a:pPr>
            <a:r>
              <a:rPr lang="hr-HR" b="1"/>
              <a:t>Zadar</a:t>
            </a:r>
            <a:endParaRPr lang="en-US" b="1"/>
          </a:p>
        </p:txBody>
      </p:sp>
      <p:sp>
        <p:nvSpPr>
          <p:cNvPr id="20526" name="Line 47"/>
          <p:cNvSpPr>
            <a:spLocks noChangeShapeType="1"/>
          </p:cNvSpPr>
          <p:nvPr/>
        </p:nvSpPr>
        <p:spPr bwMode="auto">
          <a:xfrm>
            <a:off x="5364163" y="836613"/>
            <a:ext cx="0" cy="4464050"/>
          </a:xfrm>
          <a:prstGeom prst="line">
            <a:avLst/>
          </a:prstGeom>
          <a:noFill/>
          <a:ln w="25400">
            <a:solidFill>
              <a:schemeClr val="tx1"/>
            </a:solidFill>
            <a:prstDash val="dash"/>
            <a:round/>
            <a:headEnd/>
            <a:tailEnd/>
          </a:ln>
        </p:spPr>
        <p:txBody>
          <a:bodyPr/>
          <a:lstStyle/>
          <a:p>
            <a:endParaRPr lang="sr-Latn-CS"/>
          </a:p>
        </p:txBody>
      </p:sp>
      <p:sp>
        <p:nvSpPr>
          <p:cNvPr id="20527" name="Line 48"/>
          <p:cNvSpPr>
            <a:spLocks noChangeShapeType="1"/>
          </p:cNvSpPr>
          <p:nvPr/>
        </p:nvSpPr>
        <p:spPr bwMode="auto">
          <a:xfrm>
            <a:off x="1331913" y="2420938"/>
            <a:ext cx="5903912" cy="0"/>
          </a:xfrm>
          <a:prstGeom prst="line">
            <a:avLst/>
          </a:prstGeom>
          <a:noFill/>
          <a:ln w="25400">
            <a:solidFill>
              <a:schemeClr val="tx1"/>
            </a:solidFill>
            <a:prstDash val="dash"/>
            <a:round/>
            <a:headEnd/>
            <a:tailEnd/>
          </a:ln>
        </p:spPr>
        <p:txBody>
          <a:bodyPr/>
          <a:lstStyle/>
          <a:p>
            <a:endParaRPr lang="sr-Latn-C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Line 2"/>
          <p:cNvSpPr>
            <a:spLocks noChangeShapeType="1"/>
          </p:cNvSpPr>
          <p:nvPr/>
        </p:nvSpPr>
        <p:spPr bwMode="auto">
          <a:xfrm>
            <a:off x="1835150" y="549275"/>
            <a:ext cx="0" cy="4248150"/>
          </a:xfrm>
          <a:prstGeom prst="line">
            <a:avLst/>
          </a:prstGeom>
          <a:noFill/>
          <a:ln w="25400">
            <a:solidFill>
              <a:schemeClr val="tx1"/>
            </a:solidFill>
            <a:round/>
            <a:headEnd/>
            <a:tailEnd/>
          </a:ln>
        </p:spPr>
        <p:txBody>
          <a:bodyPr/>
          <a:lstStyle/>
          <a:p>
            <a:endParaRPr lang="sr-Latn-CS"/>
          </a:p>
        </p:txBody>
      </p:sp>
      <p:sp>
        <p:nvSpPr>
          <p:cNvPr id="21506" name="Line 3"/>
          <p:cNvSpPr>
            <a:spLocks noChangeShapeType="1"/>
          </p:cNvSpPr>
          <p:nvPr/>
        </p:nvSpPr>
        <p:spPr bwMode="auto">
          <a:xfrm>
            <a:off x="1835150" y="4797425"/>
            <a:ext cx="5473700" cy="0"/>
          </a:xfrm>
          <a:prstGeom prst="line">
            <a:avLst/>
          </a:prstGeom>
          <a:noFill/>
          <a:ln w="25400">
            <a:solidFill>
              <a:schemeClr val="tx1"/>
            </a:solidFill>
            <a:round/>
            <a:headEnd/>
            <a:tailEnd/>
          </a:ln>
        </p:spPr>
        <p:txBody>
          <a:bodyPr/>
          <a:lstStyle/>
          <a:p>
            <a:endParaRPr lang="sr-Latn-CS"/>
          </a:p>
        </p:txBody>
      </p:sp>
      <p:sp>
        <p:nvSpPr>
          <p:cNvPr id="21507" name="AutoShape 4"/>
          <p:cNvSpPr>
            <a:spLocks noChangeArrowheads="1"/>
          </p:cNvSpPr>
          <p:nvPr/>
        </p:nvSpPr>
        <p:spPr bwMode="auto">
          <a:xfrm>
            <a:off x="5580063" y="1341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08" name="AutoShape 5"/>
          <p:cNvSpPr>
            <a:spLocks noChangeArrowheads="1"/>
          </p:cNvSpPr>
          <p:nvPr/>
        </p:nvSpPr>
        <p:spPr bwMode="auto">
          <a:xfrm>
            <a:off x="6372225" y="18446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09" name="AutoShape 6"/>
          <p:cNvSpPr>
            <a:spLocks noChangeArrowheads="1"/>
          </p:cNvSpPr>
          <p:nvPr/>
        </p:nvSpPr>
        <p:spPr bwMode="auto">
          <a:xfrm>
            <a:off x="6372225" y="23495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0" name="AutoShape 7"/>
          <p:cNvSpPr>
            <a:spLocks noChangeArrowheads="1"/>
          </p:cNvSpPr>
          <p:nvPr/>
        </p:nvSpPr>
        <p:spPr bwMode="auto">
          <a:xfrm>
            <a:off x="4932363" y="19161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1" name="AutoShape 8"/>
          <p:cNvSpPr>
            <a:spLocks noChangeArrowheads="1"/>
          </p:cNvSpPr>
          <p:nvPr/>
        </p:nvSpPr>
        <p:spPr bwMode="auto">
          <a:xfrm>
            <a:off x="5435600" y="20605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2" name="AutoShape 9"/>
          <p:cNvSpPr>
            <a:spLocks noChangeArrowheads="1"/>
          </p:cNvSpPr>
          <p:nvPr/>
        </p:nvSpPr>
        <p:spPr bwMode="auto">
          <a:xfrm>
            <a:off x="5795963" y="32131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3" name="AutoShape 10"/>
          <p:cNvSpPr>
            <a:spLocks noChangeArrowheads="1"/>
          </p:cNvSpPr>
          <p:nvPr/>
        </p:nvSpPr>
        <p:spPr bwMode="auto">
          <a:xfrm>
            <a:off x="4932363" y="27813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4" name="AutoShape 11"/>
          <p:cNvSpPr>
            <a:spLocks noChangeArrowheads="1"/>
          </p:cNvSpPr>
          <p:nvPr/>
        </p:nvSpPr>
        <p:spPr bwMode="auto">
          <a:xfrm>
            <a:off x="54356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5" name="AutoShape 12"/>
          <p:cNvSpPr>
            <a:spLocks noChangeArrowheads="1"/>
          </p:cNvSpPr>
          <p:nvPr/>
        </p:nvSpPr>
        <p:spPr bwMode="auto">
          <a:xfrm>
            <a:off x="5148263"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6" name="AutoShape 13"/>
          <p:cNvSpPr>
            <a:spLocks noChangeArrowheads="1"/>
          </p:cNvSpPr>
          <p:nvPr/>
        </p:nvSpPr>
        <p:spPr bwMode="auto">
          <a:xfrm>
            <a:off x="5508625" y="26368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7" name="AutoShape 14"/>
          <p:cNvSpPr>
            <a:spLocks noChangeArrowheads="1"/>
          </p:cNvSpPr>
          <p:nvPr/>
        </p:nvSpPr>
        <p:spPr bwMode="auto">
          <a:xfrm>
            <a:off x="5940425" y="2133600"/>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18" name="Oval 15"/>
          <p:cNvSpPr>
            <a:spLocks noChangeArrowheads="1"/>
          </p:cNvSpPr>
          <p:nvPr/>
        </p:nvSpPr>
        <p:spPr bwMode="auto">
          <a:xfrm>
            <a:off x="4211638" y="3500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19" name="Oval 16"/>
          <p:cNvSpPr>
            <a:spLocks noChangeArrowheads="1"/>
          </p:cNvSpPr>
          <p:nvPr/>
        </p:nvSpPr>
        <p:spPr bwMode="auto">
          <a:xfrm>
            <a:off x="3851275"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0" name="Oval 17"/>
          <p:cNvSpPr>
            <a:spLocks noChangeArrowheads="1"/>
          </p:cNvSpPr>
          <p:nvPr/>
        </p:nvSpPr>
        <p:spPr bwMode="auto">
          <a:xfrm>
            <a:off x="4356100" y="27813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1" name="Oval 18"/>
          <p:cNvSpPr>
            <a:spLocks noChangeArrowheads="1"/>
          </p:cNvSpPr>
          <p:nvPr/>
        </p:nvSpPr>
        <p:spPr bwMode="auto">
          <a:xfrm>
            <a:off x="4787900" y="14128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2" name="Oval 19"/>
          <p:cNvSpPr>
            <a:spLocks noChangeArrowheads="1"/>
          </p:cNvSpPr>
          <p:nvPr/>
        </p:nvSpPr>
        <p:spPr bwMode="auto">
          <a:xfrm>
            <a:off x="43561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3" name="Oval 20"/>
          <p:cNvSpPr>
            <a:spLocks noChangeArrowheads="1"/>
          </p:cNvSpPr>
          <p:nvPr/>
        </p:nvSpPr>
        <p:spPr bwMode="auto">
          <a:xfrm>
            <a:off x="42846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4" name="Oval 21"/>
          <p:cNvSpPr>
            <a:spLocks noChangeArrowheads="1"/>
          </p:cNvSpPr>
          <p:nvPr/>
        </p:nvSpPr>
        <p:spPr bwMode="auto">
          <a:xfrm>
            <a:off x="4716463"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5" name="Oval 22"/>
          <p:cNvSpPr>
            <a:spLocks noChangeArrowheads="1"/>
          </p:cNvSpPr>
          <p:nvPr/>
        </p:nvSpPr>
        <p:spPr bwMode="auto">
          <a:xfrm>
            <a:off x="3924300" y="24923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6" name="Oval 23"/>
          <p:cNvSpPr>
            <a:spLocks noChangeArrowheads="1"/>
          </p:cNvSpPr>
          <p:nvPr/>
        </p:nvSpPr>
        <p:spPr bwMode="auto">
          <a:xfrm>
            <a:off x="5435600" y="23495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7" name="Oval 24"/>
          <p:cNvSpPr>
            <a:spLocks noChangeArrowheads="1"/>
          </p:cNvSpPr>
          <p:nvPr/>
        </p:nvSpPr>
        <p:spPr bwMode="auto">
          <a:xfrm>
            <a:off x="4932363" y="314166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8" name="Oval 25"/>
          <p:cNvSpPr>
            <a:spLocks noChangeArrowheads="1"/>
          </p:cNvSpPr>
          <p:nvPr/>
        </p:nvSpPr>
        <p:spPr bwMode="auto">
          <a:xfrm>
            <a:off x="5148263" y="1700213"/>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29" name="AutoShape 26"/>
          <p:cNvSpPr>
            <a:spLocks noChangeArrowheads="1"/>
          </p:cNvSpPr>
          <p:nvPr/>
        </p:nvSpPr>
        <p:spPr bwMode="auto">
          <a:xfrm>
            <a:off x="5364163" y="314166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30" name="AutoShape 27"/>
          <p:cNvSpPr>
            <a:spLocks noChangeArrowheads="1"/>
          </p:cNvSpPr>
          <p:nvPr/>
        </p:nvSpPr>
        <p:spPr bwMode="auto">
          <a:xfrm>
            <a:off x="6011863" y="28527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31" name="AutoShape 28"/>
          <p:cNvSpPr>
            <a:spLocks noChangeArrowheads="1"/>
          </p:cNvSpPr>
          <p:nvPr/>
        </p:nvSpPr>
        <p:spPr bwMode="auto">
          <a:xfrm>
            <a:off x="4859338" y="3500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32" name="AutoShape 29"/>
          <p:cNvSpPr>
            <a:spLocks noChangeArrowheads="1"/>
          </p:cNvSpPr>
          <p:nvPr/>
        </p:nvSpPr>
        <p:spPr bwMode="auto">
          <a:xfrm>
            <a:off x="5867400" y="249237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33" name="AutoShape 30"/>
          <p:cNvSpPr>
            <a:spLocks noChangeArrowheads="1"/>
          </p:cNvSpPr>
          <p:nvPr/>
        </p:nvSpPr>
        <p:spPr bwMode="auto">
          <a:xfrm>
            <a:off x="5003800" y="22050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34" name="Oval 31"/>
          <p:cNvSpPr>
            <a:spLocks noChangeArrowheads="1"/>
          </p:cNvSpPr>
          <p:nvPr/>
        </p:nvSpPr>
        <p:spPr bwMode="auto">
          <a:xfrm>
            <a:off x="4716463" y="17732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35" name="Oval 32"/>
          <p:cNvSpPr>
            <a:spLocks noChangeArrowheads="1"/>
          </p:cNvSpPr>
          <p:nvPr/>
        </p:nvSpPr>
        <p:spPr bwMode="auto">
          <a:xfrm>
            <a:off x="4643438" y="2133600"/>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36" name="Oval 33"/>
          <p:cNvSpPr>
            <a:spLocks noChangeArrowheads="1"/>
          </p:cNvSpPr>
          <p:nvPr/>
        </p:nvSpPr>
        <p:spPr bwMode="auto">
          <a:xfrm>
            <a:off x="4572000" y="32845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37" name="Oval 34"/>
          <p:cNvSpPr>
            <a:spLocks noChangeArrowheads="1"/>
          </p:cNvSpPr>
          <p:nvPr/>
        </p:nvSpPr>
        <p:spPr bwMode="auto">
          <a:xfrm>
            <a:off x="5219700" y="13414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38" name="Oval 35"/>
          <p:cNvSpPr>
            <a:spLocks noChangeArrowheads="1"/>
          </p:cNvSpPr>
          <p:nvPr/>
        </p:nvSpPr>
        <p:spPr bwMode="auto">
          <a:xfrm>
            <a:off x="4211638" y="30686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39" name="Oval 36"/>
          <p:cNvSpPr>
            <a:spLocks noChangeArrowheads="1"/>
          </p:cNvSpPr>
          <p:nvPr/>
        </p:nvSpPr>
        <p:spPr bwMode="auto">
          <a:xfrm>
            <a:off x="5580063" y="292417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40" name="Oval 37"/>
          <p:cNvSpPr>
            <a:spLocks noChangeArrowheads="1"/>
          </p:cNvSpPr>
          <p:nvPr/>
        </p:nvSpPr>
        <p:spPr bwMode="auto">
          <a:xfrm>
            <a:off x="5795963" y="1989138"/>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41" name="AutoShape 38"/>
          <p:cNvSpPr>
            <a:spLocks noChangeArrowheads="1"/>
          </p:cNvSpPr>
          <p:nvPr/>
        </p:nvSpPr>
        <p:spPr bwMode="auto">
          <a:xfrm>
            <a:off x="6443663" y="14843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42" name="AutoShape 39"/>
          <p:cNvSpPr>
            <a:spLocks noChangeArrowheads="1"/>
          </p:cNvSpPr>
          <p:nvPr/>
        </p:nvSpPr>
        <p:spPr bwMode="auto">
          <a:xfrm>
            <a:off x="5867400" y="1700213"/>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43" name="Text Box 40"/>
          <p:cNvSpPr txBox="1">
            <a:spLocks noChangeArrowheads="1"/>
          </p:cNvSpPr>
          <p:nvPr/>
        </p:nvSpPr>
        <p:spPr bwMode="auto">
          <a:xfrm>
            <a:off x="6516688" y="4941888"/>
            <a:ext cx="863600" cy="366712"/>
          </a:xfrm>
          <a:prstGeom prst="rect">
            <a:avLst/>
          </a:prstGeom>
          <a:noFill/>
          <a:ln w="9525">
            <a:noFill/>
            <a:miter lim="800000"/>
            <a:headEnd/>
            <a:tailEnd/>
          </a:ln>
        </p:spPr>
        <p:txBody>
          <a:bodyPr>
            <a:spAutoFit/>
          </a:bodyPr>
          <a:lstStyle/>
          <a:p>
            <a:pPr>
              <a:spcBef>
                <a:spcPct val="50000"/>
              </a:spcBef>
            </a:pPr>
            <a:r>
              <a:rPr lang="hr-HR" b="1"/>
              <a:t>MVM</a:t>
            </a:r>
            <a:endParaRPr lang="en-US" b="1"/>
          </a:p>
        </p:txBody>
      </p:sp>
      <p:sp>
        <p:nvSpPr>
          <p:cNvPr id="21544" name="Text Box 41"/>
          <p:cNvSpPr txBox="1">
            <a:spLocks noChangeArrowheads="1"/>
          </p:cNvSpPr>
          <p:nvPr/>
        </p:nvSpPr>
        <p:spPr bwMode="auto">
          <a:xfrm>
            <a:off x="971550" y="765175"/>
            <a:ext cx="792163" cy="366713"/>
          </a:xfrm>
          <a:prstGeom prst="rect">
            <a:avLst/>
          </a:prstGeom>
          <a:noFill/>
          <a:ln w="9525">
            <a:noFill/>
            <a:miter lim="800000"/>
            <a:headEnd/>
            <a:tailEnd/>
          </a:ln>
        </p:spPr>
        <p:txBody>
          <a:bodyPr>
            <a:spAutoFit/>
          </a:bodyPr>
          <a:lstStyle/>
          <a:p>
            <a:pPr>
              <a:spcBef>
                <a:spcPct val="50000"/>
              </a:spcBef>
            </a:pPr>
            <a:r>
              <a:rPr lang="hr-HR" b="1"/>
              <a:t>TM</a:t>
            </a:r>
            <a:endParaRPr lang="en-US" b="1"/>
          </a:p>
        </p:txBody>
      </p:sp>
      <p:sp>
        <p:nvSpPr>
          <p:cNvPr id="21545" name="AutoShape 42"/>
          <p:cNvSpPr>
            <a:spLocks noChangeArrowheads="1"/>
          </p:cNvSpPr>
          <p:nvPr/>
        </p:nvSpPr>
        <p:spPr bwMode="auto">
          <a:xfrm>
            <a:off x="6084888" y="1341438"/>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46" name="Oval 43"/>
          <p:cNvSpPr>
            <a:spLocks noChangeArrowheads="1"/>
          </p:cNvSpPr>
          <p:nvPr/>
        </p:nvSpPr>
        <p:spPr bwMode="auto">
          <a:xfrm>
            <a:off x="2843213" y="5661025"/>
            <a:ext cx="266700" cy="215900"/>
          </a:xfrm>
          <a:prstGeom prst="ellipse">
            <a:avLst/>
          </a:prstGeom>
          <a:solidFill>
            <a:srgbClr val="FF0000"/>
          </a:solidFill>
          <a:ln w="9525">
            <a:solidFill>
              <a:schemeClr val="tx1"/>
            </a:solidFill>
            <a:round/>
            <a:headEnd/>
            <a:tailEnd/>
          </a:ln>
        </p:spPr>
        <p:txBody>
          <a:bodyPr wrap="none" anchor="ctr"/>
          <a:lstStyle/>
          <a:p>
            <a:endParaRPr lang="sr-Latn-CS"/>
          </a:p>
        </p:txBody>
      </p:sp>
      <p:sp>
        <p:nvSpPr>
          <p:cNvPr id="21547" name="AutoShape 44"/>
          <p:cNvSpPr>
            <a:spLocks noChangeArrowheads="1"/>
          </p:cNvSpPr>
          <p:nvPr/>
        </p:nvSpPr>
        <p:spPr bwMode="auto">
          <a:xfrm>
            <a:off x="5076825" y="5661025"/>
            <a:ext cx="336550" cy="215900"/>
          </a:xfrm>
          <a:prstGeom prst="triangle">
            <a:avLst>
              <a:gd name="adj" fmla="val 50000"/>
            </a:avLst>
          </a:prstGeom>
          <a:solidFill>
            <a:srgbClr val="92D050"/>
          </a:solidFill>
          <a:ln w="9525">
            <a:solidFill>
              <a:schemeClr val="tx1"/>
            </a:solidFill>
            <a:miter lim="800000"/>
            <a:headEnd/>
            <a:tailEnd/>
          </a:ln>
        </p:spPr>
        <p:txBody>
          <a:bodyPr wrap="none" anchor="ctr"/>
          <a:lstStyle/>
          <a:p>
            <a:endParaRPr lang="sr-Latn-CS"/>
          </a:p>
        </p:txBody>
      </p:sp>
      <p:sp>
        <p:nvSpPr>
          <p:cNvPr id="21548" name="Text Box 45"/>
          <p:cNvSpPr txBox="1">
            <a:spLocks noChangeArrowheads="1"/>
          </p:cNvSpPr>
          <p:nvPr/>
        </p:nvSpPr>
        <p:spPr bwMode="auto">
          <a:xfrm>
            <a:off x="2700338" y="6021388"/>
            <a:ext cx="863600" cy="366712"/>
          </a:xfrm>
          <a:prstGeom prst="rect">
            <a:avLst/>
          </a:prstGeom>
          <a:noFill/>
          <a:ln w="9525">
            <a:noFill/>
            <a:miter lim="800000"/>
            <a:headEnd/>
            <a:tailEnd/>
          </a:ln>
        </p:spPr>
        <p:txBody>
          <a:bodyPr>
            <a:spAutoFit/>
          </a:bodyPr>
          <a:lstStyle/>
          <a:p>
            <a:pPr>
              <a:spcBef>
                <a:spcPct val="50000"/>
              </a:spcBef>
            </a:pPr>
            <a:r>
              <a:rPr lang="hr-HR" b="1"/>
              <a:t>HS</a:t>
            </a:r>
            <a:endParaRPr lang="en-US" b="1"/>
          </a:p>
        </p:txBody>
      </p:sp>
      <p:sp>
        <p:nvSpPr>
          <p:cNvPr id="21549" name="Text Box 46"/>
          <p:cNvSpPr txBox="1">
            <a:spLocks noChangeArrowheads="1"/>
          </p:cNvSpPr>
          <p:nvPr/>
        </p:nvSpPr>
        <p:spPr bwMode="auto">
          <a:xfrm>
            <a:off x="4859338" y="5949950"/>
            <a:ext cx="863600" cy="366713"/>
          </a:xfrm>
          <a:prstGeom prst="rect">
            <a:avLst/>
          </a:prstGeom>
          <a:noFill/>
          <a:ln w="9525">
            <a:noFill/>
            <a:miter lim="800000"/>
            <a:headEnd/>
            <a:tailEnd/>
          </a:ln>
        </p:spPr>
        <p:txBody>
          <a:bodyPr>
            <a:spAutoFit/>
          </a:bodyPr>
          <a:lstStyle/>
          <a:p>
            <a:pPr>
              <a:spcBef>
                <a:spcPct val="50000"/>
              </a:spcBef>
            </a:pPr>
            <a:r>
              <a:rPr lang="hr-HR" b="1"/>
              <a:t>Zadar</a:t>
            </a:r>
            <a:endParaRPr lang="en-US" b="1"/>
          </a:p>
        </p:txBody>
      </p:sp>
      <p:sp>
        <p:nvSpPr>
          <p:cNvPr id="21550" name="Line 47"/>
          <p:cNvSpPr>
            <a:spLocks noChangeShapeType="1"/>
          </p:cNvSpPr>
          <p:nvPr/>
        </p:nvSpPr>
        <p:spPr bwMode="auto">
          <a:xfrm>
            <a:off x="395288" y="4149725"/>
            <a:ext cx="5905500" cy="2476500"/>
          </a:xfrm>
          <a:prstGeom prst="line">
            <a:avLst/>
          </a:prstGeom>
          <a:noFill/>
          <a:ln w="25400">
            <a:solidFill>
              <a:srgbClr val="0000FF"/>
            </a:solidFill>
            <a:round/>
            <a:headEnd/>
            <a:tailEnd/>
          </a:ln>
        </p:spPr>
        <p:txBody>
          <a:bodyPr/>
          <a:lstStyle/>
          <a:p>
            <a:endParaRPr lang="sr-Latn-CS"/>
          </a:p>
        </p:txBody>
      </p:sp>
      <p:sp>
        <p:nvSpPr>
          <p:cNvPr id="21551" name="Text Box 48"/>
          <p:cNvSpPr txBox="1">
            <a:spLocks noChangeArrowheads="1"/>
          </p:cNvSpPr>
          <p:nvPr/>
        </p:nvSpPr>
        <p:spPr bwMode="auto">
          <a:xfrm>
            <a:off x="179388" y="3933825"/>
            <a:ext cx="863600" cy="366713"/>
          </a:xfrm>
          <a:prstGeom prst="rect">
            <a:avLst/>
          </a:prstGeom>
          <a:noFill/>
          <a:ln w="9525">
            <a:noFill/>
            <a:miter lim="800000"/>
            <a:headEnd/>
            <a:tailEnd/>
          </a:ln>
        </p:spPr>
        <p:txBody>
          <a:bodyPr>
            <a:spAutoFit/>
          </a:bodyPr>
          <a:lstStyle/>
          <a:p>
            <a:pPr>
              <a:spcBef>
                <a:spcPct val="50000"/>
              </a:spcBef>
            </a:pPr>
            <a:r>
              <a:rPr lang="hr-HR" b="1"/>
              <a:t>1 DF</a:t>
            </a:r>
            <a:endParaRPr lang="en-US" b="1"/>
          </a:p>
        </p:txBody>
      </p:sp>
      <p:sp>
        <p:nvSpPr>
          <p:cNvPr id="21552" name="Line 49"/>
          <p:cNvSpPr>
            <a:spLocks noChangeShapeType="1"/>
          </p:cNvSpPr>
          <p:nvPr/>
        </p:nvSpPr>
        <p:spPr bwMode="auto">
          <a:xfrm flipH="1">
            <a:off x="3563938" y="692150"/>
            <a:ext cx="2663825" cy="4752975"/>
          </a:xfrm>
          <a:prstGeom prst="line">
            <a:avLst/>
          </a:prstGeom>
          <a:noFill/>
          <a:ln w="25400">
            <a:solidFill>
              <a:schemeClr val="tx1"/>
            </a:solidFill>
            <a:prstDash val="dash"/>
            <a:round/>
            <a:headEnd/>
            <a:tailEnd/>
          </a:ln>
        </p:spPr>
        <p:txBody>
          <a:bodyPr/>
          <a:lstStyle/>
          <a:p>
            <a:endParaRPr lang="sr-Latn-C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170</TotalTime>
  <Words>522</Words>
  <Application>Microsoft Office PowerPoint</Application>
  <PresentationFormat>Prikaz na zaslonu (4:3)</PresentationFormat>
  <Paragraphs>86</Paragraphs>
  <Slides>19</Slides>
  <Notes>0</Notes>
  <HiddenSlides>0</HiddenSlides>
  <MMClips>0</MMClips>
  <ScaleCrop>false</ScaleCrop>
  <HeadingPairs>
    <vt:vector size="4" baseType="variant">
      <vt:variant>
        <vt:lpstr>Tema</vt:lpstr>
      </vt:variant>
      <vt:variant>
        <vt:i4>1</vt:i4>
      </vt:variant>
      <vt:variant>
        <vt:lpstr>Naslovi slajdova</vt:lpstr>
      </vt:variant>
      <vt:variant>
        <vt:i4>19</vt:i4>
      </vt:variant>
    </vt:vector>
  </HeadingPairs>
  <TitlesOfParts>
    <vt:vector size="20" baseType="lpstr">
      <vt:lpstr>Equity</vt:lpstr>
      <vt:lpstr>Diskriminativna analiza</vt:lpstr>
      <vt:lpstr>Uvod – nacrt DA</vt:lpstr>
      <vt:lpstr>Uvod – nacrt DA</vt:lpstr>
      <vt:lpstr>Statistička logika DA</vt:lpstr>
      <vt:lpstr>Statistička logika DA</vt:lpstr>
      <vt:lpstr>Slajd 6</vt:lpstr>
      <vt:lpstr>Slajd 7</vt:lpstr>
      <vt:lpstr>Slajd 8</vt:lpstr>
      <vt:lpstr>Slajd 9</vt:lpstr>
      <vt:lpstr>Slajd 10</vt:lpstr>
      <vt:lpstr>Slajd 11</vt:lpstr>
      <vt:lpstr>Slajd 12</vt:lpstr>
      <vt:lpstr>Slajd 13</vt:lpstr>
      <vt:lpstr>“Cutting point” za grupe s jednakim brojem ispitanika</vt:lpstr>
      <vt:lpstr>Slajd 15</vt:lpstr>
      <vt:lpstr>“Cutting point” za grupe s nejednakim brojem ispitanika</vt:lpstr>
      <vt:lpstr>Slajd 17</vt:lpstr>
      <vt:lpstr>Test značajnosti DF – Wilksov lambda</vt:lpstr>
      <vt:lpstr>Uvjeti provedbe</vt:lpstr>
    </vt:vector>
  </TitlesOfParts>
  <Company>Ivo Pilar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Diskriminativna analiza</dc:title>
  <dc:creator>toni babarovic</dc:creator>
  <cp:lastModifiedBy>nom</cp:lastModifiedBy>
  <cp:revision>7</cp:revision>
  <dcterms:created xsi:type="dcterms:W3CDTF">2006-05-18T10:06:22Z</dcterms:created>
  <dcterms:modified xsi:type="dcterms:W3CDTF">2013-04-23T07:30:07Z</dcterms:modified>
</cp:coreProperties>
</file>