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74E0-98FE-4E51-B74D-AC82619AD569}" type="datetimeFigureOut">
              <a:rPr lang="sr-Latn-CS" smtClean="0"/>
              <a:pPr/>
              <a:t>22.5.2013</a:t>
            </a:fld>
            <a:endParaRPr lang="hr-H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6D10416-50AE-4F0A-A821-714E6265FB5D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74E0-98FE-4E51-B74D-AC82619AD569}" type="datetimeFigureOut">
              <a:rPr lang="sr-Latn-CS" smtClean="0"/>
              <a:pPr/>
              <a:t>22.5.2013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0416-50AE-4F0A-A821-714E6265FB5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74E0-98FE-4E51-B74D-AC82619AD569}" type="datetimeFigureOut">
              <a:rPr lang="sr-Latn-CS" smtClean="0"/>
              <a:pPr/>
              <a:t>22.5.2013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0416-50AE-4F0A-A821-714E6265FB5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74E0-98FE-4E51-B74D-AC82619AD569}" type="datetimeFigureOut">
              <a:rPr lang="sr-Latn-CS" smtClean="0"/>
              <a:pPr/>
              <a:t>22.5.2013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0416-50AE-4F0A-A821-714E6265FB5D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74E0-98FE-4E51-B74D-AC82619AD569}" type="datetimeFigureOut">
              <a:rPr lang="sr-Latn-CS" smtClean="0"/>
              <a:pPr/>
              <a:t>22.5.2013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hr-HR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6D10416-50AE-4F0A-A821-714E6265FB5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74E0-98FE-4E51-B74D-AC82619AD569}" type="datetimeFigureOut">
              <a:rPr lang="sr-Latn-CS" smtClean="0"/>
              <a:pPr/>
              <a:t>22.5.2013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0416-50AE-4F0A-A821-714E6265FB5D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74E0-98FE-4E51-B74D-AC82619AD569}" type="datetimeFigureOut">
              <a:rPr lang="sr-Latn-CS" smtClean="0"/>
              <a:pPr/>
              <a:t>22.5.2013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0416-50AE-4F0A-A821-714E6265FB5D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74E0-98FE-4E51-B74D-AC82619AD569}" type="datetimeFigureOut">
              <a:rPr lang="sr-Latn-CS" smtClean="0"/>
              <a:pPr/>
              <a:t>22.5.2013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0416-50AE-4F0A-A821-714E6265FB5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74E0-98FE-4E51-B74D-AC82619AD569}" type="datetimeFigureOut">
              <a:rPr lang="sr-Latn-CS" smtClean="0"/>
              <a:pPr/>
              <a:t>22.5.2013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0416-50AE-4F0A-A821-714E6265FB5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74E0-98FE-4E51-B74D-AC82619AD569}" type="datetimeFigureOut">
              <a:rPr lang="sr-Latn-CS" smtClean="0"/>
              <a:pPr/>
              <a:t>22.5.2013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0416-50AE-4F0A-A821-714E6265FB5D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74E0-98FE-4E51-B74D-AC82619AD569}" type="datetimeFigureOut">
              <a:rPr lang="sr-Latn-CS" smtClean="0"/>
              <a:pPr/>
              <a:t>22.5.2013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6D10416-50AE-4F0A-A821-714E6265FB5D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F6074E0-98FE-4E51-B74D-AC82619AD569}" type="datetimeFigureOut">
              <a:rPr lang="sr-Latn-CS" smtClean="0"/>
              <a:pPr/>
              <a:t>22.5.2013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hr-H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6D10416-50AE-4F0A-A821-714E6265FB5D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K-Means clustering</a:t>
            </a:r>
          </a:p>
          <a:p>
            <a:r>
              <a:rPr lang="hr-HR" dirty="0" smtClean="0"/>
              <a:t>Two-steps clustering</a:t>
            </a:r>
            <a:endParaRPr lang="hr-HR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Klaster analiza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K-means clustering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Hijerarhijska klaster analiza počiva na matrici udaljenosti među slučajevima</a:t>
            </a:r>
          </a:p>
          <a:p>
            <a:r>
              <a:rPr lang="hr-HR" dirty="0" smtClean="0"/>
              <a:t>Takvu matricu je prilično teško izračunati kada ima puno entiteta i puno varijabli</a:t>
            </a:r>
          </a:p>
          <a:p>
            <a:r>
              <a:rPr lang="hr-HR" dirty="0" smtClean="0"/>
              <a:t>K-means clustering je metoda u kojoj ne treba izračunati takvu matricu, ali je potrebno zanti:</a:t>
            </a:r>
          </a:p>
          <a:p>
            <a:pPr lvl="1"/>
            <a:endParaRPr lang="hr-HR" dirty="0" smtClean="0"/>
          </a:p>
          <a:p>
            <a:pPr lvl="1"/>
            <a:r>
              <a:rPr lang="hr-HR" dirty="0" smtClean="0"/>
              <a:t>Broj željenih klastera (zato se i zove “k-means”)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Algoritam računanja klastera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r-HR" dirty="0" smtClean="0"/>
              <a:t>Počinje se s odabirom određenog broja proizvoljnih aritmetičkih sredina klastera – ispitanici (entiteti) </a:t>
            </a:r>
          </a:p>
          <a:p>
            <a:r>
              <a:rPr lang="hr-HR" dirty="0" smtClean="0"/>
              <a:t>S obzirom na udaljenost od njih svaki entitet se pridružuje jednoj ar. sredini i formiraju se klasteri</a:t>
            </a:r>
          </a:p>
          <a:p>
            <a:r>
              <a:rPr lang="hr-HR" dirty="0" smtClean="0"/>
              <a:t>Nakon toga se računa nova aritmetička sredina svakog klastera na osnovi rezultata trenutnih članova </a:t>
            </a:r>
          </a:p>
          <a:p>
            <a:r>
              <a:rPr lang="hr-HR" dirty="0" smtClean="0"/>
              <a:t>Na osnovi novih ar. sredina reklastriraju se ponovo svi podaci</a:t>
            </a:r>
          </a:p>
          <a:p>
            <a:r>
              <a:rPr lang="hr-HR" dirty="0" smtClean="0"/>
              <a:t>Radnja se ponavlja sve dok nema značajne promjene ar. sredina klastera iz koraka u korak </a:t>
            </a:r>
          </a:p>
          <a:p>
            <a:r>
              <a:rPr lang="hr-HR" dirty="0" smtClean="0"/>
              <a:t>Tada su očito klasteri stabilni, homogeni i dobro se razlikuju 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Preduvjeti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r-HR" dirty="0" smtClean="0"/>
              <a:t>Kao i kod hijerarhijskih metoda varijable je prije analize potrebno standardizirati</a:t>
            </a:r>
          </a:p>
          <a:p>
            <a:r>
              <a:rPr lang="hr-HR" dirty="0" smtClean="0"/>
              <a:t>Potrebno je i unaprijed odrediti broj klastera!</a:t>
            </a:r>
          </a:p>
          <a:p>
            <a:r>
              <a:rPr lang="hr-HR" dirty="0" smtClean="0"/>
              <a:t>Mnogi autori preporučaju napraviti hijerarhijsku klaster analizu najprije na manjem slučajno odabranom poduzorku ispitanika, odrediti broj klastera i pokušati s tim početi </a:t>
            </a:r>
          </a:p>
          <a:p>
            <a:r>
              <a:rPr lang="hr-HR" dirty="0" smtClean="0"/>
              <a:t>Treba paziti da nema aberantnih rezultata (outlayer) jer bi upravo oni mogli biti odabrani za početne aritmetičke sredine klastera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Interpetacija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hr-HR" dirty="0" smtClean="0"/>
              <a:t>Konačne aritmetičke sredine klastera na pojedinim varijablama služe za interpretaciju obilježja klastera</a:t>
            </a:r>
          </a:p>
          <a:p>
            <a:r>
              <a:rPr lang="hr-HR" dirty="0" smtClean="0"/>
              <a:t>Razlike mađu klastrima mogu se testirati F-testom za svaku pojedinu varijablu</a:t>
            </a:r>
          </a:p>
          <a:p>
            <a:r>
              <a:rPr lang="hr-HR" dirty="0" smtClean="0"/>
              <a:t>Aritmetičke sredine klastra mogu se pohraniti – korsno za naredne analize i postavljanje početnih sredina klastera.</a:t>
            </a:r>
          </a:p>
          <a:p>
            <a:r>
              <a:rPr lang="hr-HR" dirty="0" smtClean="0"/>
              <a:t>Može se pohraniti još:</a:t>
            </a:r>
          </a:p>
          <a:p>
            <a:pPr lvl="1"/>
            <a:r>
              <a:rPr lang="hr-HR" dirty="0" smtClean="0"/>
              <a:t>pripadnost pojedinog entiteta pojedinom klasteru</a:t>
            </a:r>
          </a:p>
          <a:p>
            <a:pPr lvl="1"/>
            <a:r>
              <a:rPr lang="hr-HR" dirty="0" smtClean="0"/>
              <a:t>udaljenost entiteta od artimetičke sredine pripadajućeg </a:t>
            </a:r>
            <a:r>
              <a:rPr lang="hr-HR" dirty="0" err="1" smtClean="0"/>
              <a:t>klastera</a:t>
            </a:r>
            <a:r>
              <a:rPr lang="hr-HR" dirty="0" smtClean="0"/>
              <a:t> - outlayeri</a:t>
            </a:r>
          </a:p>
          <a:p>
            <a:pPr>
              <a:buNone/>
            </a:pP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Two-step cluster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r-HR" dirty="0" smtClean="0"/>
              <a:t>Kao što ime govori, analiza se provodi u dva koraka</a:t>
            </a:r>
          </a:p>
          <a:p>
            <a:r>
              <a:rPr lang="hr-HR" dirty="0" smtClean="0"/>
              <a:t>Metoda korisna kada se radi o vrlo velikim uzorcima i kada se klastraira na osnovi </a:t>
            </a:r>
            <a:r>
              <a:rPr lang="hr-HR" u="sng" dirty="0" smtClean="0"/>
              <a:t>kategorijalnih varijabli</a:t>
            </a:r>
          </a:p>
          <a:p>
            <a:r>
              <a:rPr lang="hr-HR" dirty="0" smtClean="0"/>
              <a:t>Analiza počiva na pretpostavkama o multivarijatnoj noramalnoj raspodjeli intervalnih varijabli ili/i na multinominalnoj distribuciji kategorijalnih varijabli.</a:t>
            </a:r>
          </a:p>
          <a:p>
            <a:pPr lvl="1"/>
            <a:r>
              <a:rPr lang="hr-HR" dirty="0" smtClean="0"/>
              <a:t>Iako to gotovo nikad nije zadovoljeno, metoda dobro “prolazi” i kod narušenih preduvjeta</a:t>
            </a:r>
          </a:p>
          <a:p>
            <a:r>
              <a:rPr lang="hr-HR" dirty="0" smtClean="0"/>
              <a:t>Dodatno, treba paziti da se prije provođenja analize sortiraju entiteti po nekoj slučajnoj varijabli ili po “</a:t>
            </a:r>
            <a:r>
              <a:rPr lang="hr-HR" dirty="0" err="1" smtClean="0"/>
              <a:t>randomu</a:t>
            </a:r>
            <a:r>
              <a:rPr lang="hr-HR" dirty="0" smtClean="0"/>
              <a:t>”, jer metoda ovisi o poziciji rezultata u podacima.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Algoritam računanja klastera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943880" cy="4981596"/>
          </a:xfrm>
        </p:spPr>
        <p:txBody>
          <a:bodyPr>
            <a:normAutofit fontScale="92500" lnSpcReduction="20000"/>
          </a:bodyPr>
          <a:lstStyle/>
          <a:p>
            <a:r>
              <a:rPr lang="hr-HR" dirty="0" smtClean="0"/>
              <a:t>Prvi korak je formiranje tzv. preklastera.</a:t>
            </a:r>
          </a:p>
          <a:p>
            <a:r>
              <a:rPr lang="hr-HR" dirty="0" smtClean="0"/>
              <a:t>Uloga preklastera je redukcija broja informacija u matrici udaljenosti </a:t>
            </a:r>
          </a:p>
          <a:p>
            <a:r>
              <a:rPr lang="hr-HR" dirty="0" smtClean="0"/>
              <a:t>Preklasteri predstavljaju ad hoc stvorene klastere početnih podataka koji u daljnjem koraku zamjenjuju entitete </a:t>
            </a:r>
          </a:p>
          <a:p>
            <a:r>
              <a:rPr lang="hr-HR" dirty="0" err="1" smtClean="0"/>
              <a:t>Preklasteri</a:t>
            </a:r>
            <a:r>
              <a:rPr lang="hr-HR" dirty="0" smtClean="0"/>
              <a:t> su formirani na osnovi sličnosti entiteta, a počinje se s prvim entitetom u nizu podataka </a:t>
            </a:r>
          </a:p>
          <a:p>
            <a:r>
              <a:rPr lang="hr-HR" dirty="0" smtClean="0"/>
              <a:t>Može se odrediti koliko preklastera treba formirati – puno njih podiže točnost, ali povećava vrijeme analize </a:t>
            </a:r>
          </a:p>
          <a:p>
            <a:endParaRPr lang="hr-HR" dirty="0" smtClean="0"/>
          </a:p>
          <a:p>
            <a:r>
              <a:rPr lang="hr-HR" dirty="0" smtClean="0"/>
              <a:t>Drugi korak je u stvari primjena standardnog hijerarhijskog algoritma klasifikacije, samo što se umjesto od entiteta počinje od preklastera, odnosno njihove matrice udaljenosti</a:t>
            </a:r>
          </a:p>
          <a:p>
            <a:pPr>
              <a:buNone/>
            </a:pPr>
            <a:endParaRPr lang="hr-H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Napomene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hr-HR" dirty="0" smtClean="0"/>
              <a:t>Ukoliko se koriste kategorijalne varijable, udaljenost među </a:t>
            </a:r>
            <a:r>
              <a:rPr lang="hr-HR" dirty="0" err="1" smtClean="0"/>
              <a:t>klasterima</a:t>
            </a:r>
            <a:r>
              <a:rPr lang="hr-HR" dirty="0" smtClean="0"/>
              <a:t> treba računati preko log-likeghood mjere, a ukoliko radite s intervalnim računati se može i preko euklidskih distanci</a:t>
            </a:r>
          </a:p>
          <a:p>
            <a:r>
              <a:rPr lang="hr-HR" dirty="0" smtClean="0"/>
              <a:t>Konačan broj klastera se može odrediti preko Schwartz Bayesian Criterion (BIC) ili preko Akaike Information Criterion (AIC)</a:t>
            </a:r>
          </a:p>
          <a:p>
            <a:r>
              <a:rPr lang="hr-HR" dirty="0" smtClean="0"/>
              <a:t>Cut-off point kod isčitavanja BIC-a sličan je kao kod Scree testa. U trenutku kada BIC ili AIC više ne padaju </a:t>
            </a:r>
            <a:r>
              <a:rPr lang="hr-HR" u="sng" dirty="0" smtClean="0"/>
              <a:t>znatno</a:t>
            </a:r>
            <a:r>
              <a:rPr lang="hr-HR" dirty="0" smtClean="0"/>
              <a:t> s povećanjem broja klastera treba “rezati”.</a:t>
            </a:r>
          </a:p>
          <a:p>
            <a:r>
              <a:rPr lang="hr-HR" dirty="0" smtClean="0"/>
              <a:t>Paziti na standardizaciju varijabli prije analize! Djelomično je automatska</a:t>
            </a:r>
          </a:p>
          <a:p>
            <a:r>
              <a:rPr lang="hr-HR" dirty="0" smtClean="0"/>
              <a:t>Metoda nudi niz grafičkih i statističkih usporedbi klastera. Za kategorijalne varijable - hi-kvadrat test, a za kontinuirane t-test</a:t>
            </a:r>
            <a:endParaRPr lang="hr-H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152</TotalTime>
  <Words>564</Words>
  <Application>Microsoft Office PowerPoint</Application>
  <PresentationFormat>Prikaz na zaslonu (4:3)</PresentationFormat>
  <Paragraphs>48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8</vt:i4>
      </vt:variant>
    </vt:vector>
  </HeadingPairs>
  <TitlesOfParts>
    <vt:vector size="9" baseType="lpstr">
      <vt:lpstr>Equity</vt:lpstr>
      <vt:lpstr>Klaster analiza</vt:lpstr>
      <vt:lpstr>K-means clustering</vt:lpstr>
      <vt:lpstr>Algoritam računanja klastera</vt:lpstr>
      <vt:lpstr>Preduvjeti</vt:lpstr>
      <vt:lpstr>Interpetacija</vt:lpstr>
      <vt:lpstr>Two-step cluster</vt:lpstr>
      <vt:lpstr>Algoritam računanja klastera</vt:lpstr>
      <vt:lpstr>Napomene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Klaster analiza</dc:title>
  <dc:creator>Marta</dc:creator>
  <cp:lastModifiedBy>nom</cp:lastModifiedBy>
  <cp:revision>12</cp:revision>
  <dcterms:created xsi:type="dcterms:W3CDTF">2013-04-24T14:32:06Z</dcterms:created>
  <dcterms:modified xsi:type="dcterms:W3CDTF">2013-05-22T09:31:50Z</dcterms:modified>
</cp:coreProperties>
</file>