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3" r:id="rId9"/>
    <p:sldId id="262" r:id="rId1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104DA102-D21A-4DBA-8813-16166998985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C8677-DD8A-405C-9637-2EBE79EE2D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06D78-CB09-4635-8AFE-3FEBEEEBE0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C1BD3-39B0-4F91-A453-7CB54185AED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16B038A7-62F5-43EA-BD24-6EE80AF42F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5750C-671E-4A17-B35F-70F7E67C7E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15CE4-21A5-4414-9AC0-F0A3D159AE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7EC8D-8416-4495-BD6B-CE97160CD7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736B8-B850-4981-A00C-C1B0B6F8EE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FB176-D0E4-4462-84FD-F408F812BF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C2442EA-472F-482C-9CC1-FAC1EDE547C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CB623FA9-F519-4C3E-BA3B-C9CA8F8F7B9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hr-HR"/>
              <a:t>Multivarijatna analiza varijance</a:t>
            </a:r>
            <a:endParaRPr lang="en-US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hr-HR" sz="6000"/>
              <a:t>MANOVA</a:t>
            </a:r>
            <a:endParaRPr lang="en-US" sz="60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Nacrt MANOVE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hr-HR"/>
              <a:t>Hotellingov T</a:t>
            </a:r>
            <a:r>
              <a:rPr lang="hr-HR" baseline="30000"/>
              <a:t>2</a:t>
            </a:r>
            <a:r>
              <a:rPr lang="hr-HR"/>
              <a:t> - multivarijatna ekstenzija t-testa </a:t>
            </a:r>
          </a:p>
          <a:p>
            <a:r>
              <a:rPr lang="hr-HR"/>
              <a:t>MANOVA - multivarijatna ekstenzija ANOVE</a:t>
            </a:r>
          </a:p>
          <a:p>
            <a:r>
              <a:rPr lang="hr-HR"/>
              <a:t>Imamo više zavisnih varijabli i jednu (jednosmjerna), dvije (dvosmjerna),ili više (višesmjerna) nezavisnih varijabli. 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Primjer nacrta MANOVE</a:t>
            </a: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hr-HR" sz="2400"/>
              <a:t>Problem: usporediti studente različitih studija psihologije u Hrvatskoj po znanju</a:t>
            </a:r>
            <a:r>
              <a:rPr lang="en-US" sz="2400"/>
              <a:t> </a:t>
            </a:r>
          </a:p>
          <a:p>
            <a:pPr>
              <a:lnSpc>
                <a:spcPct val="90000"/>
              </a:lnSpc>
            </a:pPr>
            <a:r>
              <a:rPr lang="hr-HR" sz="2400"/>
              <a:t>Imamo: Filozofski fakultet, Hrvatske studije, sveučilište u Zadru i Rijeci – 1. ZV - četiri grupe</a:t>
            </a:r>
          </a:p>
          <a:p>
            <a:pPr>
              <a:lnSpc>
                <a:spcPct val="90000"/>
              </a:lnSpc>
            </a:pPr>
            <a:r>
              <a:rPr lang="hr-HR" sz="2400"/>
              <a:t>Znanje: mjereno sa pet ključnih predmeta s četvrte godine – pet ocjena iz predmeta – pet ZV</a:t>
            </a:r>
          </a:p>
          <a:p>
            <a:pPr>
              <a:lnSpc>
                <a:spcPct val="90000"/>
              </a:lnSpc>
            </a:pPr>
            <a:r>
              <a:rPr lang="hr-HR" sz="2400"/>
              <a:t>To je nacrt jednosmjerne MANOVE</a:t>
            </a:r>
          </a:p>
          <a:p>
            <a:pPr>
              <a:lnSpc>
                <a:spcPct val="90000"/>
              </a:lnSpc>
            </a:pPr>
            <a:r>
              <a:rPr lang="hr-HR" sz="2400"/>
              <a:t>Možemo proširiti na dvosmjernu MANOVU ako gledamo još i spol: 2. ZV – dvije grupe</a:t>
            </a:r>
          </a:p>
          <a:p>
            <a:pPr>
              <a:lnSpc>
                <a:spcPct val="90000"/>
              </a:lnSpc>
            </a:pPr>
            <a:r>
              <a:rPr lang="hr-HR" sz="2400"/>
              <a:t>Nacrt dvosmjerne MANOVE s 4x2 ćelija i pet ZV. Dva multivarijatna glavna efekta i multivarijatna interakcija.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/>
              <a:t>Prednosti MANOVE nad ANOVOM</a:t>
            </a:r>
            <a:endParaRPr lang="en-US" sz="4000"/>
          </a:p>
        </p:txBody>
      </p:sp>
      <p:sp>
        <p:nvSpPr>
          <p:cNvPr id="512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hr-HR" sz="2800" dirty="0"/>
              <a:t>Problem jednosmjernog nacrta mogli bi riješiti s 5 ANOVI, ili jednom ANOVOM ako napravimo prosjek ocjena. </a:t>
            </a:r>
          </a:p>
          <a:p>
            <a:pPr>
              <a:lnSpc>
                <a:spcPct val="80000"/>
              </a:lnSpc>
            </a:pPr>
            <a:r>
              <a:rPr lang="hr-HR" sz="2800" dirty="0"/>
              <a:t>Jedino MANOVOM možemo izravno usporediti fakultete po ukupnom znanju tj. znanju iz više kolegija i proširiti nacrt na više glavnih efekata i </a:t>
            </a:r>
            <a:r>
              <a:rPr lang="hr-HR" sz="2800" dirty="0" smtClean="0"/>
              <a:t>interakciju</a:t>
            </a:r>
            <a:endParaRPr lang="hr-HR" sz="2800" dirty="0"/>
          </a:p>
          <a:p>
            <a:pPr>
              <a:lnSpc>
                <a:spcPct val="80000"/>
              </a:lnSpc>
            </a:pPr>
            <a:r>
              <a:rPr lang="hr-HR" sz="2800" dirty="0"/>
              <a:t>Osim toga, svakom provedenom ANOVOM povećavamo vjerojatnost greške tipa alfa pri grupnom zaključivanju  - zbog višekratnog zaključivanja sa određenom vjerojatnosti pogrešnog zaključka</a:t>
            </a:r>
            <a:r>
              <a:rPr lang="en-US" sz="2800" dirty="0"/>
              <a:t> 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Statistička logika MANOVE</a:t>
            </a:r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hr-HR" sz="2800" dirty="0"/>
              <a:t>Zavisne varijable formiraju optimalno ponderiranu linearnu kombinaciju:</a:t>
            </a:r>
          </a:p>
          <a:p>
            <a:r>
              <a:rPr lang="hr-HR" sz="2800" dirty="0"/>
              <a:t>y = </a:t>
            </a:r>
            <a:r>
              <a:rPr lang="en-US" sz="2800" dirty="0">
                <a:cs typeface="Courier New" pitchFamily="49" charset="0"/>
              </a:rPr>
              <a:t>ß</a:t>
            </a:r>
            <a:r>
              <a:rPr lang="hr-HR" sz="2800" baseline="-14000" dirty="0">
                <a:cs typeface="Courier New" pitchFamily="49" charset="0"/>
              </a:rPr>
              <a:t>1</a:t>
            </a:r>
            <a:r>
              <a:rPr lang="hr-HR" sz="2800" dirty="0">
                <a:cs typeface="Courier New" pitchFamily="49" charset="0"/>
              </a:rPr>
              <a:t>x</a:t>
            </a:r>
            <a:r>
              <a:rPr lang="hr-HR" sz="2800" baseline="-14000" dirty="0">
                <a:cs typeface="Courier New" pitchFamily="49" charset="0"/>
              </a:rPr>
              <a:t>1</a:t>
            </a:r>
            <a:r>
              <a:rPr lang="hr-HR" sz="2800" dirty="0">
                <a:cs typeface="Courier New" pitchFamily="49" charset="0"/>
              </a:rPr>
              <a:t> +</a:t>
            </a:r>
            <a:r>
              <a:rPr lang="hr-HR" sz="2800" dirty="0"/>
              <a:t> </a:t>
            </a:r>
            <a:r>
              <a:rPr lang="en-US" sz="2800" dirty="0">
                <a:cs typeface="Courier New" pitchFamily="49" charset="0"/>
              </a:rPr>
              <a:t>ß</a:t>
            </a:r>
            <a:r>
              <a:rPr lang="hr-HR" sz="2800" baseline="-14000" dirty="0">
                <a:cs typeface="Courier New" pitchFamily="49" charset="0"/>
              </a:rPr>
              <a:t>2</a:t>
            </a:r>
            <a:r>
              <a:rPr lang="hr-HR" sz="2800" dirty="0">
                <a:cs typeface="Courier New" pitchFamily="49" charset="0"/>
              </a:rPr>
              <a:t>x</a:t>
            </a:r>
            <a:r>
              <a:rPr lang="hr-HR" sz="2800" baseline="-14000" dirty="0">
                <a:cs typeface="Courier New" pitchFamily="49" charset="0"/>
              </a:rPr>
              <a:t>2</a:t>
            </a:r>
            <a:r>
              <a:rPr lang="hr-HR" sz="2800" dirty="0">
                <a:cs typeface="Courier New" pitchFamily="49" charset="0"/>
              </a:rPr>
              <a:t> +....+ </a:t>
            </a:r>
            <a:r>
              <a:rPr lang="en-US" sz="2800" dirty="0">
                <a:cs typeface="Courier New" pitchFamily="49" charset="0"/>
              </a:rPr>
              <a:t>ß</a:t>
            </a:r>
            <a:r>
              <a:rPr lang="hr-HR" sz="2800" baseline="-14000" dirty="0" err="1">
                <a:cs typeface="Courier New" pitchFamily="49" charset="0"/>
              </a:rPr>
              <a:t>n</a:t>
            </a:r>
            <a:r>
              <a:rPr lang="hr-HR" sz="2800" dirty="0" err="1">
                <a:cs typeface="Courier New" pitchFamily="49" charset="0"/>
              </a:rPr>
              <a:t>x</a:t>
            </a:r>
            <a:r>
              <a:rPr lang="hr-HR" sz="2800" baseline="-14000" dirty="0" err="1">
                <a:cs typeface="Courier New" pitchFamily="49" charset="0"/>
              </a:rPr>
              <a:t>n</a:t>
            </a:r>
            <a:r>
              <a:rPr lang="hr-HR" sz="2800" dirty="0">
                <a:cs typeface="Courier New" pitchFamily="49" charset="0"/>
              </a:rPr>
              <a:t> </a:t>
            </a:r>
            <a:endParaRPr lang="hr-HR" sz="2800" dirty="0" smtClean="0">
              <a:cs typeface="Courier New" pitchFamily="49" charset="0"/>
            </a:endParaRPr>
          </a:p>
          <a:p>
            <a:r>
              <a:rPr lang="hr-HR" sz="2800" dirty="0" smtClean="0">
                <a:cs typeface="Courier New" pitchFamily="49" charset="0"/>
              </a:rPr>
              <a:t>Takva nova varijabla naziva se diskriminativna funkcija</a:t>
            </a:r>
            <a:endParaRPr lang="hr-HR" sz="2800" dirty="0">
              <a:cs typeface="Courier New" pitchFamily="49" charset="0"/>
            </a:endParaRPr>
          </a:p>
          <a:p>
            <a:r>
              <a:rPr lang="hr-HR" sz="2800" dirty="0" smtClean="0">
                <a:cs typeface="Courier New" pitchFamily="49" charset="0"/>
              </a:rPr>
              <a:t>Prva diskriminativna funkcija trebala </a:t>
            </a:r>
            <a:r>
              <a:rPr lang="hr-HR" sz="2800" dirty="0">
                <a:cs typeface="Courier New" pitchFamily="49" charset="0"/>
              </a:rPr>
              <a:t>bi maksimalizirati razlike među grupama, tj. maksimalizirati ukupni </a:t>
            </a:r>
            <a:r>
              <a:rPr lang="hr-HR" sz="2800" dirty="0" err="1">
                <a:cs typeface="Courier New" pitchFamily="49" charset="0"/>
              </a:rPr>
              <a:t>varijablitet</a:t>
            </a:r>
            <a:r>
              <a:rPr lang="hr-HR" sz="2800" dirty="0">
                <a:cs typeface="Courier New" pitchFamily="49" charset="0"/>
              </a:rPr>
              <a:t> koji se može pripisati tretmanu </a:t>
            </a:r>
          </a:p>
          <a:p>
            <a:r>
              <a:rPr lang="hr-HR" sz="2800" dirty="0">
                <a:cs typeface="Courier New" pitchFamily="49" charset="0"/>
              </a:rPr>
              <a:t>Ukupni efekt tretmana razlaže se na glavne efekte i interakciju ovisno o modelu koji se koristi (sjetite se GLM-a)</a:t>
            </a:r>
            <a:endParaRPr lang="en-US" sz="2800" dirty="0">
              <a:cs typeface="Courier New" pitchFamily="49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Testovi značajnosti</a:t>
            </a: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hr-HR" sz="2800"/>
              <a:t>Prvo se testira multivarijatna značajnost za svaki od glavnih efekata i interakciju:</a:t>
            </a:r>
          </a:p>
          <a:p>
            <a:pPr lvl="1">
              <a:lnSpc>
                <a:spcPct val="80000"/>
              </a:lnSpc>
            </a:pPr>
            <a:r>
              <a:rPr lang="hr-HR" sz="2400"/>
              <a:t>Izračunavaju se karakteristični korijeni za glavne efekte i interakciju te se na osnovi veličina karakterističnih korijena računaju testovi značajnosti – Pillai's Trace, Wilks' Lambda, Hotelling's Trace, Roy's Largest Root </a:t>
            </a:r>
          </a:p>
          <a:p>
            <a:pPr>
              <a:lnSpc>
                <a:spcPct val="80000"/>
              </a:lnSpc>
            </a:pPr>
            <a:r>
              <a:rPr lang="hr-HR" sz="2800"/>
              <a:t>Nakon značajnog multivarijatnog testa formiraju se univarijatne ANOVE za glavne efekte i interakciju</a:t>
            </a:r>
          </a:p>
          <a:p>
            <a:pPr>
              <a:lnSpc>
                <a:spcPct val="80000"/>
              </a:lnSpc>
            </a:pPr>
            <a:r>
              <a:rPr lang="hr-HR" sz="2800"/>
              <a:t>Nakon značajnih univarijatnih ANOVA treba krenuti u post-hoc komparacije</a:t>
            </a:r>
            <a:endParaRPr lang="en-US" sz="28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 smtClean="0"/>
              <a:t>Karakteristični korijeni diskriminativnih funkcija</a:t>
            </a:r>
            <a:endParaRPr lang="hr-HR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Content Placeholder 2"/>
              <p:cNvSpPr>
                <a:spLocks noGrp="1"/>
              </p:cNvSpPr>
              <p:nvPr>
                <p:ph sz="quarter" idx="1"/>
              </p:nvPr>
            </p:nvSpPr>
            <p:spPr>
              <a:xfrm>
                <a:off x="914400" y="1447800"/>
                <a:ext cx="7772400" cy="4861520"/>
              </a:xfrm>
            </p:spPr>
            <p:txBody>
              <a:bodyPr>
                <a:normAutofit fontScale="92500" lnSpcReduction="20000"/>
              </a:bodyPr>
              <a:lstStyle/>
              <a:p>
                <a:r>
                  <a:rPr lang="hr-HR" dirty="0" smtClean="0"/>
                  <a:t>Karakteristični korijen neke diskriminativne funkcije govori o tome koliko dobro ona razlikuje grupe u NV.</a:t>
                </a:r>
              </a:p>
              <a:p>
                <a:r>
                  <a:rPr lang="hr-HR" dirty="0" smtClean="0"/>
                  <a:t>Konkretan izračun </a:t>
                </a:r>
                <a:r>
                  <a:rPr lang="hr-HR" dirty="0" err="1" smtClean="0"/>
                  <a:t>lambde</a:t>
                </a:r>
                <a:r>
                  <a:rPr lang="hr-HR" dirty="0" smtClean="0"/>
                  <a:t> (</a:t>
                </a:r>
                <a:r>
                  <a:rPr lang="el-GR" dirty="0" smtClean="0">
                    <a:latin typeface="Arial"/>
                    <a:cs typeface="Arial"/>
                  </a:rPr>
                  <a:t>λ</a:t>
                </a:r>
                <a:r>
                  <a:rPr lang="hr-HR" dirty="0" smtClean="0">
                    <a:latin typeface="Arial"/>
                    <a:cs typeface="Arial"/>
                  </a:rPr>
                  <a:t>) </a:t>
                </a:r>
                <a:r>
                  <a:rPr lang="hr-HR" dirty="0" smtClean="0">
                    <a:cs typeface="Arial"/>
                  </a:rPr>
                  <a:t>za neku diskriminativnu funkciju bazira se na omjeru objašnjene i neobjašnjene varijance</a:t>
                </a:r>
              </a:p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el-GR" dirty="0">
                        <a:latin typeface="Arial"/>
                        <a:cs typeface="Arial"/>
                      </a:rPr>
                      <m:t>λ</m:t>
                    </m:r>
                    <m:r>
                      <a:rPr lang="hr-HR" i="1" smtClean="0">
                        <a:latin typeface="Cambria Math"/>
                        <a:cs typeface="Arial"/>
                      </a:rPr>
                      <m:t>=</m:t>
                    </m:r>
                    <m:f>
                      <m:fPr>
                        <m:ctrlPr>
                          <a:rPr lang="hr-HR" i="1" smtClean="0">
                            <a:latin typeface="Cambria Math"/>
                            <a:cs typeface="Arial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hr-HR" b="0" i="1" smtClean="0">
                                <a:latin typeface="Cambria Math"/>
                                <a:cs typeface="Arial"/>
                              </a:rPr>
                            </m:ctrlPr>
                          </m:sSubPr>
                          <m:e>
                            <m:r>
                              <a:rPr lang="hr-HR" b="0" i="1" smtClean="0">
                                <a:latin typeface="Cambria Math"/>
                                <a:cs typeface="Arial"/>
                              </a:rPr>
                              <m:t>𝑆𝑆</m:t>
                            </m:r>
                          </m:e>
                          <m:sub>
                            <m:r>
                              <a:rPr lang="hr-HR" b="0" i="1" smtClean="0">
                                <a:latin typeface="Cambria Math"/>
                                <a:cs typeface="Arial"/>
                              </a:rPr>
                              <m:t>𝑏𝑔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hr-HR" i="1">
                                <a:latin typeface="Cambria Math"/>
                                <a:cs typeface="Arial"/>
                              </a:rPr>
                            </m:ctrlPr>
                          </m:sSubPr>
                          <m:e>
                            <m:r>
                              <a:rPr lang="hr-HR" i="1">
                                <a:latin typeface="Cambria Math"/>
                                <a:cs typeface="Arial"/>
                              </a:rPr>
                              <m:t>𝑆𝑆</m:t>
                            </m:r>
                          </m:e>
                          <m:sub>
                            <m:r>
                              <a:rPr lang="hr-HR" b="0" i="1" smtClean="0">
                                <a:latin typeface="Cambria Math"/>
                                <a:cs typeface="Arial"/>
                              </a:rPr>
                              <m:t>𝑤𝑔</m:t>
                            </m:r>
                          </m:sub>
                        </m:sSub>
                      </m:den>
                    </m:f>
                  </m:oMath>
                </a14:m>
                <a:endParaRPr lang="hr-HR" dirty="0">
                  <a:cs typeface="Arial"/>
                </a:endParaRPr>
              </a:p>
              <a:p>
                <a:endParaRPr lang="hr-HR" dirty="0" smtClean="0"/>
              </a:p>
              <a:p>
                <a:r>
                  <a:rPr lang="hr-HR" dirty="0" smtClean="0"/>
                  <a:t>U </a:t>
                </a:r>
                <a:r>
                  <a:rPr lang="hr-HR" dirty="0" err="1" smtClean="0"/>
                  <a:t>MANOVi</a:t>
                </a:r>
                <a:r>
                  <a:rPr lang="hr-HR" dirty="0" smtClean="0"/>
                  <a:t> možemo izračunati onoliko diskriminativnih funkcija koliko imamo grupa u NV manje 1 (k-1) ili onoliko koliko imamo ZV, ovisno o tome što je od toga dvoga manje.</a:t>
                </a:r>
              </a:p>
              <a:p>
                <a:r>
                  <a:rPr lang="hr-HR" dirty="0" smtClean="0"/>
                  <a:t>Kada imamo dvosmjernu </a:t>
                </a:r>
                <a:r>
                  <a:rPr lang="hr-HR" dirty="0" err="1" smtClean="0"/>
                  <a:t>ANOVu</a:t>
                </a:r>
                <a:r>
                  <a:rPr lang="hr-HR" dirty="0" smtClean="0"/>
                  <a:t> imamo određen broj diskriminativnih funkcija za glavne efekte i za interakciju.</a:t>
                </a:r>
              </a:p>
              <a:p>
                <a:r>
                  <a:rPr lang="hr-HR" dirty="0" smtClean="0"/>
                  <a:t>Kod MANOVE smo u svakom slučaju prvenstveno zainteresirani za </a:t>
                </a:r>
                <a:r>
                  <a:rPr lang="hr-HR" u="sng" dirty="0" smtClean="0"/>
                  <a:t>prvu</a:t>
                </a:r>
                <a:r>
                  <a:rPr lang="hr-HR" dirty="0" smtClean="0"/>
                  <a:t> diskriminativnu funkciju</a:t>
                </a:r>
              </a:p>
              <a:p>
                <a:endParaRPr lang="hr-HR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"/>
              </p:nvPr>
            </p:nvSpPr>
            <p:spPr>
              <a:xfrm>
                <a:off x="914400" y="1447800"/>
                <a:ext cx="7772400" cy="4861520"/>
              </a:xfrm>
              <a:blipFill rotWithShape="1">
                <a:blip r:embed="rId2"/>
                <a:stretch>
                  <a:fillRect l="-549" t="-2635" r="-471"/>
                </a:stretch>
              </a:blipFill>
            </p:spPr>
            <p:txBody>
              <a:bodyPr/>
              <a:lstStyle/>
              <a:p>
                <a:r>
                  <a:rPr lang="hr-H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2467469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0"/>
            <a:ext cx="7772400" cy="922114"/>
          </a:xfrm>
        </p:spPr>
        <p:txBody>
          <a:bodyPr>
            <a:normAutofit/>
          </a:bodyPr>
          <a:lstStyle/>
          <a:p>
            <a:r>
              <a:rPr lang="hr-HR" sz="3200" dirty="0" smtClean="0"/>
              <a:t>Izračun </a:t>
            </a:r>
            <a:r>
              <a:rPr lang="hr-HR" sz="3200" dirty="0" err="1" smtClean="0"/>
              <a:t>multivarijatnih</a:t>
            </a:r>
            <a:r>
              <a:rPr lang="hr-HR" sz="3200" dirty="0" smtClean="0"/>
              <a:t> testova značajnosti</a:t>
            </a:r>
            <a:endParaRPr lang="hr-HR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978080" cy="5077544"/>
          </a:xfrm>
        </p:spPr>
        <p:txBody>
          <a:bodyPr>
            <a:normAutofit/>
          </a:bodyPr>
          <a:lstStyle/>
          <a:p>
            <a:r>
              <a:rPr lang="hr-HR" dirty="0" err="1" smtClean="0"/>
              <a:t>Wilks</a:t>
            </a:r>
            <a:r>
              <a:rPr lang="hr-HR" dirty="0" smtClean="0"/>
              <a:t> </a:t>
            </a:r>
            <a:r>
              <a:rPr lang="hr-HR" dirty="0" err="1" smtClean="0"/>
              <a:t>lambda</a:t>
            </a:r>
            <a:r>
              <a:rPr lang="hr-HR" dirty="0" smtClean="0"/>
              <a:t>:</a:t>
            </a:r>
          </a:p>
          <a:p>
            <a:pPr marL="0" indent="0">
              <a:buNone/>
            </a:pPr>
            <a:endParaRPr lang="hr-HR" dirty="0" smtClean="0"/>
          </a:p>
          <a:p>
            <a:endParaRPr lang="hr-HR" dirty="0" smtClean="0"/>
          </a:p>
          <a:p>
            <a:r>
              <a:rPr lang="hr-HR" dirty="0" err="1" smtClean="0"/>
              <a:t>Bartlett</a:t>
            </a:r>
            <a:r>
              <a:rPr lang="hr-HR" dirty="0" smtClean="0"/>
              <a:t>-</a:t>
            </a:r>
            <a:r>
              <a:rPr lang="hr-HR" dirty="0" err="1" smtClean="0"/>
              <a:t>Pillai</a:t>
            </a:r>
            <a:r>
              <a:rPr lang="hr-HR" dirty="0" smtClean="0"/>
              <a:t>:</a:t>
            </a:r>
          </a:p>
          <a:p>
            <a:pPr marL="0" indent="0">
              <a:buNone/>
            </a:pPr>
            <a:endParaRPr lang="hr-HR" dirty="0" smtClean="0"/>
          </a:p>
          <a:p>
            <a:endParaRPr lang="hr-HR" dirty="0" smtClean="0"/>
          </a:p>
          <a:p>
            <a:r>
              <a:rPr lang="hr-HR" dirty="0" err="1" smtClean="0"/>
              <a:t>Roy</a:t>
            </a:r>
            <a:r>
              <a:rPr lang="hr-HR" dirty="0" smtClean="0"/>
              <a:t>’s </a:t>
            </a:r>
            <a:r>
              <a:rPr lang="hr-HR" dirty="0" err="1" smtClean="0"/>
              <a:t>Largest</a:t>
            </a:r>
            <a:r>
              <a:rPr lang="hr-HR" dirty="0" smtClean="0"/>
              <a:t> </a:t>
            </a:r>
            <a:r>
              <a:rPr lang="hr-HR" dirty="0" err="1" smtClean="0"/>
              <a:t>Root</a:t>
            </a:r>
            <a:r>
              <a:rPr lang="hr-HR" dirty="0" smtClean="0"/>
              <a:t>:</a:t>
            </a:r>
          </a:p>
          <a:p>
            <a:endParaRPr lang="hr-HR" dirty="0"/>
          </a:p>
          <a:p>
            <a:endParaRPr lang="hr-HR" dirty="0" smtClean="0"/>
          </a:p>
          <a:p>
            <a:r>
              <a:rPr lang="hr-HR" dirty="0" err="1" smtClean="0"/>
              <a:t>Hotteling</a:t>
            </a:r>
            <a:r>
              <a:rPr lang="hr-HR" dirty="0" smtClean="0"/>
              <a:t>’s </a:t>
            </a:r>
            <a:r>
              <a:rPr lang="hr-HR" dirty="0" err="1" smtClean="0"/>
              <a:t>trace</a:t>
            </a:r>
            <a:r>
              <a:rPr lang="hr-HR" dirty="0" smtClean="0"/>
              <a:t>:</a:t>
            </a:r>
            <a:endParaRPr lang="hr-H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5" y="1628800"/>
            <a:ext cx="2155825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50975" y="3068960"/>
            <a:ext cx="2125663" cy="808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2419" y="4509120"/>
            <a:ext cx="1882775" cy="808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47056" y="5805264"/>
            <a:ext cx="1363663" cy="5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516216" y="1484784"/>
            <a:ext cx="1872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>
                <a:solidFill>
                  <a:srgbClr val="FF0000"/>
                </a:solidFill>
              </a:rPr>
              <a:t>Što je manji to je međugrupna razlika veća!!!</a:t>
            </a:r>
            <a:endParaRPr lang="hr-H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04954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Uvjeti za provedbu MANOVE</a:t>
            </a:r>
            <a:r>
              <a:rPr lang="en-US"/>
              <a:t> 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412875"/>
            <a:ext cx="8218488" cy="5184775"/>
          </a:xfrm>
        </p:spPr>
        <p:txBody>
          <a:bodyPr/>
          <a:lstStyle/>
          <a:p>
            <a:pPr marL="609600" indent="-609600">
              <a:lnSpc>
                <a:spcPct val="80000"/>
              </a:lnSpc>
            </a:pPr>
            <a:r>
              <a:rPr lang="hr-HR" sz="2400"/>
              <a:t>Kao i kod ANOVE trebamo imati ravnomjerno raspoređene ispitanike po grupama. U svim ćelijama morate imati ispitanike, a min. broj ispitanika u jednoj ćeliji ne bi trebao biti manji od 20, osim toga omjer veličina najveće i najmanje grupe ne bi trebao biti veći od 2.</a:t>
            </a:r>
          </a:p>
          <a:p>
            <a:pPr marL="609600" indent="-609600">
              <a:lnSpc>
                <a:spcPct val="80000"/>
              </a:lnSpc>
            </a:pPr>
            <a:r>
              <a:rPr lang="hr-HR" sz="2400"/>
              <a:t>Varijance unutar grupa bi trebale biti podjednake. Kod MANOVE se tada radi (za razliku od anove) o usporedbi matrice kovarijanci (jer imamo više ZV). To se testira Box-ovim testom.</a:t>
            </a:r>
          </a:p>
          <a:p>
            <a:pPr marL="609600" indent="-609600">
              <a:lnSpc>
                <a:spcPct val="80000"/>
              </a:lnSpc>
            </a:pPr>
            <a:r>
              <a:rPr lang="hr-HR" sz="2400"/>
              <a:t>Morala bi biti zadovoljena uni/multivarijatna normalnosti distribucije ZV. Može se provjeriti univarijatna, jer za multivarijatnu nema adekvatan test.</a:t>
            </a:r>
          </a:p>
          <a:p>
            <a:pPr marL="609600" indent="-609600">
              <a:lnSpc>
                <a:spcPct val="80000"/>
              </a:lnSpc>
            </a:pPr>
            <a:r>
              <a:rPr lang="hr-HR" sz="2400"/>
              <a:t>Varijabe ne smiju biti visoko multikolinearne, jer su redundantne.  </a:t>
            </a:r>
          </a:p>
          <a:p>
            <a:pPr marL="609600" indent="-609600">
              <a:lnSpc>
                <a:spcPct val="80000"/>
              </a:lnSpc>
            </a:pPr>
            <a:r>
              <a:rPr lang="hr-HR" sz="2400"/>
              <a:t>Među varijablama trebaju biti linearni odnosi</a:t>
            </a:r>
            <a:endParaRPr lang="en-US" sz="240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228</TotalTime>
  <Words>495</Words>
  <Application>Microsoft Office PowerPoint</Application>
  <PresentationFormat>Prikaz na zaslonu (4:3)</PresentationFormat>
  <Paragraphs>48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9</vt:i4>
      </vt:variant>
    </vt:vector>
  </HeadingPairs>
  <TitlesOfParts>
    <vt:vector size="10" baseType="lpstr">
      <vt:lpstr>Equity</vt:lpstr>
      <vt:lpstr>MANOVA</vt:lpstr>
      <vt:lpstr>Nacrt MANOVE</vt:lpstr>
      <vt:lpstr>Primjer nacrta MANOVE</vt:lpstr>
      <vt:lpstr>Prednosti MANOVE nad ANOVOM</vt:lpstr>
      <vt:lpstr>Statistička logika MANOVE</vt:lpstr>
      <vt:lpstr>Testovi značajnosti</vt:lpstr>
      <vt:lpstr>Karakteristični korijeni diskriminativnih funkcija</vt:lpstr>
      <vt:lpstr>Izračun multivarijatnih testova značajnosti</vt:lpstr>
      <vt:lpstr>Uvjeti za provedbu MANOVE </vt:lpstr>
    </vt:vector>
  </TitlesOfParts>
  <Company>Ivo Pilar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MANOVA</dc:title>
  <dc:creator>toni babarovic</dc:creator>
  <cp:lastModifiedBy>nom</cp:lastModifiedBy>
  <cp:revision>9</cp:revision>
  <dcterms:created xsi:type="dcterms:W3CDTF">2006-05-11T08:13:39Z</dcterms:created>
  <dcterms:modified xsi:type="dcterms:W3CDTF">2013-04-23T07:28:24Z</dcterms:modified>
</cp:coreProperties>
</file>