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7" r:id="rId9"/>
    <p:sldId id="262" r:id="rId10"/>
    <p:sldId id="263" r:id="rId11"/>
    <p:sldId id="264" r:id="rId12"/>
    <p:sldId id="268" r:id="rId13"/>
    <p:sldId id="269" r:id="rId14"/>
    <p:sldId id="270" r:id="rId15"/>
    <p:sldId id="271" r:id="rId16"/>
    <p:sldId id="272" r:id="rId17"/>
    <p:sldId id="274" r:id="rId18"/>
    <p:sldId id="276" r:id="rId19"/>
    <p:sldId id="278" r:id="rId20"/>
    <p:sldId id="280" r:id="rId21"/>
    <p:sldId id="282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6A5C819-DCCA-4883-9C5F-2E041A0315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4F52-E826-4216-944B-4BE71290F7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DC271-18AA-45BE-80D3-5F5C497EB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B3DA1-CE0D-45F1-B8D1-F3DF56A28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2BA51-0879-4D88-97A6-7CAB241B4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E290F-E2AC-4998-A0A7-99EE020BB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05CA5-AB30-46A2-8023-0EB2F99C6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93DCA-A550-487B-A3E7-C59108152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172FF-03C6-4743-839E-A49E887AC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60382-0B57-4B48-B9BA-111A7ADAF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5BD0A-2303-4C5E-9BD5-80BF98F15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B7D9AC2-A300-42A4-B492-B2D9622DA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r>
              <a:rPr lang="hr-HR" sz="6000" smtClean="0"/>
              <a:t>KANONIČKA ANALIZA</a:t>
            </a:r>
            <a:endParaRPr sz="6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25%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,56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20%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19%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,32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21%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,20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26%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8%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,08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73%</a:t>
                      </a: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718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19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0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1" name="Freeform 229"/>
          <p:cNvSpPr>
            <a:spLocks/>
          </p:cNvSpPr>
          <p:nvPr/>
        </p:nvSpPr>
        <p:spPr bwMode="auto">
          <a:xfrm>
            <a:off x="3708400" y="45085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2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3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4" name="Line 2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5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6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7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8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29" name="Line 237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0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1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2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3" name="Line 241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4" name="Line 242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5" name="Line 243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6" name="Line 244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7" name="Line 245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8" name="Line 246"/>
          <p:cNvSpPr>
            <a:spLocks noChangeShapeType="1"/>
          </p:cNvSpPr>
          <p:nvPr/>
        </p:nvSpPr>
        <p:spPr bwMode="auto">
          <a:xfrm flipV="1">
            <a:off x="1979613" y="1700213"/>
            <a:ext cx="792162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39" name="Line 247"/>
          <p:cNvSpPr>
            <a:spLocks noChangeShapeType="1"/>
          </p:cNvSpPr>
          <p:nvPr/>
        </p:nvSpPr>
        <p:spPr bwMode="auto">
          <a:xfrm flipV="1">
            <a:off x="1979613" y="2781300"/>
            <a:ext cx="792162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0" name="Line 248"/>
          <p:cNvSpPr>
            <a:spLocks noChangeShapeType="1"/>
          </p:cNvSpPr>
          <p:nvPr/>
        </p:nvSpPr>
        <p:spPr bwMode="auto">
          <a:xfrm flipV="1">
            <a:off x="1979613" y="3860800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1" name="Line 249"/>
          <p:cNvSpPr>
            <a:spLocks noChangeShapeType="1"/>
          </p:cNvSpPr>
          <p:nvPr/>
        </p:nvSpPr>
        <p:spPr bwMode="auto">
          <a:xfrm flipV="1">
            <a:off x="1979613" y="4868863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2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3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4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5" name="Line 253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6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7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8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49" name="Line 257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0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1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2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3" name="Line 261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4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5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756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25%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,56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20%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7,8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6,7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19%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,32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21%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,20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26%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0,8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8%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R=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,08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73%</a:t>
                      </a: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Σ</a:t>
                      </a: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11,1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742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3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4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5" name="Freeform 229"/>
          <p:cNvSpPr>
            <a:spLocks/>
          </p:cNvSpPr>
          <p:nvPr/>
        </p:nvSpPr>
        <p:spPr bwMode="auto">
          <a:xfrm>
            <a:off x="3708400" y="45085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6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7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8" name="Line 2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49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0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1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2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3" name="Line 237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4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5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6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7" name="Line 241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8" name="Line 242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59" name="Line 243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0" name="Line 244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1" name="Line 245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2" name="Line 246"/>
          <p:cNvSpPr>
            <a:spLocks noChangeShapeType="1"/>
          </p:cNvSpPr>
          <p:nvPr/>
        </p:nvSpPr>
        <p:spPr bwMode="auto">
          <a:xfrm flipV="1">
            <a:off x="1979613" y="1700213"/>
            <a:ext cx="792162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3" name="Line 247"/>
          <p:cNvSpPr>
            <a:spLocks noChangeShapeType="1"/>
          </p:cNvSpPr>
          <p:nvPr/>
        </p:nvSpPr>
        <p:spPr bwMode="auto">
          <a:xfrm flipV="1">
            <a:off x="1979613" y="2781300"/>
            <a:ext cx="792162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4" name="Line 248"/>
          <p:cNvSpPr>
            <a:spLocks noChangeShapeType="1"/>
          </p:cNvSpPr>
          <p:nvPr/>
        </p:nvSpPr>
        <p:spPr bwMode="auto">
          <a:xfrm flipV="1">
            <a:off x="1979613" y="3860800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5" name="Line 249"/>
          <p:cNvSpPr>
            <a:spLocks noChangeShapeType="1"/>
          </p:cNvSpPr>
          <p:nvPr/>
        </p:nvSpPr>
        <p:spPr bwMode="auto">
          <a:xfrm flipV="1">
            <a:off x="1979613" y="4868863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6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7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8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69" name="Line 253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0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1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2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3" name="Line 257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4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5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6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7" name="Line 261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8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79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3780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03" name="Group 395"/>
          <p:cNvGraphicFramePr>
            <a:graphicFrameLocks noGrp="1"/>
          </p:cNvGraphicFramePr>
          <p:nvPr/>
        </p:nvGraphicFramePr>
        <p:xfrm>
          <a:off x="900113" y="692150"/>
          <a:ext cx="7488237" cy="5224464"/>
        </p:xfrm>
        <a:graphic>
          <a:graphicData uri="http://schemas.openxmlformats.org/drawingml/2006/table">
            <a:tbl>
              <a:tblPr/>
              <a:tblGrid>
                <a:gridCol w="1068387"/>
                <a:gridCol w="1069975"/>
                <a:gridCol w="1068388"/>
                <a:gridCol w="1069975"/>
                <a:gridCol w="1068387"/>
                <a:gridCol w="1071563"/>
                <a:gridCol w="1071562"/>
              </a:tblGrid>
              <a:tr h="82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Kanoničke varijate interesa (lijevog seta)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2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-.65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-.51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-.78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-.52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-.70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08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masno otisnute saturacije ≥ .40 </a:t>
                      </a: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55" name="Group 2123"/>
          <p:cNvGraphicFramePr>
            <a:graphicFrameLocks noGrp="1"/>
          </p:cNvGraphicFramePr>
          <p:nvPr/>
        </p:nvGraphicFramePr>
        <p:xfrm>
          <a:off x="285750" y="214313"/>
          <a:ext cx="8501123" cy="6500858"/>
        </p:xfrm>
        <a:graphic>
          <a:graphicData uri="http://schemas.openxmlformats.org/drawingml/2006/table">
            <a:tbl>
              <a:tblPr/>
              <a:tblGrid>
                <a:gridCol w="2442740"/>
                <a:gridCol w="1011346"/>
                <a:gridCol w="1009730"/>
                <a:gridCol w="1009731"/>
                <a:gridCol w="1008115"/>
                <a:gridCol w="1009730"/>
                <a:gridCol w="1009731"/>
              </a:tblGrid>
              <a:tr h="282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Kanoničke varijate vrijednosti (desnog seta)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Korištenje sposobnosti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Postignuće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Napredovanje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Esteticizam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Altruizam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Autoritet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Samostalnost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Stvaralaštvo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-.53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Ekonomska sigurnost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Životni stil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Razvitak ličnosti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Fizička aktivnost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-.69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Prestiž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Rizik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-.36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Socijalna interakcija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Međuljudski odnosi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Raznolikost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Radni uvjeti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-.46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Kulturalni identitet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-.51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Sudjel. u odlučivanju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-.03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-.28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-.13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4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masno otisnute saturacije ≥ .40 </a:t>
                      </a:r>
                      <a:endParaRPr kumimoji="0" lang="hr-H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mtClean="0"/>
              <a:t>Koje kanoničke funkcije smatramo relevantnim</a:t>
            </a:r>
            <a:endParaRPr lang="en-US" smtClean="0"/>
          </a:p>
        </p:txBody>
      </p:sp>
      <p:sp>
        <p:nvSpPr>
          <p:cNvPr id="2662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mtClean="0"/>
              <a:t>One koje su statistički značajne 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Testiranje bivarijatne korelacije: F-distribucija</a:t>
            </a:r>
          </a:p>
          <a:p>
            <a:pPr lvl="1">
              <a:lnSpc>
                <a:spcPct val="90000"/>
              </a:lnSpc>
            </a:pPr>
            <a:r>
              <a:rPr lang="hr-HR" smtClean="0"/>
              <a:t>Testiranje značajnosti karakterističnih korijena (npr. Wilks lambda)</a:t>
            </a:r>
          </a:p>
          <a:p>
            <a:pPr>
              <a:lnSpc>
                <a:spcPct val="90000"/>
              </a:lnSpc>
            </a:pPr>
            <a:r>
              <a:rPr lang="hr-HR" smtClean="0"/>
              <a:t>One koje dijele interpretabilnu količinu zajeničke varijance (kvadrat kan. kor.)</a:t>
            </a:r>
          </a:p>
          <a:p>
            <a:pPr>
              <a:lnSpc>
                <a:spcPct val="90000"/>
              </a:lnSpc>
            </a:pPr>
            <a:r>
              <a:rPr lang="hr-HR" smtClean="0"/>
              <a:t>One koje objašnjavaju određenu količinu varijabiliteta u oba seta (indeksi redundance) 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mtClean="0"/>
              <a:t>Kako interpretirati kanoničke funkcije</a:t>
            </a:r>
            <a:endParaRPr lang="en-US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Najčešće preko kanoničkih opterećenja (saturacija) – kao i kod faktorske i diskriminativne analize</a:t>
            </a:r>
          </a:p>
          <a:p>
            <a:r>
              <a:rPr lang="hr-HR" smtClean="0"/>
              <a:t>Moguća interpretacija i preko kanoničkih kros-saturacija – izravnije se vidi povezanost jednog seta varijabli s drugim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mtClean="0"/>
              <a:t>Kanonička analiza i ostale MV tehnike</a:t>
            </a:r>
            <a:endParaRPr lang="en-US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smtClean="0"/>
              <a:t>KA je “kraljica” svih tehnika i svi (vama poznati) MVA nacrti se mogu riješiti (a matematički se u SPSS-u i rješavaju) preko KA</a:t>
            </a:r>
          </a:p>
          <a:p>
            <a:r>
              <a:rPr lang="hr-HR" smtClean="0"/>
              <a:t>ANOVA, regresija, faktorska, MANOVA, diskriminativna…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75" name="Group 275"/>
          <p:cNvGraphicFramePr>
            <a:graphicFrameLocks noGrp="1"/>
          </p:cNvGraphicFramePr>
          <p:nvPr/>
        </p:nvGraphicFramePr>
        <p:xfrm>
          <a:off x="1331913" y="476250"/>
          <a:ext cx="6696075" cy="621792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842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9843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9844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9845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9846" name="Rectangle 269"/>
          <p:cNvSpPr>
            <a:spLocks noChangeArrowheads="1"/>
          </p:cNvSpPr>
          <p:nvPr/>
        </p:nvSpPr>
        <p:spPr bwMode="auto">
          <a:xfrm>
            <a:off x="539750" y="386080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r-HR" sz="4400">
                <a:solidFill>
                  <a:schemeClr val="tx2"/>
                </a:solidFill>
              </a:rPr>
              <a:t>ANOVA kao KA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29847" name="Text Box 276"/>
          <p:cNvSpPr txBox="1">
            <a:spLocks noChangeArrowheads="1"/>
          </p:cNvSpPr>
          <p:nvPr/>
        </p:nvSpPr>
        <p:spPr bwMode="auto">
          <a:xfrm>
            <a:off x="1619250" y="5516563"/>
            <a:ext cx="6048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sr-Latn-CS"/>
          </a:p>
        </p:txBody>
      </p:sp>
      <p:sp>
        <p:nvSpPr>
          <p:cNvPr id="29848" name="Line 277"/>
          <p:cNvSpPr>
            <a:spLocks noChangeShapeType="1"/>
          </p:cNvSpPr>
          <p:nvPr/>
        </p:nvSpPr>
        <p:spPr bwMode="auto">
          <a:xfrm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9849" name="Text Box 278"/>
          <p:cNvSpPr txBox="1">
            <a:spLocks noChangeArrowheads="1"/>
          </p:cNvSpPr>
          <p:nvPr/>
        </p:nvSpPr>
        <p:spPr bwMode="auto">
          <a:xfrm>
            <a:off x="684213" y="4868863"/>
            <a:ext cx="755967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Npr. razlikuju li se četiri grupe studenata po znanju iz MVM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Formirane tri dummy varijate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Kvadrirana kanonička korelacija predstavlja omjer međugrupnog i totalnog varijabiliteta (F-omjer)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Group 2"/>
          <p:cNvGraphicFramePr>
            <a:graphicFrameLocks noGrp="1"/>
          </p:cNvGraphicFramePr>
          <p:nvPr/>
        </p:nvGraphicFramePr>
        <p:xfrm>
          <a:off x="1331913" y="476250"/>
          <a:ext cx="6696075" cy="621792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66" name="Freeform 187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0867" name="Line 188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0868" name="Line 189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0869" name="Line 190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0870" name="Rectangle 191"/>
          <p:cNvSpPr>
            <a:spLocks noChangeArrowheads="1"/>
          </p:cNvSpPr>
          <p:nvPr/>
        </p:nvSpPr>
        <p:spPr bwMode="auto">
          <a:xfrm>
            <a:off x="539750" y="3860800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r-HR" sz="4400">
                <a:solidFill>
                  <a:schemeClr val="tx2"/>
                </a:solidFill>
              </a:rPr>
              <a:t>Regresija kao KA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0871" name="Text Box 192"/>
          <p:cNvSpPr txBox="1">
            <a:spLocks noChangeArrowheads="1"/>
          </p:cNvSpPr>
          <p:nvPr/>
        </p:nvSpPr>
        <p:spPr bwMode="auto">
          <a:xfrm>
            <a:off x="1619250" y="5516563"/>
            <a:ext cx="6048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sr-Latn-CS"/>
          </a:p>
        </p:txBody>
      </p:sp>
      <p:sp>
        <p:nvSpPr>
          <p:cNvPr id="30872" name="Line 193"/>
          <p:cNvSpPr>
            <a:spLocks noChangeShapeType="1"/>
          </p:cNvSpPr>
          <p:nvPr/>
        </p:nvSpPr>
        <p:spPr bwMode="auto">
          <a:xfrm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0873" name="Text Box 194"/>
          <p:cNvSpPr txBox="1">
            <a:spLocks noChangeArrowheads="1"/>
          </p:cNvSpPr>
          <p:nvPr/>
        </p:nvSpPr>
        <p:spPr bwMode="auto">
          <a:xfrm>
            <a:off x="468313" y="4652963"/>
            <a:ext cx="7775575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Npr. predviđanje uspjeha u studiju na osnovi tri testa s prijemnog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Formirana kanonička varijata je Y’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Kvadrirana kanonička korelacija predstavlja koeficijent determinacije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64" name="Group 268"/>
          <p:cNvGraphicFramePr>
            <a:graphicFrameLocks noGrp="1"/>
          </p:cNvGraphicFramePr>
          <p:nvPr/>
        </p:nvGraphicFramePr>
        <p:xfrm>
          <a:off x="1331913" y="476250"/>
          <a:ext cx="6840537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814387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(1)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(1)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(1)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(1)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930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1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2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3" name="Freeform 229"/>
          <p:cNvSpPr>
            <a:spLocks/>
          </p:cNvSpPr>
          <p:nvPr/>
        </p:nvSpPr>
        <p:spPr bwMode="auto">
          <a:xfrm>
            <a:off x="3708400" y="45085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4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5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6" name="Line 2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7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8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39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0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1" name="Line 237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2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3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4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5" name="Line 241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6" name="Line 242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7" name="Line 243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8" name="Line 244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49" name="Line 245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0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1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2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3" name="Line 253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4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5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6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7" name="Line 257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8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59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0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1" name="Line 261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2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3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4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1965" name="Rectangle 270"/>
          <p:cNvSpPr>
            <a:spLocks noChangeArrowheads="1"/>
          </p:cNvSpPr>
          <p:nvPr/>
        </p:nvSpPr>
        <p:spPr bwMode="auto">
          <a:xfrm>
            <a:off x="611188" y="260350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r-HR" sz="4400">
                <a:solidFill>
                  <a:schemeClr val="tx2"/>
                </a:solidFill>
              </a:rPr>
              <a:t>Faktorska analiza kao KA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1966" name="Text Box 272"/>
          <p:cNvSpPr txBox="1">
            <a:spLocks noChangeArrowheads="1"/>
          </p:cNvSpPr>
          <p:nvPr/>
        </p:nvSpPr>
        <p:spPr bwMode="auto">
          <a:xfrm>
            <a:off x="323850" y="5300663"/>
            <a:ext cx="835183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sz="1600"/>
              <a:t>Npr. imamo četiri manifestne varijable i tražimo faktorsku strukturu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1600"/>
              <a:t>Manifestne var. idu u oba seta. Formirane kanonička varijate su faktori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1600"/>
              <a:t>Kanonička korelacije su irelevantne jer su uvijek 1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1600"/>
              <a:t>Indeksi redundance za kan. varijate (faktore) su u stvari karakteristični korijeni 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Nacrt kanoničke analize</a:t>
            </a:r>
            <a:endParaRPr lang="en-US" smtClean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 smtClean="0"/>
              <a:t>Upotrebljavamo je kada su i ZV i NV metrijskog tipa (intervalne ili ordinalne)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KA analizira multivarijatnu povezanost između dva seta varijabli.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Istovremeno pokušava predvidjeti varijabilitet u setu ZV na osnovi NV i onaj u setu NV na osnovi ZV.</a:t>
            </a:r>
          </a:p>
          <a:p>
            <a:pPr>
              <a:lnSpc>
                <a:spcPct val="90000"/>
              </a:lnSpc>
            </a:pPr>
            <a:r>
              <a:rPr lang="hr-HR" sz="2800" smtClean="0"/>
              <a:t>Zato u KA ne koristimo termine NV i ZV, već varijable nazivamo varijablama iz lijevog ili desnog seta. 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13" name="Group 269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926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27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28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29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30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31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32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33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2934" name="Rectangle 266"/>
          <p:cNvSpPr>
            <a:spLocks noChangeArrowheads="1"/>
          </p:cNvSpPr>
          <p:nvPr/>
        </p:nvSpPr>
        <p:spPr bwMode="auto">
          <a:xfrm>
            <a:off x="611188" y="260350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r-HR" sz="4400">
                <a:solidFill>
                  <a:schemeClr val="tx2"/>
                </a:solidFill>
              </a:rPr>
              <a:t>MANOVA kao KA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2935" name="Text Box 268"/>
          <p:cNvSpPr txBox="1">
            <a:spLocks noChangeArrowheads="1"/>
          </p:cNvSpPr>
          <p:nvPr/>
        </p:nvSpPr>
        <p:spPr bwMode="auto">
          <a:xfrm>
            <a:off x="179388" y="4076700"/>
            <a:ext cx="68405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Npr. razlikuju li se četiri grupe studenata po znanju iz četiri kolegija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Formirane tri dummy varijate i sa svake strane po </a:t>
            </a:r>
            <a:r>
              <a:rPr lang="hr-HR" sz="2200" u="sng"/>
              <a:t>jedna</a:t>
            </a:r>
            <a:r>
              <a:rPr lang="hr-HR" sz="2200"/>
              <a:t> kanonička varijata (prva kan. funkcija)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2200"/>
              <a:t>Maksimaliziranjem kanoničke korelacije maksimalizira se multivarijatni F-omjer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60" name="Group 268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966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67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68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69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0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1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2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3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4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5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6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7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8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79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0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1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2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3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4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5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6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7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8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89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33990" name="Rectangle 269"/>
          <p:cNvSpPr>
            <a:spLocks noChangeArrowheads="1"/>
          </p:cNvSpPr>
          <p:nvPr/>
        </p:nvSpPr>
        <p:spPr bwMode="auto">
          <a:xfrm>
            <a:off x="611188" y="260350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r-HR" sz="4400">
                <a:solidFill>
                  <a:schemeClr val="tx2"/>
                </a:solidFill>
              </a:rPr>
              <a:t>Diskriminativna kao KA</a:t>
            </a: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3991" name="Text Box 272"/>
          <p:cNvSpPr txBox="1">
            <a:spLocks noChangeArrowheads="1"/>
          </p:cNvSpPr>
          <p:nvPr/>
        </p:nvSpPr>
        <p:spPr bwMode="auto">
          <a:xfrm>
            <a:off x="250825" y="4221163"/>
            <a:ext cx="698500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FontTx/>
              <a:buChar char="•"/>
            </a:pPr>
            <a:r>
              <a:rPr lang="hr-HR" sz="2200"/>
              <a:t>Npr. razlikuju li se četiri grupe studenata po znanju iz četiri kolegija</a:t>
            </a:r>
          </a:p>
          <a:p>
            <a:pPr>
              <a:spcBef>
                <a:spcPct val="30000"/>
              </a:spcBef>
              <a:buFontTx/>
              <a:buChar char="•"/>
            </a:pPr>
            <a:r>
              <a:rPr lang="hr-HR" sz="2200"/>
              <a:t>Formirane tri dummy varijate i onoliko kan. funkcija koliko je var. u manjem setu. Diskriminativne funkcije su kan. varijate iz seta varijabli</a:t>
            </a:r>
          </a:p>
          <a:p>
            <a:pPr>
              <a:spcBef>
                <a:spcPct val="30000"/>
              </a:spcBef>
              <a:buFontTx/>
              <a:buChar char="•"/>
            </a:pPr>
            <a:r>
              <a:rPr lang="hr-HR" sz="2200"/>
              <a:t>Maksimaliziranjem kanoničke korelacije maksimalizira se multivarijatno razlikovanje grupa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hr-HR" smtClean="0"/>
              <a:t>Statistička logika</a:t>
            </a:r>
            <a:endParaRPr lang="en-US" smtClean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125538"/>
            <a:ext cx="8496300" cy="53990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800" smtClean="0"/>
              <a:t>Cilj je formiranje kanoničkih funkcija 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Istovremeno se formiraju tzv. </a:t>
            </a:r>
            <a:r>
              <a:rPr lang="hr-HR" sz="2800" smtClean="0">
                <a:solidFill>
                  <a:srgbClr val="FF0066"/>
                </a:solidFill>
              </a:rPr>
              <a:t>kanoničke varijate</a:t>
            </a:r>
            <a:r>
              <a:rPr lang="hr-HR" sz="2800" smtClean="0"/>
              <a:t> lijevog i desnog seta.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Kanoničke varijate su optimalno ponderirane linearne kombinacije varijabli pojedinog seta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Ponderi varijabli su odabrani tako da korespondentna kanonička varijata lijevog seta maksimalno korelira s varijatom desnog seta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Ta maksimalna moguća korelacija između dvije varijate zove se </a:t>
            </a:r>
            <a:r>
              <a:rPr lang="hr-HR" sz="2800" smtClean="0">
                <a:solidFill>
                  <a:srgbClr val="FF0066"/>
                </a:solidFill>
              </a:rPr>
              <a:t>kanonička korelacija</a:t>
            </a:r>
            <a:r>
              <a:rPr lang="hr-HR" sz="2800" smtClean="0"/>
              <a:t> (u stvari bivarijatna korelacija) </a:t>
            </a:r>
          </a:p>
          <a:p>
            <a:pPr>
              <a:lnSpc>
                <a:spcPct val="80000"/>
              </a:lnSpc>
            </a:pPr>
            <a:r>
              <a:rPr lang="hr-HR" sz="2800" smtClean="0"/>
              <a:t>Dvije kan. varijate i njihova povezanost tvore </a:t>
            </a:r>
            <a:r>
              <a:rPr lang="hr-HR" sz="2800" smtClean="0">
                <a:solidFill>
                  <a:srgbClr val="FF0066"/>
                </a:solidFill>
              </a:rPr>
              <a:t>kanoničku funkciju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65188"/>
          </a:xfrm>
        </p:spPr>
        <p:txBody>
          <a:bodyPr/>
          <a:lstStyle/>
          <a:p>
            <a:r>
              <a:rPr lang="hr-HR" smtClean="0"/>
              <a:t>Statistička logika</a:t>
            </a:r>
            <a:endParaRPr lang="en-US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341438"/>
            <a:ext cx="8291512" cy="4784725"/>
          </a:xfrm>
        </p:spPr>
        <p:txBody>
          <a:bodyPr/>
          <a:lstStyle/>
          <a:p>
            <a:r>
              <a:rPr lang="hr-HR" sz="2800" smtClean="0"/>
              <a:t>Nakon ekstarakcije prvog para kanoničkih varijata ekstrahira se drugi par iz rezidualnih matrica lijevog i desnog seta varijabli.</a:t>
            </a:r>
          </a:p>
          <a:p>
            <a:r>
              <a:rPr lang="hr-HR" sz="2800" smtClean="0"/>
              <a:t>Dakle </a:t>
            </a:r>
            <a:r>
              <a:rPr lang="hr-HR" sz="2800" smtClean="0">
                <a:solidFill>
                  <a:srgbClr val="FF0066"/>
                </a:solidFill>
              </a:rPr>
              <a:t>kanoničke varijate</a:t>
            </a:r>
            <a:r>
              <a:rPr lang="hr-HR" sz="2800" smtClean="0"/>
              <a:t> unutar jednog seta varijabli </a:t>
            </a:r>
            <a:r>
              <a:rPr lang="hr-HR" sz="2800" smtClean="0">
                <a:solidFill>
                  <a:srgbClr val="FF0066"/>
                </a:solidFill>
              </a:rPr>
              <a:t>su nezavisne</a:t>
            </a:r>
            <a:r>
              <a:rPr lang="hr-HR" sz="2800" smtClean="0"/>
              <a:t> tj. ortogonalne.</a:t>
            </a:r>
          </a:p>
          <a:p>
            <a:r>
              <a:rPr lang="hr-HR" sz="2800" smtClean="0"/>
              <a:t>Ekstarkcija se nastavlja sve dok se ne iscrpi sav varijablilitet manjeg seta varijabli.</a:t>
            </a:r>
          </a:p>
          <a:p>
            <a:r>
              <a:rPr lang="hr-HR" sz="2800" smtClean="0">
                <a:solidFill>
                  <a:srgbClr val="FF0066"/>
                </a:solidFill>
              </a:rPr>
              <a:t>Maksimalni broj</a:t>
            </a:r>
            <a:r>
              <a:rPr lang="hr-HR" sz="2800" smtClean="0"/>
              <a:t> parova kanoničkih varijata (odnosno </a:t>
            </a:r>
            <a:r>
              <a:rPr lang="hr-HR" sz="2800" smtClean="0">
                <a:solidFill>
                  <a:srgbClr val="FF0066"/>
                </a:solidFill>
              </a:rPr>
              <a:t>kanoničkih funkcija</a:t>
            </a:r>
            <a:r>
              <a:rPr lang="hr-HR" sz="2800" smtClean="0"/>
              <a:t>) jednak je </a:t>
            </a:r>
            <a:r>
              <a:rPr lang="hr-HR" sz="2800" smtClean="0">
                <a:solidFill>
                  <a:srgbClr val="FF0066"/>
                </a:solidFill>
              </a:rPr>
              <a:t>broju varijabli u manjem setu</a:t>
            </a:r>
            <a:endParaRPr lang="en-US" sz="280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HR" smtClean="0"/>
              <a:t>Dodatne mjere</a:t>
            </a:r>
            <a:endParaRPr lang="en-US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981075"/>
            <a:ext cx="8713788" cy="5876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400" smtClean="0">
                <a:solidFill>
                  <a:srgbClr val="FF0066"/>
                </a:solidFill>
              </a:rPr>
              <a:t>Kanonički korijeni</a:t>
            </a:r>
            <a:r>
              <a:rPr lang="hr-HR" sz="2400" smtClean="0"/>
              <a:t> – (eigenvalues) kvadrirane kanoničke korelacije – procjena zajedničkog varijabiliteta koji dijele parovi kanoničkih varijata</a:t>
            </a:r>
          </a:p>
          <a:p>
            <a:pPr>
              <a:lnSpc>
                <a:spcPct val="90000"/>
              </a:lnSpc>
            </a:pPr>
            <a:r>
              <a:rPr lang="hr-HR" sz="2400" smtClean="0">
                <a:solidFill>
                  <a:srgbClr val="FF0066"/>
                </a:solidFill>
              </a:rPr>
              <a:t>Kanonički ponderi</a:t>
            </a:r>
            <a:r>
              <a:rPr lang="hr-HR" sz="2400" smtClean="0"/>
              <a:t> – beta ponderi s kojima sudjeluju varijable u formiranju kanoničkih varijata</a:t>
            </a:r>
          </a:p>
          <a:p>
            <a:pPr>
              <a:lnSpc>
                <a:spcPct val="90000"/>
              </a:lnSpc>
            </a:pPr>
            <a:r>
              <a:rPr lang="hr-HR" sz="2400" smtClean="0">
                <a:solidFill>
                  <a:srgbClr val="FF0066"/>
                </a:solidFill>
              </a:rPr>
              <a:t>Kanonička opterećenja</a:t>
            </a:r>
            <a:r>
              <a:rPr lang="hr-HR" sz="2400" smtClean="0"/>
              <a:t> </a:t>
            </a:r>
            <a:r>
              <a:rPr lang="hr-HR" sz="2400" smtClean="0">
                <a:solidFill>
                  <a:srgbClr val="FF0066"/>
                </a:solidFill>
              </a:rPr>
              <a:t>(saturacije)</a:t>
            </a:r>
            <a:r>
              <a:rPr lang="hr-HR" sz="2400" smtClean="0"/>
              <a:t> – korelacije pojedine kanoničke varijate i varijabli pripadajućeg seta</a:t>
            </a:r>
          </a:p>
          <a:p>
            <a:pPr>
              <a:lnSpc>
                <a:spcPct val="90000"/>
              </a:lnSpc>
            </a:pPr>
            <a:r>
              <a:rPr lang="hr-HR" sz="2400" smtClean="0">
                <a:solidFill>
                  <a:srgbClr val="FF0066"/>
                </a:solidFill>
              </a:rPr>
              <a:t>Kanonička kros-opterećenja</a:t>
            </a:r>
            <a:r>
              <a:rPr lang="hr-HR" sz="2400" smtClean="0"/>
              <a:t> – korelacije pojedine kanoničke varijate s varijablama suprotnog seta</a:t>
            </a:r>
          </a:p>
          <a:p>
            <a:pPr>
              <a:lnSpc>
                <a:spcPct val="90000"/>
              </a:lnSpc>
            </a:pPr>
            <a:r>
              <a:rPr lang="hr-HR" sz="2400" smtClean="0">
                <a:solidFill>
                  <a:srgbClr val="FF0066"/>
                </a:solidFill>
              </a:rPr>
              <a:t>Indeks redundance</a:t>
            </a:r>
            <a:r>
              <a:rPr lang="hr-HR" sz="2400" smtClean="0"/>
              <a:t> – količina varijance jedne kanoničke varijate (lijeve) koja se može objasniti drugom (desnom) kanoničkom varijatom preko kanoničke funkcije. U stvari govori kokiko je maksimalno varijabiliteta u jednom setu varijabli moguće objasniti drugim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1" name="Group 615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646" name="Line 5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47" name="Line 5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48" name="Line 5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49" name="Line 534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0" name="Line 535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1" name="Line 536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2" name="Line 537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3" name="Line 538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4" name="Line 539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5" name="Line 540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6" name="Line 541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7" name="Line 542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8" name="Line 543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59" name="Line 544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0" name="Line 545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1" name="Line 546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2" name="Line 547"/>
          <p:cNvSpPr>
            <a:spLocks noChangeShapeType="1"/>
          </p:cNvSpPr>
          <p:nvPr/>
        </p:nvSpPr>
        <p:spPr bwMode="auto">
          <a:xfrm flipV="1">
            <a:off x="1979613" y="1700213"/>
            <a:ext cx="792162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3" name="Line 548"/>
          <p:cNvSpPr>
            <a:spLocks noChangeShapeType="1"/>
          </p:cNvSpPr>
          <p:nvPr/>
        </p:nvSpPr>
        <p:spPr bwMode="auto">
          <a:xfrm flipV="1">
            <a:off x="1979613" y="2781300"/>
            <a:ext cx="792162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4" name="Line 549"/>
          <p:cNvSpPr>
            <a:spLocks noChangeShapeType="1"/>
          </p:cNvSpPr>
          <p:nvPr/>
        </p:nvSpPr>
        <p:spPr bwMode="auto">
          <a:xfrm flipV="1">
            <a:off x="1979613" y="3860800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5" name="Line 550"/>
          <p:cNvSpPr>
            <a:spLocks noChangeShapeType="1"/>
          </p:cNvSpPr>
          <p:nvPr/>
        </p:nvSpPr>
        <p:spPr bwMode="auto">
          <a:xfrm flipV="1">
            <a:off x="1979613" y="4868863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6" name="Line 551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7" name="Line 552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8" name="Line 553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69" name="Line 554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0" name="Line 555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1" name="Line 556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2" name="Line 557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3" name="Line 558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4" name="Line 559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5" name="Line 560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6" name="Line 561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7" name="Line 562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8" name="Line 573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79" name="Line 574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19680" name="Line 575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</a:rPr>
                        <a:t>MAX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70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1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2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3" name="Freeform 229"/>
          <p:cNvSpPr>
            <a:spLocks/>
          </p:cNvSpPr>
          <p:nvPr/>
        </p:nvSpPr>
        <p:spPr bwMode="auto">
          <a:xfrm>
            <a:off x="3708400" y="45085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4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5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6" name="Line 2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7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8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79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0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1" name="Line 237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2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3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4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5" name="Line 241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6" name="Line 242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7" name="Line 243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8" name="Line 244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89" name="Line 245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0" name="Line 246"/>
          <p:cNvSpPr>
            <a:spLocks noChangeShapeType="1"/>
          </p:cNvSpPr>
          <p:nvPr/>
        </p:nvSpPr>
        <p:spPr bwMode="auto">
          <a:xfrm flipV="1">
            <a:off x="1979613" y="1700213"/>
            <a:ext cx="792162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1" name="Line 247"/>
          <p:cNvSpPr>
            <a:spLocks noChangeShapeType="1"/>
          </p:cNvSpPr>
          <p:nvPr/>
        </p:nvSpPr>
        <p:spPr bwMode="auto">
          <a:xfrm flipV="1">
            <a:off x="1979613" y="2781300"/>
            <a:ext cx="792162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2" name="Line 248"/>
          <p:cNvSpPr>
            <a:spLocks noChangeShapeType="1"/>
          </p:cNvSpPr>
          <p:nvPr/>
        </p:nvSpPr>
        <p:spPr bwMode="auto">
          <a:xfrm flipV="1">
            <a:off x="1979613" y="3860800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3" name="Line 249"/>
          <p:cNvSpPr>
            <a:spLocks noChangeShapeType="1"/>
          </p:cNvSpPr>
          <p:nvPr/>
        </p:nvSpPr>
        <p:spPr bwMode="auto">
          <a:xfrm flipV="1">
            <a:off x="1979613" y="4868863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4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5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6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7" name="Line 253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8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699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0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1" name="Line 257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2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3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4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5" name="Line 261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6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7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0708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Group 2"/>
          <p:cNvGraphicFramePr>
            <a:graphicFrameLocks noGrp="1"/>
          </p:cNvGraphicFramePr>
          <p:nvPr/>
        </p:nvGraphicFramePr>
        <p:xfrm>
          <a:off x="1331913" y="476250"/>
          <a:ext cx="6696075" cy="6226810"/>
        </p:xfrm>
        <a:graphic>
          <a:graphicData uri="http://schemas.openxmlformats.org/drawingml/2006/table">
            <a:tbl>
              <a:tblPr/>
              <a:tblGrid>
                <a:gridCol w="669925"/>
                <a:gridCol w="769937"/>
                <a:gridCol w="936625"/>
                <a:gridCol w="301625"/>
                <a:gridCol w="777875"/>
                <a:gridCol w="647700"/>
                <a:gridCol w="288925"/>
                <a:gridCol w="963613"/>
                <a:gridCol w="669925"/>
                <a:gridCol w="6699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25%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20%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19%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32%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21%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26%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8%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22%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kvv4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kvp4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v5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73%</a:t>
                      </a:r>
                      <a:endParaRPr kumimoji="0" lang="el-G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Σ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94" name="Freeform 226"/>
          <p:cNvSpPr>
            <a:spLocks/>
          </p:cNvSpPr>
          <p:nvPr/>
        </p:nvSpPr>
        <p:spPr bwMode="auto">
          <a:xfrm>
            <a:off x="3708400" y="1341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695" name="Freeform 227"/>
          <p:cNvSpPr>
            <a:spLocks/>
          </p:cNvSpPr>
          <p:nvPr/>
        </p:nvSpPr>
        <p:spPr bwMode="auto">
          <a:xfrm>
            <a:off x="3708400" y="25654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696" name="Freeform 228"/>
          <p:cNvSpPr>
            <a:spLocks/>
          </p:cNvSpPr>
          <p:nvPr/>
        </p:nvSpPr>
        <p:spPr bwMode="auto">
          <a:xfrm>
            <a:off x="3708400" y="3500438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697" name="Freeform 229"/>
          <p:cNvSpPr>
            <a:spLocks/>
          </p:cNvSpPr>
          <p:nvPr/>
        </p:nvSpPr>
        <p:spPr bwMode="auto">
          <a:xfrm>
            <a:off x="3708400" y="4508500"/>
            <a:ext cx="2016125" cy="215900"/>
          </a:xfrm>
          <a:custGeom>
            <a:avLst/>
            <a:gdLst>
              <a:gd name="T0" fmla="*/ 0 w 1270"/>
              <a:gd name="T1" fmla="*/ 215900 h 409"/>
              <a:gd name="T2" fmla="*/ 935038 w 1270"/>
              <a:gd name="T3" fmla="*/ 0 h 409"/>
              <a:gd name="T4" fmla="*/ 2016125 w 1270"/>
              <a:gd name="T5" fmla="*/ 215900 h 409"/>
              <a:gd name="T6" fmla="*/ 0 60000 65536"/>
              <a:gd name="T7" fmla="*/ 0 60000 65536"/>
              <a:gd name="T8" fmla="*/ 0 60000 65536"/>
              <a:gd name="T9" fmla="*/ 0 w 1270"/>
              <a:gd name="T10" fmla="*/ 0 h 409"/>
              <a:gd name="T11" fmla="*/ 1270 w 1270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09">
                <a:moveTo>
                  <a:pt x="0" y="409"/>
                </a:moveTo>
                <a:cubicBezTo>
                  <a:pt x="188" y="204"/>
                  <a:pt x="377" y="0"/>
                  <a:pt x="589" y="0"/>
                </a:cubicBezTo>
                <a:cubicBezTo>
                  <a:pt x="801" y="0"/>
                  <a:pt x="1149" y="341"/>
                  <a:pt x="1270" y="40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698" name="Line 230"/>
          <p:cNvSpPr>
            <a:spLocks noChangeShapeType="1"/>
          </p:cNvSpPr>
          <p:nvPr/>
        </p:nvSpPr>
        <p:spPr bwMode="auto">
          <a:xfrm>
            <a:off x="1979613" y="1196975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699" name="Line 231"/>
          <p:cNvSpPr>
            <a:spLocks noChangeShapeType="1"/>
          </p:cNvSpPr>
          <p:nvPr/>
        </p:nvSpPr>
        <p:spPr bwMode="auto">
          <a:xfrm>
            <a:off x="1979613" y="1341438"/>
            <a:ext cx="792162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0" name="Line 232"/>
          <p:cNvSpPr>
            <a:spLocks noChangeShapeType="1"/>
          </p:cNvSpPr>
          <p:nvPr/>
        </p:nvSpPr>
        <p:spPr bwMode="auto">
          <a:xfrm>
            <a:off x="1979613" y="1484313"/>
            <a:ext cx="720725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1" name="Line 233"/>
          <p:cNvSpPr>
            <a:spLocks noChangeShapeType="1"/>
          </p:cNvSpPr>
          <p:nvPr/>
        </p:nvSpPr>
        <p:spPr bwMode="auto">
          <a:xfrm>
            <a:off x="1979613" y="1125538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2" name="Line 234"/>
          <p:cNvSpPr>
            <a:spLocks noChangeShapeType="1"/>
          </p:cNvSpPr>
          <p:nvPr/>
        </p:nvSpPr>
        <p:spPr bwMode="auto">
          <a:xfrm flipV="1">
            <a:off x="1979613" y="1773238"/>
            <a:ext cx="7921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3" name="Line 235"/>
          <p:cNvSpPr>
            <a:spLocks noChangeShapeType="1"/>
          </p:cNvSpPr>
          <p:nvPr/>
        </p:nvSpPr>
        <p:spPr bwMode="auto">
          <a:xfrm>
            <a:off x="1979613" y="2276475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4" name="Line 236"/>
          <p:cNvSpPr>
            <a:spLocks noChangeShapeType="1"/>
          </p:cNvSpPr>
          <p:nvPr/>
        </p:nvSpPr>
        <p:spPr bwMode="auto">
          <a:xfrm>
            <a:off x="1979613" y="2420938"/>
            <a:ext cx="7921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5" name="Line 237"/>
          <p:cNvSpPr>
            <a:spLocks noChangeShapeType="1"/>
          </p:cNvSpPr>
          <p:nvPr/>
        </p:nvSpPr>
        <p:spPr bwMode="auto">
          <a:xfrm>
            <a:off x="1979613" y="2492375"/>
            <a:ext cx="792162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6" name="Line 238"/>
          <p:cNvSpPr>
            <a:spLocks noChangeShapeType="1"/>
          </p:cNvSpPr>
          <p:nvPr/>
        </p:nvSpPr>
        <p:spPr bwMode="auto">
          <a:xfrm flipV="1">
            <a:off x="1979613" y="1773238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7" name="Line 239"/>
          <p:cNvSpPr>
            <a:spLocks noChangeShapeType="1"/>
          </p:cNvSpPr>
          <p:nvPr/>
        </p:nvSpPr>
        <p:spPr bwMode="auto">
          <a:xfrm flipV="1">
            <a:off x="1979613" y="2852738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8" name="Line 240"/>
          <p:cNvSpPr>
            <a:spLocks noChangeShapeType="1"/>
          </p:cNvSpPr>
          <p:nvPr/>
        </p:nvSpPr>
        <p:spPr bwMode="auto">
          <a:xfrm>
            <a:off x="1979613" y="3357563"/>
            <a:ext cx="7921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09" name="Line 241"/>
          <p:cNvSpPr>
            <a:spLocks noChangeShapeType="1"/>
          </p:cNvSpPr>
          <p:nvPr/>
        </p:nvSpPr>
        <p:spPr bwMode="auto">
          <a:xfrm>
            <a:off x="1979613" y="3429000"/>
            <a:ext cx="792162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0" name="Line 242"/>
          <p:cNvSpPr>
            <a:spLocks noChangeShapeType="1"/>
          </p:cNvSpPr>
          <p:nvPr/>
        </p:nvSpPr>
        <p:spPr bwMode="auto">
          <a:xfrm flipV="1">
            <a:off x="1979613" y="1773238"/>
            <a:ext cx="792162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1" name="Line 243"/>
          <p:cNvSpPr>
            <a:spLocks noChangeShapeType="1"/>
          </p:cNvSpPr>
          <p:nvPr/>
        </p:nvSpPr>
        <p:spPr bwMode="auto">
          <a:xfrm flipV="1">
            <a:off x="1979613" y="2852738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2" name="Line 244"/>
          <p:cNvSpPr>
            <a:spLocks noChangeShapeType="1"/>
          </p:cNvSpPr>
          <p:nvPr/>
        </p:nvSpPr>
        <p:spPr bwMode="auto">
          <a:xfrm flipV="1">
            <a:off x="1979613" y="3860800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3" name="Line 245"/>
          <p:cNvSpPr>
            <a:spLocks noChangeShapeType="1"/>
          </p:cNvSpPr>
          <p:nvPr/>
        </p:nvSpPr>
        <p:spPr bwMode="auto">
          <a:xfrm>
            <a:off x="1979613" y="4437063"/>
            <a:ext cx="7921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4" name="Line 246"/>
          <p:cNvSpPr>
            <a:spLocks noChangeShapeType="1"/>
          </p:cNvSpPr>
          <p:nvPr/>
        </p:nvSpPr>
        <p:spPr bwMode="auto">
          <a:xfrm flipV="1">
            <a:off x="1979613" y="1700213"/>
            <a:ext cx="792162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5" name="Line 247"/>
          <p:cNvSpPr>
            <a:spLocks noChangeShapeType="1"/>
          </p:cNvSpPr>
          <p:nvPr/>
        </p:nvSpPr>
        <p:spPr bwMode="auto">
          <a:xfrm flipV="1">
            <a:off x="1979613" y="2781300"/>
            <a:ext cx="792162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6" name="Line 248"/>
          <p:cNvSpPr>
            <a:spLocks noChangeShapeType="1"/>
          </p:cNvSpPr>
          <p:nvPr/>
        </p:nvSpPr>
        <p:spPr bwMode="auto">
          <a:xfrm flipV="1">
            <a:off x="1979613" y="3860800"/>
            <a:ext cx="792162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7" name="Line 249"/>
          <p:cNvSpPr>
            <a:spLocks noChangeShapeType="1"/>
          </p:cNvSpPr>
          <p:nvPr/>
        </p:nvSpPr>
        <p:spPr bwMode="auto">
          <a:xfrm flipV="1">
            <a:off x="1979613" y="4868863"/>
            <a:ext cx="7921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8" name="Line 250"/>
          <p:cNvSpPr>
            <a:spLocks noChangeShapeType="1"/>
          </p:cNvSpPr>
          <p:nvPr/>
        </p:nvSpPr>
        <p:spPr bwMode="auto">
          <a:xfrm flipH="1">
            <a:off x="6659563" y="17002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19" name="Line 251"/>
          <p:cNvSpPr>
            <a:spLocks noChangeShapeType="1"/>
          </p:cNvSpPr>
          <p:nvPr/>
        </p:nvSpPr>
        <p:spPr bwMode="auto">
          <a:xfrm flipH="1">
            <a:off x="6732588" y="1773238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0" name="Line 252"/>
          <p:cNvSpPr>
            <a:spLocks noChangeShapeType="1"/>
          </p:cNvSpPr>
          <p:nvPr/>
        </p:nvSpPr>
        <p:spPr bwMode="auto">
          <a:xfrm flipH="1">
            <a:off x="6732588" y="1844675"/>
            <a:ext cx="6477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1" name="Line 253"/>
          <p:cNvSpPr>
            <a:spLocks noChangeShapeType="1"/>
          </p:cNvSpPr>
          <p:nvPr/>
        </p:nvSpPr>
        <p:spPr bwMode="auto">
          <a:xfrm flipH="1">
            <a:off x="6659563" y="1844675"/>
            <a:ext cx="720725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2" name="Line 254"/>
          <p:cNvSpPr>
            <a:spLocks noChangeShapeType="1"/>
          </p:cNvSpPr>
          <p:nvPr/>
        </p:nvSpPr>
        <p:spPr bwMode="auto">
          <a:xfrm flipH="1" flipV="1">
            <a:off x="6732588" y="1700213"/>
            <a:ext cx="6477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3" name="Line 255"/>
          <p:cNvSpPr>
            <a:spLocks noChangeShapeType="1"/>
          </p:cNvSpPr>
          <p:nvPr/>
        </p:nvSpPr>
        <p:spPr bwMode="auto">
          <a:xfrm flipH="1">
            <a:off x="6659563" y="28527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4" name="Line 256"/>
          <p:cNvSpPr>
            <a:spLocks noChangeShapeType="1"/>
          </p:cNvSpPr>
          <p:nvPr/>
        </p:nvSpPr>
        <p:spPr bwMode="auto">
          <a:xfrm flipH="1">
            <a:off x="6732588" y="2852738"/>
            <a:ext cx="5762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5" name="Line 257"/>
          <p:cNvSpPr>
            <a:spLocks noChangeShapeType="1"/>
          </p:cNvSpPr>
          <p:nvPr/>
        </p:nvSpPr>
        <p:spPr bwMode="auto">
          <a:xfrm flipH="1">
            <a:off x="6659563" y="2997200"/>
            <a:ext cx="649287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6" name="Line 258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7" name="Line 259"/>
          <p:cNvSpPr>
            <a:spLocks noChangeShapeType="1"/>
          </p:cNvSpPr>
          <p:nvPr/>
        </p:nvSpPr>
        <p:spPr bwMode="auto">
          <a:xfrm flipH="1" flipV="1">
            <a:off x="6659563" y="2781300"/>
            <a:ext cx="649287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8" name="Line 260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29" name="Line 261"/>
          <p:cNvSpPr>
            <a:spLocks noChangeShapeType="1"/>
          </p:cNvSpPr>
          <p:nvPr/>
        </p:nvSpPr>
        <p:spPr bwMode="auto">
          <a:xfrm flipH="1">
            <a:off x="6659563" y="48688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30" name="Line 262"/>
          <p:cNvSpPr>
            <a:spLocks noChangeShapeType="1"/>
          </p:cNvSpPr>
          <p:nvPr/>
        </p:nvSpPr>
        <p:spPr bwMode="auto">
          <a:xfrm flipH="1" flipV="1">
            <a:off x="6659563" y="1700213"/>
            <a:ext cx="649287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31" name="Line 263"/>
          <p:cNvSpPr>
            <a:spLocks noChangeShapeType="1"/>
          </p:cNvSpPr>
          <p:nvPr/>
        </p:nvSpPr>
        <p:spPr bwMode="auto">
          <a:xfrm flipH="1" flipV="1">
            <a:off x="6732588" y="2924175"/>
            <a:ext cx="576262" cy="2017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732" name="Line 264"/>
          <p:cNvSpPr>
            <a:spLocks noChangeShapeType="1"/>
          </p:cNvSpPr>
          <p:nvPr/>
        </p:nvSpPr>
        <p:spPr bwMode="auto">
          <a:xfrm flipH="1" flipV="1">
            <a:off x="6732588" y="3860800"/>
            <a:ext cx="6477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180</TotalTime>
  <Words>1304</Words>
  <Application>Microsoft Office PowerPoint</Application>
  <PresentationFormat>Prikaz na zaslonu (4:3)</PresentationFormat>
  <Paragraphs>478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2" baseType="lpstr">
      <vt:lpstr>Equity</vt:lpstr>
      <vt:lpstr>KANONIČKA ANALIZA</vt:lpstr>
      <vt:lpstr>Nacrt kanoničke analize</vt:lpstr>
      <vt:lpstr>Statistička logika</vt:lpstr>
      <vt:lpstr>Statistička logika</vt:lpstr>
      <vt:lpstr>Dodatne mjere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Koje kanoničke funkcije smatramo relevantnim</vt:lpstr>
      <vt:lpstr>Kako interpretirati kanoničke funkcije</vt:lpstr>
      <vt:lpstr>Kanonička analiza i ostale MV tehnike</vt:lpstr>
      <vt:lpstr>Slajd 17</vt:lpstr>
      <vt:lpstr>Slajd 18</vt:lpstr>
      <vt:lpstr>Slajd 19</vt:lpstr>
      <vt:lpstr>Slajd 20</vt:lpstr>
      <vt:lpstr>Slajd 21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KANONIČKA ANALIZA</dc:title>
  <dc:creator>toni babarovic</dc:creator>
  <cp:lastModifiedBy>nom</cp:lastModifiedBy>
  <cp:revision>4</cp:revision>
  <dcterms:created xsi:type="dcterms:W3CDTF">2006-06-08T10:07:49Z</dcterms:created>
  <dcterms:modified xsi:type="dcterms:W3CDTF">2013-06-28T09:50:33Z</dcterms:modified>
</cp:coreProperties>
</file>