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57" r:id="rId3"/>
    <p:sldId id="260" r:id="rId4"/>
    <p:sldId id="269" r:id="rId5"/>
    <p:sldId id="261" r:id="rId6"/>
    <p:sldId id="264" r:id="rId7"/>
    <p:sldId id="266" r:id="rId8"/>
    <p:sldId id="262" r:id="rId9"/>
    <p:sldId id="265" r:id="rId10"/>
    <p:sldId id="258" r:id="rId11"/>
    <p:sldId id="267" r:id="rId12"/>
    <p:sldId id="268" r:id="rId13"/>
    <p:sldId id="270" r:id="rId14"/>
    <p:sldId id="263" r:id="rId15"/>
    <p:sldId id="259" r:id="rId16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E738DD-DB5D-4B2B-A40B-A0A49C2812E4}" type="datetimeFigureOut">
              <a:rPr lang="hr-HR" smtClean="0"/>
              <a:pPr/>
              <a:t>4.11.2013.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B68D8-7657-4E6F-B0D9-241185021B88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B68D8-7657-4E6F-B0D9-241185021B88}" type="slidenum">
              <a:rPr lang="hr-HR" smtClean="0"/>
              <a:pPr/>
              <a:t>10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slov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22" name="Podnaslov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hr-HR" smtClean="0"/>
              <a:t>Kliknite da biste uredili stil podnaslova matrice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D01C11-60CE-45E2-B8D8-A3BBC65A9ACF}" type="datetimeFigureOut">
              <a:rPr lang="hr-HR" smtClean="0"/>
              <a:pPr/>
              <a:t>4.11.2013.</a:t>
            </a:fld>
            <a:endParaRPr lang="hr-HR"/>
          </a:p>
        </p:txBody>
      </p:sp>
      <p:sp>
        <p:nvSpPr>
          <p:cNvPr id="20" name="Rezervirano mjesto podnožja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10" name="Rezervirano mjesto broja slajd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527149-C2CE-45A2-9117-A891F54E4E15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Elipsa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D01C11-60CE-45E2-B8D8-A3BBC65A9ACF}" type="datetimeFigureOut">
              <a:rPr lang="hr-HR" smtClean="0"/>
              <a:pPr/>
              <a:t>4.11.2013.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527149-C2CE-45A2-9117-A891F54E4E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D01C11-60CE-45E2-B8D8-A3BBC65A9ACF}" type="datetimeFigureOut">
              <a:rPr lang="hr-HR" smtClean="0"/>
              <a:pPr/>
              <a:t>4.11.2013.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527149-C2CE-45A2-9117-A891F54E4E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D01C11-60CE-45E2-B8D8-A3BBC65A9ACF}" type="datetimeFigureOut">
              <a:rPr lang="hr-HR" smtClean="0"/>
              <a:pPr/>
              <a:t>4.11.2013.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527149-C2CE-45A2-9117-A891F54E4E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utni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D01C11-60CE-45E2-B8D8-A3BBC65A9ACF}" type="datetimeFigureOut">
              <a:rPr lang="hr-HR" smtClean="0"/>
              <a:pPr/>
              <a:t>4.11.2013.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527149-C2CE-45A2-9117-A891F54E4E15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Pravokutni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D01C11-60CE-45E2-B8D8-A3BBC65A9ACF}" type="datetimeFigureOut">
              <a:rPr lang="hr-HR" smtClean="0"/>
              <a:pPr/>
              <a:t>4.11.2013.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527149-C2CE-45A2-9117-A891F54E4E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D01C11-60CE-45E2-B8D8-A3BBC65A9ACF}" type="datetimeFigureOut">
              <a:rPr lang="hr-HR" smtClean="0"/>
              <a:pPr/>
              <a:t>4.11.2013.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527149-C2CE-45A2-9117-A891F54E4E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D01C11-60CE-45E2-B8D8-A3BBC65A9ACF}" type="datetimeFigureOut">
              <a:rPr lang="hr-HR" smtClean="0"/>
              <a:pPr/>
              <a:t>4.11.2013.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527149-C2CE-45A2-9117-A891F54E4E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kutni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D01C11-60CE-45E2-B8D8-A3BBC65A9ACF}" type="datetimeFigureOut">
              <a:rPr lang="hr-HR" smtClean="0"/>
              <a:pPr/>
              <a:t>4.11.2013.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527149-C2CE-45A2-9117-A891F54E4E15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6" name="Pravokutni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D01C11-60CE-45E2-B8D8-A3BBC65A9ACF}" type="datetimeFigureOut">
              <a:rPr lang="hr-HR" smtClean="0"/>
              <a:pPr/>
              <a:t>4.11.2013.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527149-C2CE-45A2-9117-A891F54E4E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D01C11-60CE-45E2-B8D8-A3BBC65A9ACF}" type="datetimeFigureOut">
              <a:rPr lang="hr-HR" smtClean="0"/>
              <a:pPr/>
              <a:t>4.11.2013.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527149-C2CE-45A2-9117-A891F54E4E15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Pravokutni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hr-HR" smtClean="0"/>
              <a:t>Pritisnite ikonu za dodavanje slike</a:t>
            </a:r>
            <a:endParaRPr kumimoji="0" lang="en-US" dirty="0"/>
          </a:p>
        </p:txBody>
      </p:sp>
      <p:sp>
        <p:nvSpPr>
          <p:cNvPr id="9" name="Dijagram toka: Postupak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Dijagram toka: Postupak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Pravokutni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Rezervirano mjesto naslova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9" name="Rezervirano mjesto teksta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  <p:sp>
        <p:nvSpPr>
          <p:cNvPr id="24" name="Rezervirano mjesto datum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FD01C11-60CE-45E2-B8D8-A3BBC65A9ACF}" type="datetimeFigureOut">
              <a:rPr lang="hr-HR" smtClean="0"/>
              <a:pPr/>
              <a:t>4.11.2013.</a:t>
            </a:fld>
            <a:endParaRPr lang="hr-HR"/>
          </a:p>
        </p:txBody>
      </p:sp>
      <p:sp>
        <p:nvSpPr>
          <p:cNvPr id="10" name="Rezervirano mjesto podnožja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hr-HR"/>
          </a:p>
        </p:txBody>
      </p:sp>
      <p:sp>
        <p:nvSpPr>
          <p:cNvPr id="22" name="Rezervirano mjesto broja slajda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3527149-C2CE-45A2-9117-A891F54E4E15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5" name="Pravokutni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oatiaholidayshr.com/Portals/0/images/DNNArticle/Windows-Live-Writer/BRIBIRSKA-GLAVICA--Skradin_4073/bribirska_glavica_6.jpg" TargetMode="External"/><Relationship Id="rId7" Type="http://schemas.openxmlformats.org/officeDocument/2006/relationships/hyperlink" Target="http://www.mhas-split.hr/istra%C5%BEivanja/BiskupijaCrkvina/tabid/190/Default.aspx" TargetMode="External"/><Relationship Id="rId2" Type="http://schemas.openxmlformats.org/officeDocument/2006/relationships/hyperlink" Target="http://hrcak.srce.hr/index.php?show=clanak&amp;id_clanak_jezik=14366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commons/b/b4/Cetina,_trosky_kostela_sv._Spasa,_interier.jpg" TargetMode="External"/><Relationship Id="rId5" Type="http://schemas.openxmlformats.org/officeDocument/2006/relationships/hyperlink" Target="http://www.mhas-split.hr/Portals/0/images/Ki%C4%87o%20za%20web.jpg" TargetMode="External"/><Relationship Id="rId4" Type="http://schemas.openxmlformats.org/officeDocument/2006/relationships/hyperlink" Target="http://splitonline.net/static/upload/gallery/2/9/157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hrcak.srce.hr/index.php?show=clanak&amp;id_clanak_jezik=143661" TargetMode="External"/><Relationship Id="rId2" Type="http://schemas.openxmlformats.org/officeDocument/2006/relationships/hyperlink" Target="http://hrcak.srce.hr/index.php?show=clanak&amp;id_clanak_jezik=143207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2771800" y="2204864"/>
            <a:ext cx="4320480" cy="1470025"/>
          </a:xfrm>
        </p:spPr>
        <p:txBody>
          <a:bodyPr/>
          <a:lstStyle/>
          <a:p>
            <a:r>
              <a:rPr lang="hr-H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Stjepan </a:t>
            </a:r>
            <a:r>
              <a:rPr lang="hr-HR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Gunjača</a:t>
            </a:r>
            <a:r>
              <a:rPr lang="hr-H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hr-H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(1909. - 1981.)</a:t>
            </a:r>
            <a:endParaRPr lang="hr-HR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2267744" y="3861048"/>
            <a:ext cx="5112568" cy="1008112"/>
          </a:xfrm>
        </p:spPr>
        <p:txBody>
          <a:bodyPr>
            <a:noAutofit/>
          </a:bodyPr>
          <a:lstStyle/>
          <a:p>
            <a:r>
              <a:rPr lang="hr-HR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hr-HR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seminarski </a:t>
            </a:r>
            <a:r>
              <a:rPr lang="hr-HR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rad iz </a:t>
            </a:r>
            <a:r>
              <a:rPr lang="hr-HR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kolegija</a:t>
            </a:r>
          </a:p>
          <a:p>
            <a:r>
              <a:rPr lang="hr-HR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Uvod u srednjovjekovnu arheologiju</a:t>
            </a:r>
          </a:p>
        </p:txBody>
      </p:sp>
      <p:sp>
        <p:nvSpPr>
          <p:cNvPr id="4" name="TekstniOkvir 3"/>
          <p:cNvSpPr txBox="1"/>
          <p:nvPr/>
        </p:nvSpPr>
        <p:spPr>
          <a:xfrm>
            <a:off x="5580112" y="5661248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Mentor: Jure </a:t>
            </a:r>
            <a:r>
              <a:rPr lang="hr-HR" sz="2000" dirty="0" err="1" smtClean="0">
                <a:latin typeface="Times New Roman" pitchFamily="18" charset="0"/>
                <a:cs typeface="Times New Roman" pitchFamily="18" charset="0"/>
              </a:rPr>
              <a:t>Šućur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hr-HR" sz="2000" dirty="0" err="1" smtClean="0">
                <a:latin typeface="Times New Roman" pitchFamily="18" charset="0"/>
                <a:cs typeface="Times New Roman" pitchFamily="18" charset="0"/>
              </a:rPr>
              <a:t>prof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hr-H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kstniOkvir 4"/>
          <p:cNvSpPr txBox="1"/>
          <p:nvPr/>
        </p:nvSpPr>
        <p:spPr>
          <a:xfrm>
            <a:off x="5580112" y="6165304"/>
            <a:ext cx="3276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Studentica: </a:t>
            </a:r>
            <a:r>
              <a:rPr lang="hr-HR" sz="2000" dirty="0" err="1" smtClean="0">
                <a:latin typeface="Times New Roman" pitchFamily="18" charset="0"/>
                <a:cs typeface="Times New Roman" pitchFamily="18" charset="0"/>
              </a:rPr>
              <a:t>Noemi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000" dirty="0" err="1" smtClean="0">
                <a:latin typeface="Times New Roman" pitchFamily="18" charset="0"/>
                <a:cs typeface="Times New Roman" pitchFamily="18" charset="0"/>
              </a:rPr>
              <a:t>Monteduro</a:t>
            </a:r>
            <a:endParaRPr lang="hr-H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3419872" y="260648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Sveučilište u Zadru</a:t>
            </a:r>
          </a:p>
          <a:p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Odjel za arheologiju</a:t>
            </a:r>
            <a:endParaRPr lang="hr-HR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 descr="LL_02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260648"/>
            <a:ext cx="7704856" cy="6000750"/>
          </a:xfrm>
          <a:prstGeom prst="rect">
            <a:avLst/>
          </a:prstGeom>
        </p:spPr>
      </p:pic>
      <p:sp>
        <p:nvSpPr>
          <p:cNvPr id="3" name="TekstniOkvir 2"/>
          <p:cNvSpPr txBox="1"/>
          <p:nvPr/>
        </p:nvSpPr>
        <p:spPr>
          <a:xfrm>
            <a:off x="2123728" y="6237312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Slika 11. Crkva Svetog Spasa na Cetini</a:t>
            </a:r>
            <a:endParaRPr lang="hr-H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15616" y="0"/>
            <a:ext cx="7818072" cy="1143000"/>
          </a:xfrm>
        </p:spPr>
        <p:txBody>
          <a:bodyPr/>
          <a:lstStyle/>
          <a:p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Znanstveno stvaralaštvo:</a:t>
            </a:r>
            <a:endParaRPr lang="hr-H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99592" y="980728"/>
            <a:ext cx="8244408" cy="5688632"/>
          </a:xfrm>
        </p:spPr>
        <p:txBody>
          <a:bodyPr>
            <a:normAutofit fontScale="92500" lnSpcReduction="20000"/>
          </a:bodyPr>
          <a:lstStyle/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Napisao je više od 100 naslova.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U znanstvenim djelima objavljivao je podatke o istraživanjima, no pisao je i dopune zastarjelim djelima.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Član Instituta za nacionalnu arheologiju,</a:t>
            </a:r>
            <a:r>
              <a:rPr lang="hr-HR" dirty="0" smtClean="0"/>
              <a:t> 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to je bio jedan od rijetkih znanstvenih zavoda.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Doktorska radnja: ˝Topografska pitanja na teritoriju Cetinske županije, s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ekskursima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o ubikaciji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Setovije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Tilurijuma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˝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Djelo u četiri sveska </a:t>
            </a:r>
            <a:r>
              <a:rPr lang="hr-HR" i="1" dirty="0" smtClean="0">
                <a:latin typeface="Times New Roman" pitchFamily="18" charset="0"/>
                <a:cs typeface="Times New Roman" pitchFamily="18" charset="0"/>
              </a:rPr>
              <a:t>˝Ispravci i dopune starijoj hrvatskoj historiji˝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U prvih deset brojeva treće serije˝</a:t>
            </a:r>
            <a:r>
              <a:rPr lang="hr-HR" i="1" dirty="0" smtClean="0">
                <a:latin typeface="Times New Roman" pitchFamily="18" charset="0"/>
                <a:cs typeface="Times New Roman" pitchFamily="18" charset="0"/>
              </a:rPr>
              <a:t>Starohrvatske prosvjete˝ 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je uz ostale znanstvenike objavljivao rezultate vlastitih istraživanja.</a:t>
            </a:r>
          </a:p>
          <a:p>
            <a:endParaRPr lang="hr-HR" dirty="0" smtClean="0"/>
          </a:p>
          <a:p>
            <a:pPr>
              <a:buNone/>
            </a:pP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niOkvir 4"/>
          <p:cNvSpPr txBox="1"/>
          <p:nvPr/>
        </p:nvSpPr>
        <p:spPr>
          <a:xfrm>
            <a:off x="4644008" y="188640"/>
            <a:ext cx="44999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Borio za izgradnju Muzeja u Splitu.</a:t>
            </a:r>
          </a:p>
          <a:p>
            <a:pPr>
              <a:buFont typeface="Arial" pitchFamily="34" charset="0"/>
              <a:buChar char="•"/>
            </a:pP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Realizacijom ovog projekta 1976. g., odlazi u mirovinu.</a:t>
            </a:r>
            <a:endParaRPr lang="hr-HR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Slika 6" descr="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1556792"/>
            <a:ext cx="4499992" cy="3312368"/>
          </a:xfrm>
          <a:prstGeom prst="rect">
            <a:avLst/>
          </a:prstGeom>
        </p:spPr>
      </p:pic>
      <p:pic>
        <p:nvPicPr>
          <p:cNvPr id="8" name="Slika 7" descr="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644007" cy="6858000"/>
          </a:xfrm>
          <a:prstGeom prst="rect">
            <a:avLst/>
          </a:prstGeom>
        </p:spPr>
      </p:pic>
      <p:sp>
        <p:nvSpPr>
          <p:cNvPr id="9" name="TekstniOkvir 8"/>
          <p:cNvSpPr txBox="1"/>
          <p:nvPr/>
        </p:nvSpPr>
        <p:spPr>
          <a:xfrm>
            <a:off x="4644008" y="5013176"/>
            <a:ext cx="44999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Slika 12.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Gunjača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ispred Muzeja hrvatskih arheoloških spomenika, 1978. </a:t>
            </a:r>
          </a:p>
          <a:p>
            <a:endParaRPr lang="hr-H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Slika 13.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Gunjača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prilikom primopredaje zgrade Muzeja hrvatskih arheoloških spomenika, 1976.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75656" y="0"/>
            <a:ext cx="7498080" cy="1143000"/>
          </a:xfrm>
        </p:spPr>
        <p:txBody>
          <a:bodyPr>
            <a:normAutofit/>
          </a:bodyPr>
          <a:lstStyle/>
          <a:p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         ZAKLJUČAK: </a:t>
            </a:r>
            <a:endParaRPr lang="hr-HR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755576" y="1196752"/>
            <a:ext cx="8136904" cy="4800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  Stjepan </a:t>
            </a:r>
            <a:r>
              <a:rPr lang="hr-HR" sz="2800" dirty="0" err="1" smtClean="0">
                <a:latin typeface="Times New Roman" pitchFamily="18" charset="0"/>
                <a:cs typeface="Times New Roman" pitchFamily="18" charset="0"/>
              </a:rPr>
              <a:t>Gunjača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je bio iznimno bitan u dvadesetom stoljeću jer je napravio mnoge prekretnice u arheološkim, ali i u društvenim zbivanjima. Također je bitno to što je sudjelovao u gradnji Muzeja hrvatskih arheoloških spomenika u Splitu. Da nije bilo ovako velikog čovjeka vjerojatno bi hrvatska arheologija krenula u drugačijim smjerovima. </a:t>
            </a:r>
            <a:endParaRPr lang="hr-HR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1043608" y="0"/>
            <a:ext cx="7498080" cy="1143000"/>
          </a:xfrm>
        </p:spPr>
        <p:txBody>
          <a:bodyPr/>
          <a:lstStyle/>
          <a:p>
            <a:r>
              <a:rPr lang="hr-HR" b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Izvori slika:</a:t>
            </a:r>
            <a:endParaRPr lang="hr-H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zervirano mjesto sadržaja 3"/>
          <p:cNvSpPr>
            <a:spLocks noGrp="1"/>
          </p:cNvSpPr>
          <p:nvPr>
            <p:ph idx="1"/>
          </p:nvPr>
        </p:nvSpPr>
        <p:spPr>
          <a:xfrm>
            <a:off x="899592" y="1124744"/>
            <a:ext cx="8064896" cy="5544616"/>
          </a:xfrm>
        </p:spPr>
        <p:txBody>
          <a:bodyPr>
            <a:normAutofit fontScale="85000" lnSpcReduction="20000"/>
          </a:bodyPr>
          <a:lstStyle/>
          <a:p>
            <a:r>
              <a:rPr lang="hr-HR" sz="2600" dirty="0" smtClean="0">
                <a:latin typeface="Times New Roman" pitchFamily="18" charset="0"/>
                <a:cs typeface="Times New Roman" pitchFamily="18" charset="0"/>
              </a:rPr>
              <a:t>SUIĆ, M., 1982. -  Mate </a:t>
            </a:r>
            <a:r>
              <a:rPr lang="hr-HR" sz="2600" dirty="0" err="1" smtClean="0">
                <a:latin typeface="Times New Roman" pitchFamily="18" charset="0"/>
                <a:cs typeface="Times New Roman" pitchFamily="18" charset="0"/>
              </a:rPr>
              <a:t>Suić</a:t>
            </a:r>
            <a:r>
              <a:rPr lang="hr-HR" sz="2600" dirty="0" smtClean="0">
                <a:latin typeface="Times New Roman" pitchFamily="18" charset="0"/>
                <a:cs typeface="Times New Roman" pitchFamily="18" charset="0"/>
              </a:rPr>
              <a:t>, Stjepan </a:t>
            </a:r>
            <a:r>
              <a:rPr lang="hr-HR" sz="2600" dirty="0" err="1" smtClean="0">
                <a:latin typeface="Times New Roman" pitchFamily="18" charset="0"/>
                <a:cs typeface="Times New Roman" pitchFamily="18" charset="0"/>
              </a:rPr>
              <a:t>Gunjača</a:t>
            </a:r>
            <a:r>
              <a:rPr lang="hr-HR" sz="2600" dirty="0" smtClean="0">
                <a:latin typeface="Times New Roman" pitchFamily="18" charset="0"/>
                <a:cs typeface="Times New Roman" pitchFamily="18" charset="0"/>
              </a:rPr>
              <a:t> (1909.-1981.) – </a:t>
            </a:r>
            <a:r>
              <a:rPr lang="hr-HR" sz="2600" i="1" dirty="0" smtClean="0">
                <a:latin typeface="Times New Roman" pitchFamily="18" charset="0"/>
                <a:cs typeface="Times New Roman" pitchFamily="18" charset="0"/>
              </a:rPr>
              <a:t>Starohrvatska prosvjeta</a:t>
            </a:r>
            <a:r>
              <a:rPr lang="hr-HR" sz="2600" dirty="0" smtClean="0">
                <a:latin typeface="Times New Roman" pitchFamily="18" charset="0"/>
                <a:cs typeface="Times New Roman" pitchFamily="18" charset="0"/>
              </a:rPr>
              <a:t>, Zagreb, Vol. III No. 12.</a:t>
            </a:r>
          </a:p>
          <a:p>
            <a:r>
              <a:rPr lang="hr-HR" sz="26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http://hrcak.srce.hr/</a:t>
            </a:r>
            <a:r>
              <a:rPr lang="hr-HR" sz="26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index.php</a:t>
            </a:r>
            <a:r>
              <a:rPr lang="hr-HR" sz="26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?</a:t>
            </a:r>
            <a:r>
              <a:rPr lang="hr-HR" sz="26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show</a:t>
            </a:r>
            <a:r>
              <a:rPr lang="hr-HR" sz="26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=</a:t>
            </a:r>
            <a:r>
              <a:rPr lang="hr-HR" sz="26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clanak</a:t>
            </a:r>
            <a:r>
              <a:rPr lang="hr-HR" sz="26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&amp;</a:t>
            </a:r>
            <a:r>
              <a:rPr lang="hr-HR" sz="26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id</a:t>
            </a:r>
            <a:r>
              <a:rPr lang="hr-HR" sz="26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_</a:t>
            </a:r>
            <a:r>
              <a:rPr lang="hr-HR" sz="26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clanak</a:t>
            </a:r>
            <a:r>
              <a:rPr lang="hr-HR" sz="26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_jezik=143661</a:t>
            </a:r>
            <a:r>
              <a:rPr lang="hr-HR" sz="2600" dirty="0" smtClean="0">
                <a:latin typeface="Times New Roman" pitchFamily="18" charset="0"/>
                <a:cs typeface="Times New Roman" pitchFamily="18" charset="0"/>
              </a:rPr>
              <a:t> (20. listopada 2013.)</a:t>
            </a:r>
          </a:p>
          <a:p>
            <a:r>
              <a:rPr lang="hr-HR" sz="2600" dirty="0" smtClean="0">
                <a:latin typeface="Times New Roman" pitchFamily="18" charset="0"/>
                <a:cs typeface="Times New Roman" pitchFamily="18" charset="0"/>
              </a:rPr>
              <a:t>ZEKAN, M., 2010. – Mate Zekan, Stjepan </a:t>
            </a:r>
            <a:r>
              <a:rPr lang="hr-HR" sz="2600" dirty="0" err="1" smtClean="0">
                <a:latin typeface="Times New Roman" pitchFamily="18" charset="0"/>
                <a:cs typeface="Times New Roman" pitchFamily="18" charset="0"/>
              </a:rPr>
              <a:t>Gunjača</a:t>
            </a:r>
            <a:r>
              <a:rPr lang="hr-HR" sz="2600" dirty="0" smtClean="0">
                <a:latin typeface="Times New Roman" pitchFamily="18" charset="0"/>
                <a:cs typeface="Times New Roman" pitchFamily="18" charset="0"/>
              </a:rPr>
              <a:t> (1909.-1981.) – muzealac, istraživač, znanstvenik, </a:t>
            </a:r>
            <a:r>
              <a:rPr lang="hr-HR" sz="2600" i="1" dirty="0" smtClean="0">
                <a:latin typeface="Times New Roman" pitchFamily="18" charset="0"/>
                <a:cs typeface="Times New Roman" pitchFamily="18" charset="0"/>
              </a:rPr>
              <a:t>Zbornik Stjepan </a:t>
            </a:r>
            <a:r>
              <a:rPr lang="hr-HR" sz="2600" i="1" dirty="0" err="1" smtClean="0">
                <a:latin typeface="Times New Roman" pitchFamily="18" charset="0"/>
                <a:cs typeface="Times New Roman" pitchFamily="18" charset="0"/>
              </a:rPr>
              <a:t>Gunjača</a:t>
            </a:r>
            <a:r>
              <a:rPr lang="hr-HR" sz="2600" i="1" dirty="0" smtClean="0">
                <a:latin typeface="Times New Roman" pitchFamily="18" charset="0"/>
                <a:cs typeface="Times New Roman" pitchFamily="18" charset="0"/>
              </a:rPr>
              <a:t> i hrvatska srednjovjekovna povijesno – arheološka baština 1</a:t>
            </a:r>
            <a:r>
              <a:rPr lang="hr-HR" sz="2600" dirty="0" smtClean="0">
                <a:latin typeface="Times New Roman" pitchFamily="18" charset="0"/>
                <a:cs typeface="Times New Roman" pitchFamily="18" charset="0"/>
              </a:rPr>
              <a:t>, Split</a:t>
            </a:r>
          </a:p>
          <a:p>
            <a:r>
              <a:rPr lang="hr-HR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http://www.croatiaholidayshr.com/</a:t>
            </a:r>
            <a:r>
              <a:rPr lang="hr-HR" sz="24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Portals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/0/</a:t>
            </a:r>
            <a:r>
              <a:rPr lang="hr-HR" sz="24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images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hr-HR" sz="24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DNNArticle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/Windows-Live-</a:t>
            </a:r>
            <a:r>
              <a:rPr lang="hr-HR" sz="24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Writer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/BRIBIRSKA-GLAVICA--Skradin_4073/bribirska_glavica_6.jpg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600" dirty="0" smtClean="0">
                <a:latin typeface="Times New Roman" pitchFamily="18" charset="0"/>
                <a:cs typeface="Times New Roman" pitchFamily="18" charset="0"/>
              </a:rPr>
              <a:t>(28. 10.2013.)</a:t>
            </a:r>
            <a:endParaRPr lang="hr-HR" sz="2600" u="sng" dirty="0" smtClean="0">
              <a:latin typeface="Times New Roman" pitchFamily="18" charset="0"/>
              <a:cs typeface="Times New Roman" pitchFamily="18" charset="0"/>
              <a:hlinkClick r:id="rId4"/>
            </a:endParaRPr>
          </a:p>
          <a:p>
            <a:r>
              <a:rPr lang="hr-HR" sz="26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http://www.mhas-split.hr/Portals/0/images/Ki%C4%87o%20za%20web.jpg</a:t>
            </a:r>
            <a:r>
              <a:rPr lang="hr-HR" sz="2600" dirty="0" smtClean="0">
                <a:latin typeface="Times New Roman" pitchFamily="18" charset="0"/>
                <a:cs typeface="Times New Roman" pitchFamily="18" charset="0"/>
              </a:rPr>
              <a:t> (28. 10.2013.)</a:t>
            </a:r>
          </a:p>
          <a:p>
            <a:r>
              <a:rPr lang="hr-HR" sz="26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http://upload.wikimedia.org/</a:t>
            </a:r>
            <a:r>
              <a:rPr lang="hr-HR" sz="2600" u="sng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wikipedia</a:t>
            </a:r>
            <a:r>
              <a:rPr lang="hr-HR" sz="26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/</a:t>
            </a:r>
            <a:r>
              <a:rPr lang="hr-HR" sz="2600" u="sng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commons</a:t>
            </a:r>
            <a:r>
              <a:rPr lang="hr-HR" sz="26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/b/b4/Cetina,_</a:t>
            </a:r>
            <a:r>
              <a:rPr lang="hr-HR" sz="2600" u="sng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trosky</a:t>
            </a:r>
            <a:r>
              <a:rPr lang="hr-HR" sz="26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_</a:t>
            </a:r>
            <a:r>
              <a:rPr lang="hr-HR" sz="2600" u="sng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kostela</a:t>
            </a:r>
            <a:r>
              <a:rPr lang="hr-HR" sz="26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_sv._Spasa,_</a:t>
            </a:r>
            <a:r>
              <a:rPr lang="hr-HR" sz="2600" u="sng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interier.jpg</a:t>
            </a:r>
            <a:r>
              <a:rPr lang="hr-HR" sz="26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600" dirty="0" smtClean="0">
                <a:latin typeface="Times New Roman" pitchFamily="18" charset="0"/>
                <a:cs typeface="Times New Roman" pitchFamily="18" charset="0"/>
              </a:rPr>
              <a:t>(28. 10.2013.)</a:t>
            </a:r>
          </a:p>
          <a:p>
            <a:r>
              <a:rPr lang="hr-HR" sz="2600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http://www.mhas-split.hr/istra%C5%BEivanja/BiskupijaCrkvina/tabid/190/Default.aspx</a:t>
            </a:r>
            <a:r>
              <a:rPr lang="hr-HR" sz="26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600" dirty="0" smtClean="0">
                <a:latin typeface="Times New Roman" pitchFamily="18" charset="0"/>
                <a:cs typeface="Times New Roman" pitchFamily="18" charset="0"/>
              </a:rPr>
              <a:t>(28. 10.2013.)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Popis literature:</a:t>
            </a:r>
            <a:endParaRPr lang="hr-H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 fontScale="70000" lnSpcReduction="20000"/>
          </a:bodyPr>
          <a:lstStyle/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1. JELOVINA, D., 1985, - Dušan Jelovina, Stjepan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Gunjača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(1909.-1981.) - </a:t>
            </a:r>
            <a:r>
              <a:rPr lang="hr-HR" i="1" dirty="0" smtClean="0">
                <a:latin typeface="Times New Roman" pitchFamily="18" charset="0"/>
                <a:cs typeface="Times New Roman" pitchFamily="18" charset="0"/>
              </a:rPr>
              <a:t>Starohrvatska prosvjeta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, Split, Vol. III No. 14.</a:t>
            </a:r>
          </a:p>
          <a:p>
            <a:r>
              <a:rPr lang="hr-HR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http://hrcak.srce.hr/</a:t>
            </a:r>
            <a:r>
              <a:rPr lang="hr-HR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index.php</a:t>
            </a:r>
            <a:r>
              <a:rPr lang="hr-HR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?</a:t>
            </a:r>
            <a:r>
              <a:rPr lang="hr-HR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show</a:t>
            </a:r>
            <a:r>
              <a:rPr lang="hr-HR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=</a:t>
            </a:r>
            <a:r>
              <a:rPr lang="hr-HR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clanak</a:t>
            </a:r>
            <a:r>
              <a:rPr lang="hr-HR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&amp;</a:t>
            </a:r>
            <a:r>
              <a:rPr lang="hr-HR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id</a:t>
            </a:r>
            <a:r>
              <a:rPr lang="hr-HR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_</a:t>
            </a:r>
            <a:r>
              <a:rPr lang="hr-HR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clanak</a:t>
            </a:r>
            <a:r>
              <a:rPr lang="hr-HR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_jezik=143207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(20. listopada 2013.)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2. SUIĆ, M., 1980. – Mate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Suić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, Životni put Stjepana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Gunjače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hr-HR" i="1" dirty="0" err="1" smtClean="0">
                <a:latin typeface="Times New Roman" pitchFamily="18" charset="0"/>
                <a:cs typeface="Times New Roman" pitchFamily="18" charset="0"/>
              </a:rPr>
              <a:t>Gunjačin</a:t>
            </a:r>
            <a:r>
              <a:rPr lang="hr-HR" i="1" dirty="0" smtClean="0">
                <a:latin typeface="Times New Roman" pitchFamily="18" charset="0"/>
                <a:cs typeface="Times New Roman" pitchFamily="18" charset="0"/>
              </a:rPr>
              <a:t> zbornik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, Zagreb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3. SUIĆ, M., 1982. -  Mate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Suić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, Stjepan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Gunjača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(1909.-1981.) – </a:t>
            </a:r>
            <a:r>
              <a:rPr lang="hr-HR" i="1" dirty="0" smtClean="0">
                <a:latin typeface="Times New Roman" pitchFamily="18" charset="0"/>
                <a:cs typeface="Times New Roman" pitchFamily="18" charset="0"/>
              </a:rPr>
              <a:t>Starohrvatska prosvjeta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, Zagreb, Vol. III No. 12.</a:t>
            </a:r>
          </a:p>
          <a:p>
            <a:r>
              <a:rPr lang="hr-HR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http://hrcak.srce.hr/</a:t>
            </a:r>
            <a:r>
              <a:rPr lang="hr-HR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index.php</a:t>
            </a:r>
            <a:r>
              <a:rPr lang="hr-HR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?</a:t>
            </a:r>
            <a:r>
              <a:rPr lang="hr-HR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show</a:t>
            </a:r>
            <a:r>
              <a:rPr lang="hr-HR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=</a:t>
            </a:r>
            <a:r>
              <a:rPr lang="hr-HR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clanak</a:t>
            </a:r>
            <a:r>
              <a:rPr lang="hr-HR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&amp;</a:t>
            </a:r>
            <a:r>
              <a:rPr lang="hr-HR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id</a:t>
            </a:r>
            <a:r>
              <a:rPr lang="hr-HR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_</a:t>
            </a:r>
            <a:r>
              <a:rPr lang="hr-HR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clanak</a:t>
            </a:r>
            <a:r>
              <a:rPr lang="hr-HR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_jezik=143661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(20. listopada 2013.)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4. ZEKAN, M., 2010. – Mate Zekan, Stjepan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Gunjača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(1909.-1981.) – muzealac, istraživač, znanstvenik, </a:t>
            </a:r>
            <a:r>
              <a:rPr lang="hr-HR" i="1" dirty="0" smtClean="0">
                <a:latin typeface="Times New Roman" pitchFamily="18" charset="0"/>
                <a:cs typeface="Times New Roman" pitchFamily="18" charset="0"/>
              </a:rPr>
              <a:t>Zbornik Stjepan </a:t>
            </a:r>
            <a:r>
              <a:rPr lang="hr-HR" i="1" dirty="0" err="1" smtClean="0">
                <a:latin typeface="Times New Roman" pitchFamily="18" charset="0"/>
                <a:cs typeface="Times New Roman" pitchFamily="18" charset="0"/>
              </a:rPr>
              <a:t>Gunjača</a:t>
            </a:r>
            <a:r>
              <a:rPr lang="hr-HR" i="1" dirty="0" smtClean="0">
                <a:latin typeface="Times New Roman" pitchFamily="18" charset="0"/>
                <a:cs typeface="Times New Roman" pitchFamily="18" charset="0"/>
              </a:rPr>
              <a:t> i hrvatska srednjovjekovna povijesno – arheološka baština 1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, Split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436096" y="-243408"/>
            <a:ext cx="3888432" cy="297971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hr-HR" sz="30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Stjepan </a:t>
            </a:r>
            <a:r>
              <a:rPr lang="hr-HR" sz="300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Gunjača</a:t>
            </a:r>
            <a:r>
              <a:rPr lang="hr-HR" sz="30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- vrsni poznavalac povijesti, </a:t>
            </a:r>
            <a:r>
              <a:rPr lang="hr-HR" sz="300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muzeologije</a:t>
            </a:r>
            <a:r>
              <a:rPr lang="hr-HR" sz="30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i arheologije</a:t>
            </a:r>
            <a:r>
              <a:rPr lang="hr-HR" sz="16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/>
            </a:r>
            <a:br>
              <a:rPr lang="hr-HR" sz="16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</a:br>
            <a:endParaRPr lang="hr-HR" sz="1600" dirty="0"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  <p:pic>
        <p:nvPicPr>
          <p:cNvPr id="4" name="Rezervirano mjesto sadržaja 3" descr="gunj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615" t="1050"/>
          <a:stretch>
            <a:fillRect/>
          </a:stretch>
        </p:blipFill>
        <p:spPr>
          <a:xfrm>
            <a:off x="1043608" y="0"/>
            <a:ext cx="4464496" cy="6785992"/>
          </a:xfrm>
        </p:spPr>
      </p:pic>
      <p:sp>
        <p:nvSpPr>
          <p:cNvPr id="5" name="TekstniOkvir 4"/>
          <p:cNvSpPr txBox="1"/>
          <p:nvPr/>
        </p:nvSpPr>
        <p:spPr>
          <a:xfrm>
            <a:off x="5436096" y="2420888"/>
            <a:ext cx="37079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hr-HR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Rođen u Sinju 1909. godine</a:t>
            </a:r>
          </a:p>
          <a:p>
            <a:pPr>
              <a:buFont typeface="Arial" pitchFamily="34" charset="0"/>
              <a:buChar char="•"/>
            </a:pPr>
            <a:r>
              <a:rPr lang="hr-HR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Školovao se na Filozofskom fakultetu u Zagrebu</a:t>
            </a:r>
            <a:endParaRPr lang="hr-HR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5508104" y="6237312"/>
            <a:ext cx="27174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Slika 1. Stjepan </a:t>
            </a:r>
            <a:r>
              <a:rPr lang="hr-HR" sz="2000" dirty="0" err="1" smtClean="0">
                <a:latin typeface="Times New Roman" pitchFamily="18" charset="0"/>
                <a:cs typeface="Times New Roman" pitchFamily="18" charset="0"/>
              </a:rPr>
              <a:t>Gunjača</a:t>
            </a:r>
            <a:endParaRPr lang="hr-HR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1043608" y="1124744"/>
            <a:ext cx="8100392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Uz potporu Grge Novaka </a:t>
            </a:r>
            <a:r>
              <a:rPr lang="hr-HR" sz="2800" dirty="0" err="1" smtClean="0">
                <a:latin typeface="Times New Roman" pitchFamily="18" charset="0"/>
                <a:cs typeface="Times New Roman" pitchFamily="18" charset="0"/>
              </a:rPr>
              <a:t>Gunjača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počinje s radom u Muzeju u Kninu.</a:t>
            </a:r>
          </a:p>
          <a:p>
            <a:pPr>
              <a:buFont typeface="Arial" pitchFamily="34" charset="0"/>
              <a:buChar char="•"/>
            </a:pP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U početku, kao apsolvent postaje privremeni 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kustos Muzeja u Kninu, a kasnije stalni kustos.</a:t>
            </a:r>
          </a:p>
          <a:p>
            <a:pPr>
              <a:buFont typeface="Arial" pitchFamily="34" charset="0"/>
              <a:buChar char="•"/>
            </a:pP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Spasio je muzejski 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inventar time što ga je preselio u Sinj, 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1941. g. za vrijeme Drugog svjetskog rata. </a:t>
            </a:r>
          </a:p>
          <a:p>
            <a:pPr>
              <a:buFont typeface="Arial" pitchFamily="34" charset="0"/>
              <a:buChar char="•"/>
            </a:pP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Vrstan konzervator i čuvar spomenika.</a:t>
            </a:r>
          </a:p>
          <a:p>
            <a:pPr>
              <a:buFont typeface="Arial" pitchFamily="34" charset="0"/>
              <a:buChar char="•"/>
            </a:pP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Rekonstruirao je ciborij Crkvine u Biskupiji – Knin.</a:t>
            </a:r>
          </a:p>
          <a:p>
            <a:pPr>
              <a:buFont typeface="Arial" pitchFamily="34" charset="0"/>
              <a:buChar char="•"/>
            </a:pP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Uporan rad doveo ga je do mjesta direktora arheološkog muzeja u Zadru.</a:t>
            </a:r>
          </a:p>
          <a:p>
            <a:pPr>
              <a:buFont typeface="Arial" pitchFamily="34" charset="0"/>
              <a:buChar char="•"/>
            </a:pP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Radio je i na spašavanju kulturnih dobara na području Dalmacije.</a:t>
            </a:r>
          </a:p>
          <a:p>
            <a:endParaRPr lang="hr-HR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hr-H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498080" cy="936104"/>
          </a:xfrm>
        </p:spPr>
        <p:txBody>
          <a:bodyPr/>
          <a:lstStyle/>
          <a:p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Počeci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Gunjačinog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djelovanja:</a:t>
            </a:r>
            <a:endParaRPr lang="hr-H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 descr="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860032" cy="6858000"/>
          </a:xfrm>
          <a:prstGeom prst="rect">
            <a:avLst/>
          </a:prstGeom>
        </p:spPr>
      </p:pic>
      <p:sp>
        <p:nvSpPr>
          <p:cNvPr id="5" name="TekstniOkvir 4"/>
          <p:cNvSpPr txBox="1"/>
          <p:nvPr/>
        </p:nvSpPr>
        <p:spPr>
          <a:xfrm>
            <a:off x="5004048" y="5842337"/>
            <a:ext cx="4139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Slika 2. S. </a:t>
            </a:r>
            <a:r>
              <a:rPr lang="hr-HR" sz="2000" dirty="0" err="1" smtClean="0">
                <a:latin typeface="Times New Roman" pitchFamily="18" charset="0"/>
                <a:cs typeface="Times New Roman" pitchFamily="18" charset="0"/>
              </a:rPr>
              <a:t>Gunjača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pri otvorenju arheološkog muzeja u Zadru, 18. Studenog 1945.</a:t>
            </a:r>
            <a:endParaRPr lang="hr-HR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niOkvir 4"/>
          <p:cNvSpPr txBox="1"/>
          <p:nvPr/>
        </p:nvSpPr>
        <p:spPr>
          <a:xfrm>
            <a:off x="4562297" y="6396335"/>
            <a:ext cx="4581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Slika 3. Iskopavanja 1970. godine</a:t>
            </a:r>
            <a:endParaRPr lang="hr-HR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0"/>
            <a:ext cx="7632848" cy="1143000"/>
          </a:xfrm>
        </p:spPr>
        <p:txBody>
          <a:bodyPr>
            <a:normAutofit/>
          </a:bodyPr>
          <a:lstStyle/>
          <a:p>
            <a:r>
              <a:rPr lang="hr-H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Terensko- istraživački pristup:</a:t>
            </a:r>
            <a:endParaRPr lang="hr-HR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43608" y="1124744"/>
            <a:ext cx="8100392" cy="5733256"/>
          </a:xfrm>
        </p:spPr>
        <p:txBody>
          <a:bodyPr>
            <a:normAutofit fontScale="77500" lnSpcReduction="20000"/>
          </a:bodyPr>
          <a:lstStyle/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Za svoga života istražio je preko 50 lokaliteta.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Nije bio arheolog, no nije se ustručavao pozvati u pomoć stručnjaka i prepustiti mu istraživanje.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U početcima je surađivao sa Lujom Marunom i Mihovilom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Abramićem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, kasnije se opredjeljuje za samostalan rad.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Svoje prvo istraživačko iskustvo imao je sa M.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Abramićem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u starom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Burnumu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hr-HR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Israživanja</a:t>
            </a:r>
            <a:r>
              <a:rPr lang="hr-HR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Bazilika u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Tepljuhu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na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Čaklinama</a:t>
            </a:r>
            <a:endParaRPr lang="hr-H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Bribir, crkva sv. Marije</a:t>
            </a:r>
          </a:p>
          <a:p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Crikvina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Turnjacima</a:t>
            </a:r>
            <a:endParaRPr lang="hr-H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Košute u Bakić-ogradi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Biskupija kod Knina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Crkva Sv. Spasa na vrelu Cetine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˝Stup srama˝ na bivšem Zelenom trgu u Zadru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 descr="str.20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537585" cy="6858000"/>
          </a:xfrm>
          <a:prstGeom prst="rect">
            <a:avLst/>
          </a:prstGeom>
        </p:spPr>
      </p:pic>
      <p:pic>
        <p:nvPicPr>
          <p:cNvPr id="3" name="Slika 2" descr="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3085003"/>
            <a:ext cx="5580112" cy="3772997"/>
          </a:xfrm>
          <a:prstGeom prst="rect">
            <a:avLst/>
          </a:prstGeom>
        </p:spPr>
      </p:pic>
      <p:sp>
        <p:nvSpPr>
          <p:cNvPr id="4" name="TekstniOkvir 3"/>
          <p:cNvSpPr txBox="1"/>
          <p:nvPr/>
        </p:nvSpPr>
        <p:spPr>
          <a:xfrm>
            <a:off x="3563888" y="260648"/>
            <a:ext cx="540060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Slika 4. Stjepan </a:t>
            </a:r>
            <a:r>
              <a:rPr lang="hr-HR" sz="2000" dirty="0" err="1" smtClean="0">
                <a:latin typeface="Times New Roman" pitchFamily="18" charset="0"/>
                <a:cs typeface="Times New Roman" pitchFamily="18" charset="0"/>
              </a:rPr>
              <a:t>Gunjača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i Lujo </a:t>
            </a:r>
            <a:r>
              <a:rPr lang="hr-HR" sz="2000" dirty="0" err="1" smtClean="0">
                <a:latin typeface="Times New Roman" pitchFamily="18" charset="0"/>
                <a:cs typeface="Times New Roman" pitchFamily="18" charset="0"/>
              </a:rPr>
              <a:t>Marun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, Knin 1938.</a:t>
            </a:r>
          </a:p>
          <a:p>
            <a:endParaRPr lang="hr-H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hr-H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hr-H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hr-H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hr-HR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Slika 5. S. </a:t>
            </a:r>
            <a:r>
              <a:rPr lang="hr-HR" sz="2000" dirty="0" err="1" smtClean="0">
                <a:latin typeface="Times New Roman" pitchFamily="18" charset="0"/>
                <a:cs typeface="Times New Roman" pitchFamily="18" charset="0"/>
              </a:rPr>
              <a:t>Fabijanac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, V. Krstulović, </a:t>
            </a:r>
            <a:r>
              <a:rPr lang="hr-HR" sz="2000" dirty="0" err="1" smtClean="0">
                <a:latin typeface="Times New Roman" pitchFamily="18" charset="0"/>
                <a:cs typeface="Times New Roman" pitchFamily="18" charset="0"/>
              </a:rPr>
              <a:t>S.Gunjača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, G. Novak na </a:t>
            </a:r>
            <a:r>
              <a:rPr lang="hr-HR" sz="2000" dirty="0" err="1" smtClean="0">
                <a:latin typeface="Times New Roman" pitchFamily="18" charset="0"/>
                <a:cs typeface="Times New Roman" pitchFamily="18" charset="0"/>
              </a:rPr>
              <a:t>Roškom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slapu, 1959.</a:t>
            </a:r>
            <a:endParaRPr lang="hr-HR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 descr="str.21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868144" cy="4293096"/>
          </a:xfrm>
          <a:prstGeom prst="rect">
            <a:avLst/>
          </a:prstGeom>
        </p:spPr>
      </p:pic>
      <p:pic>
        <p:nvPicPr>
          <p:cNvPr id="3" name="Slika 2" descr="snimak iz aviona 2000.jpg"/>
          <p:cNvPicPr>
            <a:picLocks noChangeAspect="1"/>
          </p:cNvPicPr>
          <p:nvPr/>
        </p:nvPicPr>
        <p:blipFill>
          <a:blip r:embed="rId3" cstate="print"/>
          <a:srcRect l="4124"/>
          <a:stretch>
            <a:fillRect/>
          </a:stretch>
        </p:blipFill>
        <p:spPr>
          <a:xfrm>
            <a:off x="5796136" y="0"/>
            <a:ext cx="3347864" cy="4293096"/>
          </a:xfrm>
          <a:prstGeom prst="rect">
            <a:avLst/>
          </a:prstGeom>
        </p:spPr>
      </p:pic>
      <p:pic>
        <p:nvPicPr>
          <p:cNvPr id="4" name="Slika 3" descr="istrazivanja 19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93096"/>
            <a:ext cx="3995936" cy="2564905"/>
          </a:xfrm>
          <a:prstGeom prst="rect">
            <a:avLst/>
          </a:prstGeom>
        </p:spPr>
      </p:pic>
      <p:sp>
        <p:nvSpPr>
          <p:cNvPr id="5" name="TekstniOkvir 4"/>
          <p:cNvSpPr txBox="1"/>
          <p:nvPr/>
        </p:nvSpPr>
        <p:spPr>
          <a:xfrm>
            <a:off x="3995937" y="4365104"/>
            <a:ext cx="5148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Slika 6. Početak revizijskih istraživanja u Biskupiji 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(S.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Gunjača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, D. Jelovina, J.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Posedel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, T.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Maeasović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B.Petrić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), 1950.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Slika 7. i 8. Snimke iz zraka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 descr="bribirska_glavica_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05150" y="0"/>
            <a:ext cx="6038850" cy="4248150"/>
          </a:xfrm>
          <a:prstGeom prst="rect">
            <a:avLst/>
          </a:prstGeom>
        </p:spPr>
      </p:pic>
      <p:pic>
        <p:nvPicPr>
          <p:cNvPr id="4" name="Slika 3" descr="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644008" cy="6858000"/>
          </a:xfrm>
          <a:prstGeom prst="rect">
            <a:avLst/>
          </a:prstGeom>
        </p:spPr>
      </p:pic>
      <p:sp>
        <p:nvSpPr>
          <p:cNvPr id="5" name="TekstniOkvir 4"/>
          <p:cNvSpPr txBox="1"/>
          <p:nvPr/>
        </p:nvSpPr>
        <p:spPr>
          <a:xfrm>
            <a:off x="4716016" y="6309320"/>
            <a:ext cx="33057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Slika 9. i 10. Bribirska glavica</a:t>
            </a:r>
            <a:endParaRPr lang="hr-HR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j">
  <a:themeElements>
    <a:clrScheme name="Vrh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Solsticij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j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233</TotalTime>
  <Words>669</Words>
  <Application>Microsoft Office PowerPoint</Application>
  <PresentationFormat>Prikaz na zaslonu (4:3)</PresentationFormat>
  <Paragraphs>76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15</vt:i4>
      </vt:variant>
    </vt:vector>
  </HeadingPairs>
  <TitlesOfParts>
    <vt:vector size="16" baseType="lpstr">
      <vt:lpstr>Solsticij</vt:lpstr>
      <vt:lpstr>Stjepan Gunjača  (1909. - 1981.)</vt:lpstr>
      <vt:lpstr>Stjepan Gunjača - vrsni poznavalac povijesti, muzeologije i arheologije </vt:lpstr>
      <vt:lpstr>Počeci Gunjačinog djelovanja:</vt:lpstr>
      <vt:lpstr>Slajd 4</vt:lpstr>
      <vt:lpstr>Slajd 5</vt:lpstr>
      <vt:lpstr>Terensko- istraživački pristup:</vt:lpstr>
      <vt:lpstr>Slajd 7</vt:lpstr>
      <vt:lpstr>Slajd 8</vt:lpstr>
      <vt:lpstr>Slajd 9</vt:lpstr>
      <vt:lpstr>Slajd 10</vt:lpstr>
      <vt:lpstr>Znanstveno stvaralaštvo:</vt:lpstr>
      <vt:lpstr>Slajd 12</vt:lpstr>
      <vt:lpstr>         ZAKLJUČAK: </vt:lpstr>
      <vt:lpstr> Izvori slika:</vt:lpstr>
      <vt:lpstr>Popis literature: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Stjepan Gunjača  (1909. - 1981.)</dc:title>
  <dc:creator>Anketalo</dc:creator>
  <cp:lastModifiedBy>Anketalo</cp:lastModifiedBy>
  <cp:revision>32</cp:revision>
  <dcterms:created xsi:type="dcterms:W3CDTF">2013-10-21T19:28:52Z</dcterms:created>
  <dcterms:modified xsi:type="dcterms:W3CDTF">2013-11-04T09:37:46Z</dcterms:modified>
</cp:coreProperties>
</file>